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1" r:id="rId4"/>
    <p:sldId id="260" r:id="rId5"/>
    <p:sldId id="264" r:id="rId6"/>
    <p:sldId id="288" r:id="rId7"/>
    <p:sldId id="262" r:id="rId8"/>
    <p:sldId id="263" r:id="rId9"/>
    <p:sldId id="265" r:id="rId10"/>
    <p:sldId id="266" r:id="rId11"/>
    <p:sldId id="318" r:id="rId12"/>
    <p:sldId id="267" r:id="rId13"/>
    <p:sldId id="316" r:id="rId14"/>
    <p:sldId id="321" r:id="rId15"/>
    <p:sldId id="319" r:id="rId16"/>
    <p:sldId id="322" r:id="rId17"/>
    <p:sldId id="317" r:id="rId18"/>
    <p:sldId id="290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163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h" initials="Lin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18" autoAdjust="0"/>
  </p:normalViewPr>
  <p:slideViewPr>
    <p:cSldViewPr showGuide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notesViewPr>
    <p:cSldViewPr showGuides="1">
      <p:cViewPr varScale="1">
        <p:scale>
          <a:sx n="84" d="100"/>
          <a:sy n="84" d="100"/>
        </p:scale>
        <p:origin x="-3768" y="-84"/>
      </p:cViewPr>
      <p:guideLst>
        <p:guide orient="horz" pos="2931"/>
        <p:guide pos="2163"/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490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1" y="1"/>
            <a:ext cx="2971490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r>
              <a:rPr lang="en-US" dirty="0"/>
              <a:t>June 4, 2014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2971490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1" y="8830154"/>
            <a:ext cx="2971490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10D4922-DCF0-4F3F-BF08-725D1760A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1189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8900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lIns="93167" tIns="46584" rIns="93167" bIns="46584"/>
          <a:lstStyle/>
          <a:p>
            <a:fld id="{378EAD24-ADDE-4908-9250-132CA7BAD4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lIns="93167" tIns="46584" rIns="93167" bIns="46584"/>
          <a:lstStyle/>
          <a:p>
            <a:fld id="{378EAD24-ADDE-4908-9250-132CA7BAD4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8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lIns="93167" tIns="46584" rIns="93167" bIns="46584"/>
          <a:lstStyle/>
          <a:p>
            <a:fld id="{378EAD24-ADDE-4908-9250-132CA7BAD4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4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lIns="93167" tIns="46584" rIns="93167" bIns="46584"/>
          <a:lstStyle/>
          <a:p>
            <a:fld id="{378EAD24-ADDE-4908-9250-132CA7BAD4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lIns="93167" tIns="46584" rIns="93167" bIns="46584"/>
          <a:lstStyle/>
          <a:p>
            <a:fld id="{378EAD24-ADDE-4908-9250-132CA7BAD4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lIns="93167" tIns="46584" rIns="93167" bIns="46584"/>
          <a:lstStyle/>
          <a:p>
            <a:fld id="{378EAD24-ADDE-4908-9250-132CA7BAD4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lIns="93167" tIns="46584" rIns="93167" bIns="46584"/>
          <a:lstStyle/>
          <a:p>
            <a:fld id="{378EAD24-ADDE-4908-9250-132CA7BAD4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3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lIns="93167" tIns="46584" rIns="93167" bIns="46584"/>
          <a:lstStyle/>
          <a:p>
            <a:fld id="{378EAD24-ADDE-4908-9250-132CA7BAD4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5E147C0-7557-485F-98C5-FD6F66C84E1E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ECDDE8D-6C77-4797-B7B8-EE7DD431D1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di@diamondandassociate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b="1" cap="none" dirty="0">
                <a:latin typeface="Calibri" panose="020F0502020204030204" pitchFamily="34" charset="0"/>
              </a:rPr>
              <a:t>LIHTC Basics: Affordable Housing 101</a:t>
            </a:r>
            <a:endParaRPr lang="en-US" sz="4400" cap="none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68580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>
                <a:latin typeface="Calibri" panose="020F0502020204030204" pitchFamily="34" charset="0"/>
              </a:rPr>
              <a:t>Presented by </a:t>
            </a:r>
          </a:p>
          <a:p>
            <a:r>
              <a:rPr lang="en-US" cap="none" dirty="0">
                <a:latin typeface="Calibri" panose="020F0502020204030204" pitchFamily="34" charset="0"/>
              </a:rPr>
              <a:t>Chris Paul and Karyntha Cadogan</a:t>
            </a:r>
          </a:p>
          <a:p>
            <a:r>
              <a:rPr lang="en-US" cap="none" dirty="0">
                <a:latin typeface="Calibri" panose="020F0502020204030204" pitchFamily="34" charset="0"/>
              </a:rPr>
              <a:t>Diamond and Associates</a:t>
            </a:r>
          </a:p>
          <a:p>
            <a:r>
              <a:rPr lang="en-US" cap="none" dirty="0">
                <a:latin typeface="Calibri" panose="020F0502020204030204" pitchFamily="34" charset="0"/>
              </a:rPr>
              <a:t>June 27,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72658"/>
            <a:ext cx="2438400" cy="8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9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6152"/>
          </a:xfrm>
        </p:spPr>
        <p:txBody>
          <a:bodyPr/>
          <a:lstStyle/>
          <a:p>
            <a:pPr eaLnBrk="1" hangingPunct="1"/>
            <a:r>
              <a:rPr lang="en-US" altLang="en-US" dirty="0"/>
              <a:t>Two types of credits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 rtlCol="0">
            <a:normAutofit fontScale="92500" lnSpcReduction="10000"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US" sz="2400" b="1" dirty="0"/>
              <a:t>So-called “4%” and “9%” credits refer to the Applicable Percentage applied to eligible costs.</a:t>
            </a:r>
          </a:p>
          <a:p>
            <a:pPr marL="461963" lvl="1" indent="-173038">
              <a:spcAft>
                <a:spcPts val="600"/>
              </a:spcAft>
            </a:pPr>
            <a:r>
              <a:rPr lang="en-US" sz="2400" dirty="0"/>
              <a:t>4% tax credits are used to acquire buildings in deals with 9% credits and for construction in multifamily bond transactions</a:t>
            </a:r>
          </a:p>
          <a:p>
            <a:pPr lvl="2"/>
            <a:r>
              <a:rPr lang="en-US" sz="2200" dirty="0"/>
              <a:t>In bond deals, they can often be allocated at any time of year</a:t>
            </a:r>
          </a:p>
          <a:p>
            <a:pPr lvl="2"/>
            <a:r>
              <a:rPr lang="en-US" sz="2200" b="1" dirty="0"/>
              <a:t>They are not part of the competitive application process, except in certain states, like NJ</a:t>
            </a:r>
          </a:p>
          <a:p>
            <a:pPr lvl="2">
              <a:spcAft>
                <a:spcPts val="600"/>
              </a:spcAft>
            </a:pPr>
            <a:r>
              <a:rPr lang="en-US" sz="2200" b="1" dirty="0"/>
              <a:t>3.29% </a:t>
            </a:r>
            <a:r>
              <a:rPr lang="en-US" sz="2200" dirty="0"/>
              <a:t>is the Applicable Percentage for June 2018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9% tax credits are used for new construction and rehab</a:t>
            </a:r>
          </a:p>
          <a:p>
            <a:pPr lvl="2"/>
            <a:r>
              <a:rPr lang="en-US" sz="2200" dirty="0"/>
              <a:t>They are allocated pursuant to the state’s QAP and the competitive application process</a:t>
            </a:r>
          </a:p>
          <a:p>
            <a:pPr lvl="2"/>
            <a:r>
              <a:rPr lang="en-US" sz="2200" b="1" dirty="0"/>
              <a:t>9%</a:t>
            </a:r>
            <a:r>
              <a:rPr lang="en-US" sz="2200" dirty="0"/>
              <a:t> is the Applicable Percentage forever after </a:t>
            </a:r>
          </a:p>
        </p:txBody>
      </p:sp>
    </p:spTree>
    <p:extLst>
      <p:ext uri="{BB962C8B-B14F-4D97-AF65-F5344CB8AC3E}">
        <p14:creationId xmlns:p14="http://schemas.microsoft.com/office/powerpoint/2010/main" val="107871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6152"/>
          </a:xfrm>
        </p:spPr>
        <p:txBody>
          <a:bodyPr/>
          <a:lstStyle/>
          <a:p>
            <a:pPr eaLnBrk="1" hangingPunct="1"/>
            <a:r>
              <a:rPr lang="en-US" altLang="en-US" dirty="0"/>
              <a:t>What did she just say again?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 rtlCol="0">
            <a:normAutofit/>
          </a:bodyPr>
          <a:lstStyle/>
          <a:p>
            <a:pPr marL="461963" lvl="1" indent="-173038"/>
            <a:r>
              <a:rPr lang="en-US" sz="2400" dirty="0"/>
              <a:t>4% tax credits </a:t>
            </a:r>
          </a:p>
          <a:p>
            <a:pPr marL="1147763" lvl="2" indent="-173038"/>
            <a:r>
              <a:rPr lang="en-US" sz="2200" dirty="0"/>
              <a:t>Used to acquire buildings when buildings will be rehabbed </a:t>
            </a:r>
          </a:p>
          <a:p>
            <a:pPr marL="1147763" lvl="2" indent="-173038"/>
            <a:r>
              <a:rPr lang="en-US" sz="2200" dirty="0"/>
              <a:t>Used for new construction and rehab in multifamily bond transactions</a:t>
            </a:r>
          </a:p>
          <a:p>
            <a:pPr lvl="2">
              <a:spcAft>
                <a:spcPts val="1800"/>
              </a:spcAft>
            </a:pPr>
            <a:r>
              <a:rPr lang="en-US" sz="2200" b="1" dirty="0"/>
              <a:t>3.29%</a:t>
            </a:r>
            <a:r>
              <a:rPr lang="en-US" sz="2200" dirty="0"/>
              <a:t> is the Applicable Percentage for June 2018</a:t>
            </a:r>
          </a:p>
          <a:p>
            <a:pPr lvl="1"/>
            <a:r>
              <a:rPr lang="en-US" sz="2400" dirty="0"/>
              <a:t>9% tax credits</a:t>
            </a:r>
          </a:p>
          <a:p>
            <a:pPr lvl="2"/>
            <a:r>
              <a:rPr lang="en-US" sz="2200" dirty="0"/>
              <a:t>Used for new construction and rehab</a:t>
            </a:r>
          </a:p>
          <a:p>
            <a:pPr lvl="2"/>
            <a:r>
              <a:rPr lang="en-US" sz="2200" b="1" dirty="0"/>
              <a:t>9%</a:t>
            </a:r>
            <a:r>
              <a:rPr lang="en-US" sz="2200" dirty="0"/>
              <a:t> is the Applicable Percentage forever after, since being fixed</a:t>
            </a:r>
          </a:p>
        </p:txBody>
      </p:sp>
    </p:spTree>
    <p:extLst>
      <p:ext uri="{BB962C8B-B14F-4D97-AF65-F5344CB8AC3E}">
        <p14:creationId xmlns:p14="http://schemas.microsoft.com/office/powerpoint/2010/main" val="107871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6152"/>
          </a:xfrm>
        </p:spPr>
        <p:txBody>
          <a:bodyPr/>
          <a:lstStyle/>
          <a:p>
            <a:pPr eaLnBrk="1" hangingPunct="1"/>
            <a:r>
              <a:rPr lang="en-US" altLang="en-US" dirty="0"/>
              <a:t>CREDITS CALCULATION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altLang="en-US" sz="3200" dirty="0"/>
              <a:t>Credits are generally awarded according to a project’s Qualified</a:t>
            </a:r>
            <a:r>
              <a:rPr lang="en-US" altLang="en-US" sz="3200" b="1" dirty="0"/>
              <a:t> Basis</a:t>
            </a:r>
            <a:r>
              <a:rPr lang="en-US" altLang="en-US" sz="3200" dirty="0"/>
              <a:t>, but states can apply other tests to conserve credits at different times throughout the process. Pennsylvania awards credits based on “lowest of the three” and continues to assess:</a:t>
            </a:r>
          </a:p>
          <a:p>
            <a:pPr lvl="1" eaLnBrk="1" hangingPunct="1">
              <a:spcAft>
                <a:spcPts val="1800"/>
              </a:spcAft>
            </a:pPr>
            <a:r>
              <a:rPr lang="en-US" altLang="en-US" sz="3200" u="sng" dirty="0"/>
              <a:t>Qualified Basis Test</a:t>
            </a:r>
            <a:r>
              <a:rPr lang="en-US" altLang="en-US" sz="3200" dirty="0"/>
              <a:t>: how much it will cost to build the low-income share of the project, excluding basis-ineligible items</a:t>
            </a:r>
          </a:p>
          <a:p>
            <a:pPr lvl="1" eaLnBrk="1" hangingPunct="1">
              <a:spcAft>
                <a:spcPts val="1800"/>
              </a:spcAft>
            </a:pPr>
            <a:r>
              <a:rPr lang="en-US" altLang="en-US" sz="3200" u="sng" dirty="0"/>
              <a:t>Maximum Basis Test</a:t>
            </a:r>
            <a:r>
              <a:rPr lang="en-US" altLang="en-US" sz="3200" dirty="0"/>
              <a:t>: how much it </a:t>
            </a:r>
            <a:r>
              <a:rPr lang="en-US" altLang="en-US" sz="3200" i="1" dirty="0"/>
              <a:t>should</a:t>
            </a:r>
            <a:r>
              <a:rPr lang="en-US" altLang="en-US" sz="3200" dirty="0"/>
              <a:t> cost to build the project according to HUD 221(d)(3) limits—in PA, $250,000 per unit</a:t>
            </a:r>
          </a:p>
          <a:p>
            <a:pPr lvl="1" eaLnBrk="1" hangingPunct="1"/>
            <a:r>
              <a:rPr lang="en-US" altLang="en-US" sz="3200" u="sng" dirty="0"/>
              <a:t>Needs Calculation</a:t>
            </a:r>
            <a:r>
              <a:rPr lang="en-US" altLang="en-US" sz="3200" dirty="0"/>
              <a:t>: how many credits the project actually needs if it has other sources helping to pay for the development</a:t>
            </a:r>
          </a:p>
        </p:txBody>
      </p:sp>
    </p:spTree>
    <p:extLst>
      <p:ext uri="{BB962C8B-B14F-4D97-AF65-F5344CB8AC3E}">
        <p14:creationId xmlns:p14="http://schemas.microsoft.com/office/powerpoint/2010/main" val="352333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600199"/>
            <a:ext cx="7772400" cy="510540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USES</a:t>
            </a:r>
          </a:p>
          <a:p>
            <a:endParaRPr lang="en-US" sz="22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	Item				Total Cost	In-Basis</a:t>
            </a:r>
          </a:p>
          <a:p>
            <a:r>
              <a:rPr lang="en-US" dirty="0">
                <a:solidFill>
                  <a:schemeClr val="tx2"/>
                </a:solidFill>
              </a:rPr>
              <a:t>1	Hard Costs			$8,988,545	$8,988,545</a:t>
            </a:r>
          </a:p>
          <a:p>
            <a:r>
              <a:rPr lang="en-US" dirty="0">
                <a:solidFill>
                  <a:schemeClr val="tx2"/>
                </a:solidFill>
              </a:rPr>
              <a:t>2	Fees (Architect, Engineer, etc)	$709,812		$673,812</a:t>
            </a:r>
          </a:p>
          <a:p>
            <a:r>
              <a:rPr lang="en-US" dirty="0">
                <a:solidFill>
                  <a:schemeClr val="tx2"/>
                </a:solidFill>
              </a:rPr>
              <a:t>3	Misc. Development Charges		$235,045		$97,145</a:t>
            </a:r>
          </a:p>
          <a:p>
            <a:r>
              <a:rPr lang="en-US" dirty="0">
                <a:solidFill>
                  <a:schemeClr val="tx2"/>
                </a:solidFill>
              </a:rPr>
              <a:t>4	Construction &amp; Financing Costs	$89,216		$56,216</a:t>
            </a:r>
          </a:p>
          <a:p>
            <a:r>
              <a:rPr lang="en-US" dirty="0">
                <a:solidFill>
                  <a:schemeClr val="tx2"/>
                </a:solidFill>
              </a:rPr>
              <a:t>5	Permanent Financing		$3,000		$0</a:t>
            </a:r>
          </a:p>
          <a:p>
            <a:r>
              <a:rPr lang="en-US" dirty="0">
                <a:solidFill>
                  <a:schemeClr val="tx2"/>
                </a:solidFill>
              </a:rPr>
              <a:t>6	Land Acquisition			$115,490		$0</a:t>
            </a:r>
          </a:p>
          <a:p>
            <a:pPr marL="342900" indent="-342900">
              <a:buAutoNum type="arabicPlain" startAt="7"/>
            </a:pPr>
            <a:r>
              <a:rPr lang="en-US" dirty="0">
                <a:solidFill>
                  <a:schemeClr val="tx2"/>
                </a:solidFill>
              </a:rPr>
              <a:t>Development Reserves			$753,631		$0</a:t>
            </a:r>
          </a:p>
          <a:p>
            <a:pPr marL="342900" indent="-342900">
              <a:buAutoNum type="arabicPlain" startAt="7"/>
            </a:pPr>
            <a:r>
              <a:rPr lang="en-US" dirty="0">
                <a:solidFill>
                  <a:schemeClr val="tx2"/>
                </a:solidFill>
              </a:rPr>
              <a:t>Developer's Fee &amp; Overhead		$1,700,171	$1,700,171</a:t>
            </a:r>
          </a:p>
          <a:p>
            <a:r>
              <a:rPr lang="en-US" dirty="0">
                <a:solidFill>
                  <a:schemeClr val="tx2"/>
                </a:solidFill>
              </a:rPr>
              <a:t>9	Syndication Fees &amp; Expenses		$443,513		$186,705</a:t>
            </a:r>
          </a:p>
          <a:p>
            <a:pPr marL="342900" indent="-342900">
              <a:buAutoNum type="arabicPlain" startAt="10"/>
            </a:pPr>
            <a:r>
              <a:rPr lang="en-US" dirty="0">
                <a:solidFill>
                  <a:schemeClr val="tx2"/>
                </a:solidFill>
              </a:rPr>
              <a:t>Compliance Monitoring Fee		$33,600		$0	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11	Total Development Cost		$13,072,023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b="1" dirty="0">
                <a:solidFill>
                  <a:schemeClr val="tx2"/>
                </a:solidFill>
              </a:rPr>
              <a:t>$11,702,594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6152"/>
          </a:xfrm>
        </p:spPr>
        <p:txBody>
          <a:bodyPr/>
          <a:lstStyle/>
          <a:p>
            <a:r>
              <a:rPr lang="en-US" dirty="0"/>
              <a:t>development Budget- Qualified Basis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5410200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2665412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7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600199"/>
            <a:ext cx="7772400" cy="510540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USES</a:t>
            </a:r>
          </a:p>
          <a:p>
            <a:endParaRPr lang="en-US" sz="22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	Item				Total Cost	In-Basis</a:t>
            </a:r>
          </a:p>
          <a:p>
            <a:r>
              <a:rPr lang="en-US" dirty="0">
                <a:solidFill>
                  <a:srgbClr val="FFFFFF"/>
                </a:solidFill>
              </a:rPr>
              <a:t>1	Hard Costs			$9,823,980	$9,718,980</a:t>
            </a:r>
          </a:p>
          <a:p>
            <a:r>
              <a:rPr lang="en-US" dirty="0">
                <a:solidFill>
                  <a:srgbClr val="FFFFFF"/>
                </a:solidFill>
              </a:rPr>
              <a:t>2	Fees (Architect, Engineer, etc)	$683,090		$$9683,090</a:t>
            </a:r>
          </a:p>
          <a:p>
            <a:r>
              <a:rPr lang="en-US" dirty="0">
                <a:solidFill>
                  <a:srgbClr val="FFFFFF"/>
                </a:solidFill>
              </a:rPr>
              <a:t>3	Misc. Development Charges		$54,000</a:t>
            </a:r>
          </a:p>
          <a:p>
            <a:r>
              <a:rPr lang="en-US" dirty="0">
                <a:solidFill>
                  <a:srgbClr val="FFFFFF"/>
                </a:solidFill>
              </a:rPr>
              <a:t>4	</a:t>
            </a:r>
            <a:r>
              <a:rPr lang="en-US" dirty="0">
                <a:solidFill>
                  <a:schemeClr val="bg1"/>
                </a:solidFill>
              </a:rPr>
              <a:t>$0</a:t>
            </a:r>
          </a:p>
          <a:p>
            <a:r>
              <a:rPr lang="en-US" dirty="0">
                <a:solidFill>
                  <a:srgbClr val="FFFFFF"/>
                </a:solidFill>
              </a:rPr>
              <a:t>8</a:t>
            </a:r>
            <a:r>
              <a:rPr lang="en-US" dirty="0">
                <a:solidFill>
                  <a:schemeClr val="tx2"/>
                </a:solidFill>
              </a:rPr>
              <a:t>	Developer's Fee &amp; Overhead		$1,575,000	</a:t>
            </a:r>
            <a:r>
              <a:rPr lang="en-US" dirty="0">
                <a:solidFill>
                  <a:srgbClr val="FFFFFF"/>
                </a:solidFill>
              </a:rPr>
              <a:t>$1,500,000</a:t>
            </a:r>
          </a:p>
          <a:p>
            <a:r>
              <a:rPr lang="en-US" dirty="0">
                <a:solidFill>
                  <a:srgbClr val="FFFFFF"/>
                </a:solidFill>
              </a:rPr>
              <a:t>9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rgbClr val="FFFFFF"/>
                </a:solidFill>
              </a:rPr>
              <a:t>	$0</a:t>
            </a:r>
          </a:p>
          <a:p>
            <a:r>
              <a:rPr lang="en-US" dirty="0">
                <a:solidFill>
                  <a:srgbClr val="FFFFFF"/>
                </a:solidFill>
              </a:rPr>
              <a:t>10	Compliance Monitoring Fee		$40,000		$0</a:t>
            </a:r>
          </a:p>
          <a:p>
            <a:pPr marL="342900" indent="-342900">
              <a:buAutoNum type="arabicPlain" startAt="11"/>
            </a:pPr>
            <a:r>
              <a:rPr lang="en-US" b="1" dirty="0">
                <a:solidFill>
                  <a:schemeClr val="tx2"/>
                </a:solidFill>
              </a:rPr>
              <a:t>Maximum Basis Allowed			$12,075,000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b="1" dirty="0">
                <a:solidFill>
                  <a:schemeClr val="tx2"/>
                </a:solidFill>
              </a:rPr>
              <a:t>$11,702,594</a:t>
            </a:r>
          </a:p>
          <a:p>
            <a:pPr marL="342900" indent="-342900">
              <a:buAutoNum type="arabicPlain" startAt="11"/>
            </a:pPr>
            <a:r>
              <a:rPr lang="en-US" b="1" dirty="0">
                <a:solidFill>
                  <a:schemeClr val="tx2"/>
                </a:solidFill>
              </a:rPr>
              <a:t>QCT/DDA Bonus			130%		130%</a:t>
            </a:r>
          </a:p>
          <a:p>
            <a:pPr marL="342900" indent="-342900">
              <a:buAutoNum type="arabicPlain" startAt="11"/>
            </a:pPr>
            <a:r>
              <a:rPr lang="en-US" b="1" dirty="0">
                <a:solidFill>
                  <a:schemeClr val="tx2"/>
                </a:solidFill>
              </a:rPr>
              <a:t>Subtotal				$15,697,500	$15,213,372</a:t>
            </a:r>
          </a:p>
          <a:p>
            <a:pPr marL="342900" indent="-342900">
              <a:buAutoNum type="arabicPlain" startAt="11"/>
            </a:pPr>
            <a:r>
              <a:rPr lang="en-US" b="1" dirty="0">
                <a:solidFill>
                  <a:schemeClr val="tx2"/>
                </a:solidFill>
              </a:rPr>
              <a:t>Applicable Fraction			100%		100%</a:t>
            </a:r>
          </a:p>
          <a:p>
            <a:pPr marL="342900" indent="-342900">
              <a:buAutoNum type="arabicPlain" startAt="11"/>
            </a:pPr>
            <a:r>
              <a:rPr lang="en-US" b="1" dirty="0">
                <a:solidFill>
                  <a:schemeClr val="tx2"/>
                </a:solidFill>
              </a:rPr>
              <a:t>Subtotal				$15,697,500	$15,213,372</a:t>
            </a:r>
          </a:p>
          <a:p>
            <a:pPr marL="342900" indent="-342900">
              <a:buAutoNum type="arabicPlain" startAt="11"/>
            </a:pPr>
            <a:r>
              <a:rPr lang="en-US" b="1" dirty="0">
                <a:solidFill>
                  <a:schemeClr val="tx2"/>
                </a:solidFill>
              </a:rPr>
              <a:t>Applicable Percentage			9.00%		9.00%</a:t>
            </a:r>
          </a:p>
          <a:p>
            <a:pPr marL="342900" indent="-342900">
              <a:buAutoNum type="arabicPlain" startAt="11"/>
            </a:pPr>
            <a:r>
              <a:rPr lang="en-US" b="1" dirty="0">
                <a:solidFill>
                  <a:schemeClr val="tx2"/>
                </a:solidFill>
              </a:rPr>
              <a:t>Total Credits				$1,412,775.00	$1,369,204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6152"/>
          </a:xfrm>
        </p:spPr>
        <p:txBody>
          <a:bodyPr/>
          <a:lstStyle/>
          <a:p>
            <a:r>
              <a:rPr lang="en-US" dirty="0"/>
              <a:t>development Budget- Max Basis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665412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2858869"/>
            <a:ext cx="5943600" cy="369332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	$</a:t>
            </a:r>
            <a:r>
              <a:rPr lang="en-US" dirty="0"/>
              <a:t>($250K * 42 units)			$10,500,000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0200" y="152400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Max Basis Test is not the lowest of the three !!</a:t>
            </a:r>
          </a:p>
        </p:txBody>
      </p:sp>
    </p:spTree>
    <p:extLst>
      <p:ext uri="{BB962C8B-B14F-4D97-AF65-F5344CB8AC3E}">
        <p14:creationId xmlns:p14="http://schemas.microsoft.com/office/powerpoint/2010/main" val="360977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600199"/>
            <a:ext cx="7772400" cy="510540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USES						$13,072,023</a:t>
            </a:r>
          </a:p>
          <a:p>
            <a:r>
              <a:rPr lang="en-US" sz="2200" b="1" dirty="0"/>
              <a:t>SOURCES</a:t>
            </a:r>
          </a:p>
          <a:p>
            <a:r>
              <a:rPr lang="en-US" sz="2000" b="1" dirty="0"/>
              <a:t>	</a:t>
            </a:r>
          </a:p>
          <a:p>
            <a:r>
              <a:rPr lang="en-US" sz="2000" b="1" dirty="0"/>
              <a:t>	</a:t>
            </a:r>
            <a:r>
              <a:rPr lang="en-US" sz="2400" b="1" dirty="0"/>
              <a:t>Item					Amount</a:t>
            </a:r>
          </a:p>
          <a:p>
            <a:pPr marL="457200" indent="-457200">
              <a:buAutoNum type="arabicPlain"/>
            </a:pPr>
            <a:r>
              <a:rPr lang="en-US" sz="2400" dirty="0"/>
              <a:t>State funding				$1,419,722</a:t>
            </a:r>
          </a:p>
          <a:p>
            <a:pPr marL="457200" indent="-457200">
              <a:buAutoNum type="arabicPlain"/>
            </a:pPr>
            <a:r>
              <a:rPr lang="en-US" sz="2400" dirty="0"/>
              <a:t>Reinvested Fee				$201,171</a:t>
            </a:r>
          </a:p>
          <a:p>
            <a:r>
              <a:rPr lang="en-US" sz="2400" b="1" dirty="0"/>
              <a:t>	Subtotal				$1,619,893</a:t>
            </a:r>
          </a:p>
          <a:p>
            <a:r>
              <a:rPr lang="en-US" sz="2400" b="1" dirty="0"/>
              <a:t>	Equity Gap				$11,452,130</a:t>
            </a:r>
          </a:p>
          <a:p>
            <a:r>
              <a:rPr lang="en-US" sz="2400" b="1" dirty="0"/>
              <a:t>   Equity Gap/Price per credit/10 years = $1,272,459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6152"/>
          </a:xfrm>
        </p:spPr>
        <p:txBody>
          <a:bodyPr/>
          <a:lstStyle/>
          <a:p>
            <a:r>
              <a:rPr lang="en-US" dirty="0"/>
              <a:t>development Budget- Need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381000" y="4724400"/>
            <a:ext cx="80772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00200" y="5206424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Needs Test = $1,272,459 in credits. Needs Test is the lowest of three.</a:t>
            </a:r>
          </a:p>
        </p:txBody>
      </p:sp>
    </p:spTree>
    <p:extLst>
      <p:ext uri="{BB962C8B-B14F-4D97-AF65-F5344CB8AC3E}">
        <p14:creationId xmlns:p14="http://schemas.microsoft.com/office/powerpoint/2010/main" val="360977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3CF3E8A-E7C6-429D-8165-D13383FE8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480560"/>
          </a:xfrm>
        </p:spPr>
        <p:txBody>
          <a:bodyPr/>
          <a:lstStyle/>
          <a:p>
            <a:r>
              <a:rPr lang="en-US" dirty="0"/>
              <a:t>Qualified Basis Test:  $1,369,203.51</a:t>
            </a:r>
          </a:p>
          <a:p>
            <a:r>
              <a:rPr lang="en-US" dirty="0"/>
              <a:t>Maximum Basis Test:  $1,569,750.00</a:t>
            </a:r>
          </a:p>
          <a:p>
            <a:r>
              <a:rPr lang="en-US" dirty="0"/>
              <a:t>Need Test:  $1,272,458.90</a:t>
            </a:r>
          </a:p>
          <a:p>
            <a:r>
              <a:rPr lang="en-US" dirty="0"/>
              <a:t>Lowest of Three: $1,272,458.90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41001A-DDDB-4AE1-BCC2-21C40D424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4A8DF30-DABF-4845-9CE7-E5558BA1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1371600"/>
          </a:xfrm>
        </p:spPr>
        <p:txBody>
          <a:bodyPr/>
          <a:lstStyle/>
          <a:p>
            <a:r>
              <a:rPr lang="en-US" dirty="0"/>
              <a:t>Annual Tax Credit Amount- A Recap</a:t>
            </a:r>
          </a:p>
        </p:txBody>
      </p:sp>
    </p:spTree>
    <p:extLst>
      <p:ext uri="{BB962C8B-B14F-4D97-AF65-F5344CB8AC3E}">
        <p14:creationId xmlns:p14="http://schemas.microsoft.com/office/powerpoint/2010/main" val="187162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16152"/>
          </a:xfrm>
        </p:spPr>
        <p:txBody>
          <a:bodyPr>
            <a:normAutofit/>
          </a:bodyPr>
          <a:lstStyle/>
          <a:p>
            <a:r>
              <a:rPr lang="en-US" sz="3200" b="0" dirty="0"/>
              <a:t>CALCULATING Tax Credit Equity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>
            <a:noAutofit/>
          </a:bodyPr>
          <a:lstStyle/>
          <a:p>
            <a:pPr defTabSz="690563">
              <a:spcAft>
                <a:spcPts val="1800"/>
              </a:spcAft>
            </a:pPr>
            <a:r>
              <a:rPr lang="en-US" sz="1800" b="0" dirty="0"/>
              <a:t>$1,272,458.90 	</a:t>
            </a:r>
            <a:r>
              <a:rPr lang="en-US" sz="1800" b="0" dirty="0">
                <a:solidFill>
                  <a:schemeClr val="tx2"/>
                </a:solidFill>
              </a:rPr>
              <a:t>Total Tax Credits Possible</a:t>
            </a:r>
            <a:endParaRPr lang="en-US" sz="1800" b="0" dirty="0"/>
          </a:p>
          <a:p>
            <a:pPr defTabSz="690563"/>
            <a:r>
              <a:rPr lang="en-US" sz="1800" b="0" dirty="0"/>
              <a:t>(x)     99.99% 		</a:t>
            </a:r>
            <a:r>
              <a:rPr lang="en-US" sz="1800" b="0" dirty="0">
                <a:solidFill>
                  <a:schemeClr val="tx2"/>
                </a:solidFill>
              </a:rPr>
              <a:t>Limited Partnership Share</a:t>
            </a:r>
          </a:p>
          <a:p>
            <a:pPr marL="0" indent="0" defTabSz="690563">
              <a:buNone/>
            </a:pPr>
            <a:r>
              <a:rPr lang="en-US" sz="1800" b="0" dirty="0"/>
              <a:t>(x)              10 	 	</a:t>
            </a:r>
            <a:r>
              <a:rPr lang="en-US" sz="1800" b="0" dirty="0">
                <a:solidFill>
                  <a:schemeClr val="tx2"/>
                </a:solidFill>
              </a:rPr>
              <a:t>Years Limited Partner Will Receive Tax Credits</a:t>
            </a:r>
            <a:r>
              <a:rPr lang="en-US" sz="1800" b="0" dirty="0"/>
              <a:t>	</a:t>
            </a:r>
          </a:p>
          <a:p>
            <a:pPr defTabSz="690563">
              <a:spcAft>
                <a:spcPts val="1200"/>
              </a:spcAft>
            </a:pPr>
            <a:r>
              <a:rPr lang="en-US" sz="1800" b="0" dirty="0"/>
              <a:t>(x)         $.90		</a:t>
            </a:r>
            <a:r>
              <a:rPr lang="en-US" sz="1800" b="0" dirty="0">
                <a:solidFill>
                  <a:schemeClr val="tx2"/>
                </a:solidFill>
              </a:rPr>
              <a:t>Pricing Depending on Economy		</a:t>
            </a:r>
            <a:r>
              <a:rPr lang="en-US" sz="1800" b="0" dirty="0"/>
              <a:t>	  </a:t>
            </a:r>
          </a:p>
          <a:p>
            <a:pPr marL="0" indent="0" defTabSz="690563">
              <a:buNone/>
            </a:pPr>
            <a:r>
              <a:rPr lang="en-US" sz="1800" dirty="0"/>
              <a:t>(=) $11,450,985	</a:t>
            </a:r>
            <a:r>
              <a:rPr lang="en-US" sz="1800" dirty="0">
                <a:solidFill>
                  <a:schemeClr val="tx2"/>
                </a:solidFill>
              </a:rPr>
              <a:t>Tax Credit Investor Equity 	</a:t>
            </a:r>
          </a:p>
          <a:p>
            <a:pPr marL="0" indent="0" defTabSz="690563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defTabSz="690563">
              <a:buNone/>
            </a:pPr>
            <a:r>
              <a:rPr lang="en-US" sz="1800" dirty="0">
                <a:solidFill>
                  <a:schemeClr val="tx2"/>
                </a:solidFill>
              </a:rPr>
              <a:t>Sources Total: $13,072,023</a:t>
            </a:r>
          </a:p>
          <a:p>
            <a:pPr marL="0" indent="0" defTabSz="690563">
              <a:buNone/>
            </a:pPr>
            <a:r>
              <a:rPr lang="en-US" sz="1800" dirty="0">
                <a:solidFill>
                  <a:schemeClr val="tx2"/>
                </a:solidFill>
              </a:rPr>
              <a:t>Uses Total:  	$13,072,023</a:t>
            </a:r>
          </a:p>
          <a:p>
            <a:pPr marL="0" indent="0" defTabSz="690563">
              <a:buNone/>
            </a:pPr>
            <a:r>
              <a:rPr lang="en-US" sz="1800" dirty="0">
                <a:solidFill>
                  <a:schemeClr val="tx2"/>
                </a:solidFill>
              </a:rPr>
              <a:t>The deal works!</a:t>
            </a:r>
          </a:p>
        </p:txBody>
      </p:sp>
    </p:spTree>
    <p:extLst>
      <p:ext uri="{BB962C8B-B14F-4D97-AF65-F5344CB8AC3E}">
        <p14:creationId xmlns:p14="http://schemas.microsoft.com/office/powerpoint/2010/main" val="52061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72658"/>
            <a:ext cx="2438400" cy="85994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305800" cy="5744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spc="-6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 defTabSz="130175"/>
            <a:endParaRPr lang="en-US" sz="4400" b="1" cap="none" dirty="0"/>
          </a:p>
          <a:p>
            <a:pPr algn="ctr" defTabSz="130175"/>
            <a:endParaRPr lang="en-US" sz="4400" b="1" cap="none" dirty="0"/>
          </a:p>
          <a:p>
            <a:pPr algn="ctr" defTabSz="130175"/>
            <a:r>
              <a:rPr lang="en-US" sz="6000" b="1" cap="none" dirty="0"/>
              <a:t>Thank You!</a:t>
            </a:r>
          </a:p>
          <a:p>
            <a:pPr algn="ctr" defTabSz="130175"/>
            <a:endParaRPr lang="en-US" sz="1600" b="1" cap="none" dirty="0">
              <a:solidFill>
                <a:schemeClr val="tx1"/>
              </a:solidFill>
            </a:endParaRPr>
          </a:p>
          <a:p>
            <a:pPr algn="ctr" defTabSz="130175"/>
            <a:endParaRPr lang="en-US" sz="1600" b="1" cap="none" dirty="0">
              <a:solidFill>
                <a:schemeClr val="tx1"/>
              </a:solidFill>
            </a:endParaRPr>
          </a:p>
          <a:p>
            <a:pPr algn="ctr" defTabSz="130175"/>
            <a:endParaRPr lang="en-US" sz="1600" b="1" cap="none" dirty="0">
              <a:solidFill>
                <a:schemeClr val="tx1"/>
              </a:solidFill>
            </a:endParaRPr>
          </a:p>
          <a:p>
            <a:pPr algn="just" defTabSz="130175"/>
            <a:r>
              <a:rPr lang="en-US" sz="1800" b="1" cap="none" dirty="0">
                <a:solidFill>
                  <a:schemeClr val="tx1"/>
                </a:solidFill>
              </a:rPr>
              <a:t>Chris Paul</a:t>
            </a:r>
            <a:r>
              <a:rPr lang="en-US" sz="1800" cap="none" dirty="0">
                <a:solidFill>
                  <a:schemeClr val="tx1"/>
                </a:solidFill>
              </a:rPr>
              <a:t> 													215-732-3600 x103					chris@diamondandassociates.com</a:t>
            </a:r>
          </a:p>
          <a:p>
            <a:pPr algn="just" defTabSz="130175"/>
            <a:r>
              <a:rPr lang="en-US" sz="1800" b="1" cap="none" dirty="0">
                <a:solidFill>
                  <a:schemeClr val="tx1"/>
                </a:solidFill>
              </a:rPr>
              <a:t>Karyntha Cadogan</a:t>
            </a:r>
            <a:r>
              <a:rPr lang="en-US" sz="1800" cap="none" dirty="0">
                <a:solidFill>
                  <a:schemeClr val="tx1"/>
                </a:solidFill>
              </a:rPr>
              <a:t>							201-239-7347         					karyntha@diamondandassociates.com</a:t>
            </a:r>
            <a:endParaRPr lang="en-US" sz="1800" b="1" cap="none" dirty="0">
              <a:solidFill>
                <a:schemeClr val="tx1"/>
              </a:solidFill>
            </a:endParaRPr>
          </a:p>
          <a:p>
            <a:pPr defTabSz="130175"/>
            <a:endParaRPr lang="en-US" sz="1800" b="1" cap="none" dirty="0">
              <a:solidFill>
                <a:schemeClr val="tx1"/>
              </a:solidFill>
            </a:endParaRPr>
          </a:p>
          <a:p>
            <a:pPr defTabSz="130175"/>
            <a:r>
              <a:rPr lang="en-US" sz="1800" b="1" cap="none" dirty="0">
                <a:solidFill>
                  <a:schemeClr val="tx1"/>
                </a:solidFill>
              </a:rPr>
              <a:t>Roy Diamond										</a:t>
            </a:r>
            <a:r>
              <a:rPr lang="en-US" sz="1800" cap="none" dirty="0">
                <a:solidFill>
                  <a:schemeClr val="tx1"/>
                </a:solidFill>
              </a:rPr>
              <a:t>215-732-3600 x101    			roy@diamondandassociates.com</a:t>
            </a:r>
            <a:endParaRPr lang="en-US" sz="1800" b="1" cap="none" dirty="0">
              <a:solidFill>
                <a:schemeClr val="tx1"/>
              </a:solidFill>
            </a:endParaRPr>
          </a:p>
          <a:p>
            <a:pPr defTabSz="130175"/>
            <a:r>
              <a:rPr lang="en-US" sz="1800" b="1" cap="none" dirty="0">
                <a:solidFill>
                  <a:schemeClr val="tx1"/>
                </a:solidFill>
              </a:rPr>
              <a:t>Andi Sheaffer	</a:t>
            </a:r>
            <a:r>
              <a:rPr lang="en-US" sz="1800" cap="none" dirty="0">
                <a:solidFill>
                  <a:schemeClr val="tx1"/>
                </a:solidFill>
              </a:rPr>
              <a:t>									215-732-3600 x106					</a:t>
            </a:r>
            <a:r>
              <a:rPr lang="en-US" sz="1800" cap="none" dirty="0">
                <a:solidFill>
                  <a:schemeClr val="tx1"/>
                </a:solidFill>
                <a:hlinkClick r:id="rId4"/>
              </a:rPr>
              <a:t>andi@diamondandassociates.com</a:t>
            </a:r>
            <a:endParaRPr lang="en-US" sz="1800" cap="none" dirty="0">
              <a:solidFill>
                <a:schemeClr val="tx1"/>
              </a:solidFill>
            </a:endParaRPr>
          </a:p>
          <a:p>
            <a:pPr defTabSz="130175"/>
            <a:r>
              <a:rPr lang="en-US" sz="1800" cap="none" dirty="0">
                <a:solidFill>
                  <a:schemeClr val="tx1"/>
                </a:solidFill>
              </a:rPr>
              <a:t>Matthew Keen										215-732-3600 x 105				matthew@diamondandassociates.com</a:t>
            </a:r>
          </a:p>
        </p:txBody>
      </p:sp>
    </p:spTree>
    <p:extLst>
      <p:ext uri="{BB962C8B-B14F-4D97-AF65-F5344CB8AC3E}">
        <p14:creationId xmlns:p14="http://schemas.microsoft.com/office/powerpoint/2010/main" val="43292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8882"/>
          </a:xfrm>
        </p:spPr>
        <p:txBody>
          <a:bodyPr/>
          <a:lstStyle/>
          <a:p>
            <a:r>
              <a:rPr lang="en-US" dirty="0"/>
              <a:t>LIHTC BASICS: Context pre-1986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800" dirty="0"/>
              <a:t>Since the 1930s, funding for affordable housing has varied, a function of fiscal and political policy</a:t>
            </a:r>
          </a:p>
          <a:p>
            <a:pPr lvl="2"/>
            <a:r>
              <a:rPr lang="en-US" sz="2600" dirty="0"/>
              <a:t>Direct subsidies to households (long-term HAP contracts, Section 8 subsidies, public housing)</a:t>
            </a:r>
          </a:p>
          <a:p>
            <a:pPr lvl="2"/>
            <a:endParaRPr lang="en-US" sz="2600" dirty="0"/>
          </a:p>
          <a:p>
            <a:pPr lvl="2"/>
            <a:r>
              <a:rPr lang="en-US" sz="2600" dirty="0"/>
              <a:t>Government grants and loans to developers to pay costs of developing affordable housing (HOME, CDBG, HUD loan and grant products)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899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8882"/>
          </a:xfrm>
        </p:spPr>
        <p:txBody>
          <a:bodyPr/>
          <a:lstStyle/>
          <a:p>
            <a:r>
              <a:rPr lang="en-US" dirty="0"/>
              <a:t>LIHTC BASICS: context post-1986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/>
              <a:t>The Tax Reform Act of 1986 established the LIHTC to encourage </a:t>
            </a:r>
            <a:r>
              <a:rPr lang="en-US" sz="2800" u="sng" dirty="0"/>
              <a:t>private</a:t>
            </a:r>
            <a:r>
              <a:rPr lang="en-US" sz="2800" dirty="0"/>
              <a:t> investment in affordable housing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Per Section 42 of the Internal Revenue Code, the IRS will forgo collection of federal income tax in exchange for construction and rehabilitation of affordable rental housing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credit is “dollar for dollar”: each dollar of tax credit reduces taxes owed by one dollar</a:t>
            </a:r>
          </a:p>
        </p:txBody>
      </p:sp>
    </p:spTree>
    <p:extLst>
      <p:ext uri="{BB962C8B-B14F-4D97-AF65-F5344CB8AC3E}">
        <p14:creationId xmlns:p14="http://schemas.microsoft.com/office/powerpoint/2010/main" val="325382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24743" r="3987" b="20316"/>
          <a:stretch/>
        </p:blipFill>
        <p:spPr>
          <a:xfrm>
            <a:off x="3256051" y="4495800"/>
            <a:ext cx="4668749" cy="1908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8882"/>
          </a:xfrm>
        </p:spPr>
        <p:txBody>
          <a:bodyPr/>
          <a:lstStyle/>
          <a:p>
            <a:r>
              <a:rPr lang="en-US" dirty="0"/>
              <a:t>How LIHTC Investment works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4851" y="1730944"/>
            <a:ext cx="1828800" cy="566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1730944"/>
            <a:ext cx="1828800" cy="566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State Housing</a:t>
            </a:r>
          </a:p>
          <a:p>
            <a:pPr algn="ctr"/>
            <a:r>
              <a:rPr lang="en-US" sz="1600" dirty="0"/>
              <a:t>Finance Agency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3344839"/>
            <a:ext cx="1828800" cy="566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Developer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7266" y="3344840"/>
            <a:ext cx="1828800" cy="566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Tax Credit Investor/Syndicator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9681" y="5078965"/>
            <a:ext cx="1828800" cy="566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Development</a:t>
            </a:r>
          </a:p>
        </p:txBody>
      </p:sp>
      <p:sp>
        <p:nvSpPr>
          <p:cNvPr id="15" name="Down Arrow Callout 14"/>
          <p:cNvSpPr/>
          <p:nvPr/>
        </p:nvSpPr>
        <p:spPr>
          <a:xfrm>
            <a:off x="6096001" y="2379586"/>
            <a:ext cx="1828800" cy="914400"/>
          </a:xfrm>
          <a:prstGeom prst="downArrowCallou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1" y="240729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Allocates Credits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Based on QAP</a:t>
            </a:r>
          </a:p>
        </p:txBody>
      </p:sp>
      <p:sp>
        <p:nvSpPr>
          <p:cNvPr id="19" name="Down Arrow Callout 18"/>
          <p:cNvSpPr/>
          <p:nvPr/>
        </p:nvSpPr>
        <p:spPr>
          <a:xfrm>
            <a:off x="1268989" y="4038600"/>
            <a:ext cx="1828800" cy="914400"/>
          </a:xfrm>
          <a:prstGeom prst="downArrowCallou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Provides Equity</a:t>
            </a:r>
          </a:p>
        </p:txBody>
      </p:sp>
      <p:sp>
        <p:nvSpPr>
          <p:cNvPr id="20" name="Right Arrow Callout 19"/>
          <p:cNvSpPr/>
          <p:nvPr/>
        </p:nvSpPr>
        <p:spPr>
          <a:xfrm>
            <a:off x="3256051" y="1730944"/>
            <a:ext cx="2687549" cy="566778"/>
          </a:xfrm>
          <a:prstGeom prst="rightArrowCallou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Allocates Credits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Based on Population</a:t>
            </a:r>
          </a:p>
        </p:txBody>
      </p:sp>
      <p:sp>
        <p:nvSpPr>
          <p:cNvPr id="21" name="Left Arrow Callout 20"/>
          <p:cNvSpPr/>
          <p:nvPr/>
        </p:nvSpPr>
        <p:spPr>
          <a:xfrm>
            <a:off x="3256051" y="3344839"/>
            <a:ext cx="2687549" cy="566778"/>
          </a:xfrm>
          <a:prstGeom prst="leftArrowCallou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Sells Credits</a:t>
            </a:r>
          </a:p>
        </p:txBody>
      </p:sp>
    </p:spTree>
    <p:extLst>
      <p:ext uri="{BB962C8B-B14F-4D97-AF65-F5344CB8AC3E}">
        <p14:creationId xmlns:p14="http://schemas.microsoft.com/office/powerpoint/2010/main" val="137261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8882"/>
          </a:xfrm>
        </p:spPr>
        <p:txBody>
          <a:bodyPr/>
          <a:lstStyle/>
          <a:p>
            <a:r>
              <a:rPr lang="en-US" dirty="0"/>
              <a:t>Qualified allocation Plans (QAP)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lvl="1">
              <a:defRPr/>
            </a:pPr>
            <a:r>
              <a:rPr lang="en-US" sz="2400" dirty="0"/>
              <a:t>States adopt a QAP to allocate credits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A state’s QAP outlines its allocation priorities. As those priorities change, so does the QAP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The QAP often has threshold criteria—which all LIHTC projects must meet—and points-based ranking criteria, including, for example, a project’s income-targeting, location, and amenities, on which some projects must compete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Some credits are reserved for certain set-asides, including the required </a:t>
            </a:r>
            <a:r>
              <a:rPr lang="en-US" sz="2400" b="1" dirty="0"/>
              <a:t>Non-Profit Set-Aside</a:t>
            </a:r>
          </a:p>
          <a:p>
            <a:pPr lvl="1">
              <a:defRPr/>
            </a:pPr>
            <a:endParaRPr lang="en-US" sz="2400" b="1" dirty="0"/>
          </a:p>
          <a:p>
            <a:pPr lvl="1"/>
            <a:r>
              <a:rPr lang="en-US" sz="2400" dirty="0"/>
              <a:t>The QAP also sets out application deadlines</a:t>
            </a:r>
          </a:p>
        </p:txBody>
      </p:sp>
    </p:spTree>
    <p:extLst>
      <p:ext uri="{BB962C8B-B14F-4D97-AF65-F5344CB8AC3E}">
        <p14:creationId xmlns:p14="http://schemas.microsoft.com/office/powerpoint/2010/main" val="87438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888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How LIHTC works </a:t>
            </a:r>
            <a:r>
              <a:rPr lang="en-US" dirty="0"/>
              <a:t>for </a:t>
            </a:r>
            <a:r>
              <a:rPr lang="en-US" dirty="0">
                <a:latin typeface="Calibri" panose="020F0502020204030204" pitchFamily="34" charset="0"/>
              </a:rPr>
              <a:t>developers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US" sz="2200" b="1" dirty="0">
                <a:latin typeface="+mj-lt"/>
              </a:rPr>
              <a:t>9% LIHTC can cover 70-90% of a project’s cost, depending on the market, but affordable housing developers usually cannot use the tax credits themselves</a:t>
            </a:r>
          </a:p>
          <a:p>
            <a:pPr marL="0" lvl="1" indent="0">
              <a:buNone/>
              <a:defRPr/>
            </a:pPr>
            <a:endParaRPr lang="en-US" sz="2200" b="1" dirty="0">
              <a:latin typeface="+mj-lt"/>
            </a:endParaRPr>
          </a:p>
          <a:p>
            <a:pPr marL="0" lvl="1" indent="0">
              <a:buNone/>
              <a:defRPr/>
            </a:pPr>
            <a:r>
              <a:rPr lang="en-US" sz="2200" b="1" dirty="0">
                <a:latin typeface="+mj-lt"/>
              </a:rPr>
              <a:t>4% LIHTC covers 30-40% of a project’s costs and requires that over 50% of project financing comes from tax-exempt bond debt</a:t>
            </a:r>
          </a:p>
          <a:p>
            <a:pPr lvl="1">
              <a:defRPr/>
            </a:pPr>
            <a:endParaRPr lang="en-US" sz="2200" dirty="0">
              <a:latin typeface="+mj-lt"/>
            </a:endParaRPr>
          </a:p>
          <a:p>
            <a:pPr lvl="1">
              <a:defRPr/>
            </a:pPr>
            <a:r>
              <a:rPr lang="en-US" sz="2200" dirty="0">
                <a:latin typeface="+mj-lt"/>
              </a:rPr>
              <a:t>Developers secure credits and “sell” them to investors or syndicators for equity</a:t>
            </a:r>
          </a:p>
          <a:p>
            <a:pPr lvl="1">
              <a:defRPr/>
            </a:pPr>
            <a:endParaRPr lang="en-US" sz="2200" dirty="0">
              <a:latin typeface="+mj-lt"/>
            </a:endParaRPr>
          </a:p>
          <a:p>
            <a:pPr lvl="1">
              <a:defRPr/>
            </a:pPr>
            <a:r>
              <a:rPr lang="en-US" sz="2200" dirty="0">
                <a:latin typeface="+mj-lt"/>
              </a:rPr>
              <a:t>That equity comes in scheduled capital contributions, often at closing, completion of construction, and stabilized occupancy</a:t>
            </a:r>
          </a:p>
        </p:txBody>
      </p:sp>
    </p:spTree>
    <p:extLst>
      <p:ext uri="{BB962C8B-B14F-4D97-AF65-F5344CB8AC3E}">
        <p14:creationId xmlns:p14="http://schemas.microsoft.com/office/powerpoint/2010/main" val="276252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8882"/>
          </a:xfrm>
        </p:spPr>
        <p:txBody>
          <a:bodyPr/>
          <a:lstStyle/>
          <a:p>
            <a:r>
              <a:rPr lang="en-US" dirty="0"/>
              <a:t>How LIHTC works for investors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  <a:defRPr/>
            </a:pPr>
            <a:r>
              <a:rPr lang="en-US" sz="2400" dirty="0"/>
              <a:t>Each dollar of tax credit means a dollar reduction in taxes owed by the investor</a:t>
            </a:r>
          </a:p>
          <a:p>
            <a:pPr>
              <a:spcAft>
                <a:spcPts val="0"/>
              </a:spcAft>
              <a:defRPr/>
            </a:pPr>
            <a:endParaRPr lang="en-US" sz="2400" dirty="0"/>
          </a:p>
          <a:p>
            <a:pPr lvl="1">
              <a:spcAft>
                <a:spcPts val="0"/>
              </a:spcAft>
              <a:defRPr/>
            </a:pPr>
            <a:r>
              <a:rPr lang="en-US" sz="2400" dirty="0"/>
              <a:t>How much the investor pays for a dollar of tax credit depends on market forces, investor returns, and competition</a:t>
            </a:r>
          </a:p>
          <a:p>
            <a:pPr lvl="2">
              <a:defRPr/>
            </a:pPr>
            <a:r>
              <a:rPr lang="en-US" sz="2100" dirty="0"/>
              <a:t>Sometimes $0.50 and we have seen up to $1.20+</a:t>
            </a:r>
          </a:p>
          <a:p>
            <a:pPr lvl="2">
              <a:defRPr/>
            </a:pPr>
            <a:r>
              <a:rPr lang="en-US" sz="2100" dirty="0"/>
              <a:t>Now, $.90ish, depending on area</a:t>
            </a:r>
          </a:p>
          <a:p>
            <a:pPr lvl="2">
              <a:defRPr/>
            </a:pPr>
            <a:endParaRPr lang="en-US" sz="2200" dirty="0"/>
          </a:p>
          <a:p>
            <a:pPr lvl="1">
              <a:defRPr/>
            </a:pPr>
            <a:r>
              <a:rPr lang="en-US" sz="2400" dirty="0"/>
              <a:t>The less the investor pays for a dollar of tax credit, the higher the investor’s return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The investor can also boost its return by putting its money in as late as possible—capital contribution timing is a key negotiation item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The investor can get an additional return from losses and deductions related to ownership of the project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6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8882"/>
          </a:xfrm>
        </p:spPr>
        <p:txBody>
          <a:bodyPr/>
          <a:lstStyle/>
          <a:p>
            <a:r>
              <a:rPr lang="en-US" dirty="0"/>
              <a:t>Maintaining affordability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en-US" sz="1600" dirty="0"/>
              <a:t>Developers must select that they will reserve either: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At least 20% of the project’s units for people making no more than 50% of Area Median Income (AMI) </a:t>
            </a:r>
            <a:r>
              <a:rPr lang="en-US" sz="1600" b="1" i="1" dirty="0"/>
              <a:t>- Or -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At least 40% of the units for people at 60% of AMI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(Omnibus Bill included a provision for income averaging- stay tuned to see how the HFAs handle this in their QAPs)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Developers make a </a:t>
            </a:r>
            <a:r>
              <a:rPr lang="en-US" sz="1600" b="1" dirty="0" err="1"/>
              <a:t>longterm</a:t>
            </a:r>
            <a:r>
              <a:rPr lang="en-US" sz="1600" b="1" dirty="0"/>
              <a:t> affordability commitment </a:t>
            </a:r>
            <a:r>
              <a:rPr lang="en-US" sz="1600" dirty="0"/>
              <a:t>which is tied to the land through an Indenture of Restrictive Covenants (35+ years)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Households renting LIHTC units must have incomes below set limits (e.g., 20%, 30%, 40%, 50%, or 60% of AMI)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Rents charged for LIHTC units cannot exceed 30% of income at these AMIs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Projects are subject to IRS and state regulations and compliance standards</a:t>
            </a:r>
          </a:p>
        </p:txBody>
      </p:sp>
    </p:spTree>
    <p:extLst>
      <p:ext uri="{BB962C8B-B14F-4D97-AF65-F5344CB8AC3E}">
        <p14:creationId xmlns:p14="http://schemas.microsoft.com/office/powerpoint/2010/main" val="156066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72000"/>
          </a:xfrm>
        </p:spPr>
        <p:txBody>
          <a:bodyPr rtlCol="0">
            <a:normAutofit fontScale="85000" lnSpcReduction="20000"/>
          </a:bodyPr>
          <a:lstStyle/>
          <a:p>
            <a:pPr marL="461963" indent="-1778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/>
              <a:t>Eligible Basis </a:t>
            </a:r>
            <a:r>
              <a:rPr lang="en-US" sz="2400" b="0" dirty="0"/>
              <a:t>– the adjusted basis of the building, excluding land, financing, and syndication costs</a:t>
            </a:r>
          </a:p>
          <a:p>
            <a:pPr marL="461963" indent="-1778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/>
              <a:t>Qualified Basis </a:t>
            </a:r>
            <a:r>
              <a:rPr lang="en-US" sz="2400" b="0" dirty="0"/>
              <a:t>– the percentage of total units that are low-income units, times the Eligible Basis. Qualified Basis is used to calculate the number of tax credits</a:t>
            </a:r>
          </a:p>
          <a:p>
            <a:pPr marL="461963" indent="-1778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/>
              <a:t>Applicable Percentage</a:t>
            </a:r>
            <a:r>
              <a:rPr lang="en-US" sz="2400" b="0" dirty="0"/>
              <a:t> – the tax credit percentage (e.g., 4% or 9%) that is multiplied by the Qualified Basis to get the annual tax credit. 9% rate is fixed. 4% rate floats and Omnibus Bill did not fix it.</a:t>
            </a:r>
          </a:p>
          <a:p>
            <a:pPr marL="461963" indent="-1778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/>
              <a:t>Placed In Service </a:t>
            </a:r>
            <a:r>
              <a:rPr lang="en-US" sz="2400" b="0" dirty="0"/>
              <a:t>– in most cases, 9% projects must place in service the year the tax credits are awarded, but developers can instead “</a:t>
            </a:r>
            <a:r>
              <a:rPr lang="en-US" sz="2400" dirty="0"/>
              <a:t>carryover</a:t>
            </a:r>
            <a:r>
              <a:rPr lang="en-US" sz="2400" b="0" dirty="0"/>
              <a:t>” for two years as long as they meet the “</a:t>
            </a:r>
            <a:r>
              <a:rPr lang="en-US" sz="2400" dirty="0"/>
              <a:t>10% Test</a:t>
            </a:r>
            <a:r>
              <a:rPr lang="en-US" sz="2400" b="0" dirty="0"/>
              <a:t>”</a:t>
            </a:r>
          </a:p>
          <a:p>
            <a:pPr marL="461963" indent="-1778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/>
              <a:t>10% Test </a:t>
            </a:r>
            <a:r>
              <a:rPr lang="en-US" sz="2400" b="0" dirty="0"/>
              <a:t>–</a:t>
            </a:r>
            <a:r>
              <a:rPr lang="en-US" sz="2400" dirty="0"/>
              <a:t> </a:t>
            </a:r>
            <a:r>
              <a:rPr lang="en-US" sz="2400" b="0" dirty="0"/>
              <a:t>a project must have incurred 10% of reasonably expected basis costs by a certain date (Carryover and 10% test N/A in 4% deals)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86800" cy="1218882"/>
          </a:xfrm>
        </p:spPr>
        <p:txBody>
          <a:bodyPr/>
          <a:lstStyle/>
          <a:p>
            <a:r>
              <a:rPr lang="en-US" dirty="0"/>
              <a:t>Program vocabulary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53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0">
      <a:dk1>
        <a:srgbClr val="707070"/>
      </a:dk1>
      <a:lt1>
        <a:srgbClr val="FFFFFF"/>
      </a:lt1>
      <a:dk2>
        <a:srgbClr val="FF66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16217</TotalTime>
  <Words>1173</Words>
  <Application>Microsoft Office PowerPoint</Application>
  <PresentationFormat>On-screen Show (4:3)</PresentationFormat>
  <Paragraphs>178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Essential</vt:lpstr>
      <vt:lpstr>LIHTC Basics: Affordable Housing 101</vt:lpstr>
      <vt:lpstr>LIHTC BASICS: Context pre-1986</vt:lpstr>
      <vt:lpstr>LIHTC BASICS: context post-1986</vt:lpstr>
      <vt:lpstr>How LIHTC Investment works</vt:lpstr>
      <vt:lpstr>Qualified allocation Plans (QAP)</vt:lpstr>
      <vt:lpstr>How LIHTC works for developers</vt:lpstr>
      <vt:lpstr>How LIHTC works for investors</vt:lpstr>
      <vt:lpstr>Maintaining affordability</vt:lpstr>
      <vt:lpstr>Program vocabulary</vt:lpstr>
      <vt:lpstr>Two types of credits</vt:lpstr>
      <vt:lpstr>What did she just say again?</vt:lpstr>
      <vt:lpstr>CREDITS CALCULATION</vt:lpstr>
      <vt:lpstr>development Budget- Qualified Basis</vt:lpstr>
      <vt:lpstr>development Budget- Max Basis</vt:lpstr>
      <vt:lpstr>development Budget- Need</vt:lpstr>
      <vt:lpstr>Annual Tax Credit Amount- A Recap</vt:lpstr>
      <vt:lpstr>CALCULATING Tax Credit Equity</vt:lpstr>
      <vt:lpstr>PowerPoint Presentation</vt:lpstr>
    </vt:vector>
  </TitlesOfParts>
  <Company>Diamond and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Income Housing Tax Credits:  BEginner’s Session</dc:title>
  <dc:creator>Shoshana Bannett</dc:creator>
  <cp:lastModifiedBy>Zakya Hall</cp:lastModifiedBy>
  <cp:revision>216</cp:revision>
  <cp:lastPrinted>2018-05-18T17:27:28Z</cp:lastPrinted>
  <dcterms:created xsi:type="dcterms:W3CDTF">2016-04-14T21:09:22Z</dcterms:created>
  <dcterms:modified xsi:type="dcterms:W3CDTF">2018-06-25T17:43:09Z</dcterms:modified>
</cp:coreProperties>
</file>