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92" r:id="rId2"/>
    <p:sldId id="293" r:id="rId3"/>
    <p:sldId id="294" r:id="rId4"/>
    <p:sldId id="295" r:id="rId5"/>
    <p:sldId id="296" r:id="rId6"/>
    <p:sldId id="297" r:id="rId7"/>
    <p:sldId id="298" r:id="rId8"/>
    <p:sldId id="299" r:id="rId9"/>
    <p:sldId id="300" r:id="rId10"/>
    <p:sldId id="301" r:id="rId11"/>
    <p:sldId id="269" r:id="rId12"/>
    <p:sldId id="268" r:id="rId13"/>
    <p:sldId id="262" r:id="rId14"/>
    <p:sldId id="266" r:id="rId15"/>
    <p:sldId id="267" r:id="rId16"/>
    <p:sldId id="263"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302" r:id="rId40"/>
  </p:sldIdLst>
  <p:sldSz cx="12192000" cy="9144000"/>
  <p:notesSz cx="7315200" cy="9601200"/>
  <p:defaultTextStyle>
    <a:defPPr>
      <a:defRPr lang="en-US"/>
    </a:defPPr>
    <a:lvl1pPr marL="0" algn="l" defTabSz="600852" rtl="0" eaLnBrk="1" latinLnBrk="0" hangingPunct="1">
      <a:defRPr sz="2400" kern="1200">
        <a:solidFill>
          <a:schemeClr val="tx1"/>
        </a:solidFill>
        <a:latin typeface="+mn-lt"/>
        <a:ea typeface="+mn-ea"/>
        <a:cs typeface="+mn-cs"/>
      </a:defRPr>
    </a:lvl1pPr>
    <a:lvl2pPr marL="600852" algn="l" defTabSz="600852" rtl="0" eaLnBrk="1" latinLnBrk="0" hangingPunct="1">
      <a:defRPr sz="2400" kern="1200">
        <a:solidFill>
          <a:schemeClr val="tx1"/>
        </a:solidFill>
        <a:latin typeface="+mn-lt"/>
        <a:ea typeface="+mn-ea"/>
        <a:cs typeface="+mn-cs"/>
      </a:defRPr>
    </a:lvl2pPr>
    <a:lvl3pPr marL="1201704" algn="l" defTabSz="600852" rtl="0" eaLnBrk="1" latinLnBrk="0" hangingPunct="1">
      <a:defRPr sz="2400" kern="1200">
        <a:solidFill>
          <a:schemeClr val="tx1"/>
        </a:solidFill>
        <a:latin typeface="+mn-lt"/>
        <a:ea typeface="+mn-ea"/>
        <a:cs typeface="+mn-cs"/>
      </a:defRPr>
    </a:lvl3pPr>
    <a:lvl4pPr marL="1802557" algn="l" defTabSz="600852" rtl="0" eaLnBrk="1" latinLnBrk="0" hangingPunct="1">
      <a:defRPr sz="2400" kern="1200">
        <a:solidFill>
          <a:schemeClr val="tx1"/>
        </a:solidFill>
        <a:latin typeface="+mn-lt"/>
        <a:ea typeface="+mn-ea"/>
        <a:cs typeface="+mn-cs"/>
      </a:defRPr>
    </a:lvl4pPr>
    <a:lvl5pPr marL="2403409" algn="l" defTabSz="600852" rtl="0" eaLnBrk="1" latinLnBrk="0" hangingPunct="1">
      <a:defRPr sz="2400" kern="1200">
        <a:solidFill>
          <a:schemeClr val="tx1"/>
        </a:solidFill>
        <a:latin typeface="+mn-lt"/>
        <a:ea typeface="+mn-ea"/>
        <a:cs typeface="+mn-cs"/>
      </a:defRPr>
    </a:lvl5pPr>
    <a:lvl6pPr marL="3004261" algn="l" defTabSz="600852" rtl="0" eaLnBrk="1" latinLnBrk="0" hangingPunct="1">
      <a:defRPr sz="2400" kern="1200">
        <a:solidFill>
          <a:schemeClr val="tx1"/>
        </a:solidFill>
        <a:latin typeface="+mn-lt"/>
        <a:ea typeface="+mn-ea"/>
        <a:cs typeface="+mn-cs"/>
      </a:defRPr>
    </a:lvl6pPr>
    <a:lvl7pPr marL="3605113" algn="l" defTabSz="600852" rtl="0" eaLnBrk="1" latinLnBrk="0" hangingPunct="1">
      <a:defRPr sz="2400" kern="1200">
        <a:solidFill>
          <a:schemeClr val="tx1"/>
        </a:solidFill>
        <a:latin typeface="+mn-lt"/>
        <a:ea typeface="+mn-ea"/>
        <a:cs typeface="+mn-cs"/>
      </a:defRPr>
    </a:lvl7pPr>
    <a:lvl8pPr marL="4205966" algn="l" defTabSz="600852" rtl="0" eaLnBrk="1" latinLnBrk="0" hangingPunct="1">
      <a:defRPr sz="2400" kern="1200">
        <a:solidFill>
          <a:schemeClr val="tx1"/>
        </a:solidFill>
        <a:latin typeface="+mn-lt"/>
        <a:ea typeface="+mn-ea"/>
        <a:cs typeface="+mn-cs"/>
      </a:defRPr>
    </a:lvl8pPr>
    <a:lvl9pPr marL="4806818" algn="l" defTabSz="600852"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753"/>
    <a:srgbClr val="DAA21C"/>
    <a:srgbClr val="A57229"/>
    <a:srgbClr val="E49F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snapToObjects="1">
      <p:cViewPr varScale="1">
        <p:scale>
          <a:sx n="87" d="100"/>
          <a:sy n="87" d="100"/>
        </p:scale>
        <p:origin x="1452" y="90"/>
      </p:cViewPr>
      <p:guideLst>
        <p:guide orient="horz" pos="288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4C2D4-C7F6-4F29-BEB4-6BF7F2F59545}" type="doc">
      <dgm:prSet loTypeId="urn:microsoft.com/office/officeart/2005/8/layout/equation2" loCatId="relationship" qsTypeId="urn:microsoft.com/office/officeart/2005/8/quickstyle/simple5" qsCatId="simple" csTypeId="urn:microsoft.com/office/officeart/2005/8/colors/accent1_2" csCatId="accent1" phldr="1"/>
      <dgm:spPr/>
      <dgm:t>
        <a:bodyPr/>
        <a:lstStyle/>
        <a:p>
          <a:endParaRPr lang="en-US"/>
        </a:p>
      </dgm:t>
    </dgm:pt>
    <dgm:pt modelId="{2460790F-5C6A-4613-97EF-CFE5DDC3C45E}">
      <dgm:prSet phldrT="[Text]"/>
      <dgm:spPr/>
      <dgm:t>
        <a:bodyPr/>
        <a:lstStyle/>
        <a:p>
          <a:r>
            <a:rPr lang="en-US" dirty="0"/>
            <a:t>Renter Burden</a:t>
          </a:r>
        </a:p>
      </dgm:t>
    </dgm:pt>
    <dgm:pt modelId="{36DC56F1-BCF8-4C67-805E-48D38EE77F24}" type="parTrans" cxnId="{E348F9E0-6EBB-4D9C-8B05-E92D06FBFAA7}">
      <dgm:prSet/>
      <dgm:spPr/>
      <dgm:t>
        <a:bodyPr/>
        <a:lstStyle/>
        <a:p>
          <a:endParaRPr lang="en-US"/>
        </a:p>
      </dgm:t>
    </dgm:pt>
    <dgm:pt modelId="{D210B6E3-F679-4445-B838-C373644D21FD}" type="sibTrans" cxnId="{E348F9E0-6EBB-4D9C-8B05-E92D06FBFAA7}">
      <dgm:prSet/>
      <dgm:spPr/>
      <dgm:t>
        <a:bodyPr/>
        <a:lstStyle/>
        <a:p>
          <a:endParaRPr lang="en-US" dirty="0"/>
        </a:p>
      </dgm:t>
    </dgm:pt>
    <dgm:pt modelId="{A69FFE58-02E3-40CE-8E2E-160A3F56C334}">
      <dgm:prSet/>
      <dgm:spPr/>
      <dgm:t>
        <a:bodyPr/>
        <a:lstStyle/>
        <a:p>
          <a:r>
            <a:rPr lang="en-US" dirty="0" smtClean="0"/>
            <a:t>Lower- </a:t>
          </a:r>
          <a:r>
            <a:rPr lang="en-US" dirty="0"/>
            <a:t>Incomes &amp; Poverty</a:t>
          </a:r>
        </a:p>
      </dgm:t>
    </dgm:pt>
    <dgm:pt modelId="{78BD47C6-0C7C-470A-B09E-FEF611C836F0}" type="parTrans" cxnId="{B94DEC18-1B1D-46F4-8EA8-328E07F29375}">
      <dgm:prSet/>
      <dgm:spPr/>
      <dgm:t>
        <a:bodyPr/>
        <a:lstStyle/>
        <a:p>
          <a:endParaRPr lang="en-US"/>
        </a:p>
      </dgm:t>
    </dgm:pt>
    <dgm:pt modelId="{601ED4D3-1F34-4027-8FFF-32AF787D5656}" type="sibTrans" cxnId="{B94DEC18-1B1D-46F4-8EA8-328E07F29375}">
      <dgm:prSet/>
      <dgm:spPr/>
      <dgm:t>
        <a:bodyPr/>
        <a:lstStyle/>
        <a:p>
          <a:endParaRPr lang="en-US" dirty="0"/>
        </a:p>
      </dgm:t>
    </dgm:pt>
    <dgm:pt modelId="{FCC32B6E-39A8-403A-8087-AEFA3BE2C66A}">
      <dgm:prSet custT="1"/>
      <dgm:spPr/>
      <dgm:t>
        <a:bodyPr/>
        <a:lstStyle/>
        <a:p>
          <a:r>
            <a:rPr lang="en-US" sz="1800" dirty="0"/>
            <a:t>Demand for New  Affordable Housing Units </a:t>
          </a:r>
        </a:p>
        <a:p>
          <a:r>
            <a:rPr lang="en-US" sz="1800" dirty="0"/>
            <a:t>&amp;</a:t>
          </a:r>
        </a:p>
        <a:p>
          <a:r>
            <a:rPr lang="en-US" sz="1800" dirty="0"/>
            <a:t>Demand for New Resources to Preserve Affordability</a:t>
          </a:r>
        </a:p>
      </dgm:t>
    </dgm:pt>
    <dgm:pt modelId="{762B2D55-4BD6-4EEA-BED6-6B141302A874}" type="parTrans" cxnId="{8B99FAE3-2B32-4869-B12F-F1B3CA4119EE}">
      <dgm:prSet/>
      <dgm:spPr/>
      <dgm:t>
        <a:bodyPr/>
        <a:lstStyle/>
        <a:p>
          <a:endParaRPr lang="en-US"/>
        </a:p>
      </dgm:t>
    </dgm:pt>
    <dgm:pt modelId="{8B0206F1-E2B7-4D77-BB9D-9EC1D9A5F318}" type="sibTrans" cxnId="{8B99FAE3-2B32-4869-B12F-F1B3CA4119EE}">
      <dgm:prSet/>
      <dgm:spPr/>
      <dgm:t>
        <a:bodyPr/>
        <a:lstStyle/>
        <a:p>
          <a:endParaRPr lang="en-US"/>
        </a:p>
      </dgm:t>
    </dgm:pt>
    <dgm:pt modelId="{5592F162-B52E-4783-82EA-535CDB95C4FD}">
      <dgm:prSet/>
      <dgm:spPr/>
      <dgm:t>
        <a:bodyPr/>
        <a:lstStyle/>
        <a:p>
          <a:r>
            <a:rPr lang="en-US" dirty="0"/>
            <a:t>Loss Of </a:t>
          </a:r>
          <a:r>
            <a:rPr lang="en-US" dirty="0" smtClean="0"/>
            <a:t>Affordable Units</a:t>
          </a:r>
          <a:endParaRPr lang="en-US" dirty="0"/>
        </a:p>
      </dgm:t>
    </dgm:pt>
    <dgm:pt modelId="{D2212EB1-3161-4FBB-B056-69863BED6442}" type="parTrans" cxnId="{1CD712C2-BD2E-4AE5-AFD4-442FB27BA12B}">
      <dgm:prSet/>
      <dgm:spPr/>
      <dgm:t>
        <a:bodyPr/>
        <a:lstStyle/>
        <a:p>
          <a:endParaRPr lang="en-US"/>
        </a:p>
      </dgm:t>
    </dgm:pt>
    <dgm:pt modelId="{A6DDDA4A-8A47-4FAB-9003-34276C5564AB}" type="sibTrans" cxnId="{1CD712C2-BD2E-4AE5-AFD4-442FB27BA12B}">
      <dgm:prSet/>
      <dgm:spPr/>
      <dgm:t>
        <a:bodyPr/>
        <a:lstStyle/>
        <a:p>
          <a:endParaRPr lang="en-US" dirty="0"/>
        </a:p>
      </dgm:t>
    </dgm:pt>
    <dgm:pt modelId="{FC820106-4395-4DF6-A0E5-EA18F363979E}" type="pres">
      <dgm:prSet presAssocID="{6684C2D4-C7F6-4F29-BEB4-6BF7F2F59545}" presName="Name0" presStyleCnt="0">
        <dgm:presLayoutVars>
          <dgm:dir/>
          <dgm:resizeHandles val="exact"/>
        </dgm:presLayoutVars>
      </dgm:prSet>
      <dgm:spPr/>
      <dgm:t>
        <a:bodyPr/>
        <a:lstStyle/>
        <a:p>
          <a:endParaRPr lang="en-US"/>
        </a:p>
      </dgm:t>
    </dgm:pt>
    <dgm:pt modelId="{9E87BE56-E7FB-43A8-8B0F-3247761AB658}" type="pres">
      <dgm:prSet presAssocID="{6684C2D4-C7F6-4F29-BEB4-6BF7F2F59545}" presName="vNodes" presStyleCnt="0"/>
      <dgm:spPr/>
    </dgm:pt>
    <dgm:pt modelId="{D3A89085-B97B-4787-AA66-DE215957E898}" type="pres">
      <dgm:prSet presAssocID="{A69FFE58-02E3-40CE-8E2E-160A3F56C334}" presName="node" presStyleLbl="node1" presStyleIdx="0" presStyleCnt="4">
        <dgm:presLayoutVars>
          <dgm:bulletEnabled val="1"/>
        </dgm:presLayoutVars>
      </dgm:prSet>
      <dgm:spPr/>
      <dgm:t>
        <a:bodyPr/>
        <a:lstStyle/>
        <a:p>
          <a:endParaRPr lang="en-US"/>
        </a:p>
      </dgm:t>
    </dgm:pt>
    <dgm:pt modelId="{3AC8C29A-B767-4008-8764-CD6111EEF701}" type="pres">
      <dgm:prSet presAssocID="{601ED4D3-1F34-4027-8FFF-32AF787D5656}" presName="spacerT" presStyleCnt="0"/>
      <dgm:spPr/>
    </dgm:pt>
    <dgm:pt modelId="{9657A71B-D9F6-4A1A-8459-54D39C15410A}" type="pres">
      <dgm:prSet presAssocID="{601ED4D3-1F34-4027-8FFF-32AF787D5656}" presName="sibTrans" presStyleLbl="sibTrans2D1" presStyleIdx="0" presStyleCnt="3"/>
      <dgm:spPr/>
      <dgm:t>
        <a:bodyPr/>
        <a:lstStyle/>
        <a:p>
          <a:endParaRPr lang="en-US"/>
        </a:p>
      </dgm:t>
    </dgm:pt>
    <dgm:pt modelId="{4C181A04-BCF1-4AA0-8121-14090E095C29}" type="pres">
      <dgm:prSet presAssocID="{601ED4D3-1F34-4027-8FFF-32AF787D5656}" presName="spacerB" presStyleCnt="0"/>
      <dgm:spPr/>
    </dgm:pt>
    <dgm:pt modelId="{E81C0734-A2C0-4AD4-8FA1-179AC985DF91}" type="pres">
      <dgm:prSet presAssocID="{2460790F-5C6A-4613-97EF-CFE5DDC3C45E}" presName="node" presStyleLbl="node1" presStyleIdx="1" presStyleCnt="4">
        <dgm:presLayoutVars>
          <dgm:bulletEnabled val="1"/>
        </dgm:presLayoutVars>
      </dgm:prSet>
      <dgm:spPr/>
      <dgm:t>
        <a:bodyPr/>
        <a:lstStyle/>
        <a:p>
          <a:endParaRPr lang="en-US"/>
        </a:p>
      </dgm:t>
    </dgm:pt>
    <dgm:pt modelId="{E48BC5A5-D009-4A70-997A-83626F7089FB}" type="pres">
      <dgm:prSet presAssocID="{D210B6E3-F679-4445-B838-C373644D21FD}" presName="spacerT" presStyleCnt="0"/>
      <dgm:spPr/>
    </dgm:pt>
    <dgm:pt modelId="{E11255AD-F240-4063-A500-877C91C04A2A}" type="pres">
      <dgm:prSet presAssocID="{D210B6E3-F679-4445-B838-C373644D21FD}" presName="sibTrans" presStyleLbl="sibTrans2D1" presStyleIdx="1" presStyleCnt="3"/>
      <dgm:spPr/>
      <dgm:t>
        <a:bodyPr/>
        <a:lstStyle/>
        <a:p>
          <a:endParaRPr lang="en-US"/>
        </a:p>
      </dgm:t>
    </dgm:pt>
    <dgm:pt modelId="{2B594CB9-F79D-4A45-9F4E-CE6705DD0B4A}" type="pres">
      <dgm:prSet presAssocID="{D210B6E3-F679-4445-B838-C373644D21FD}" presName="spacerB" presStyleCnt="0"/>
      <dgm:spPr/>
    </dgm:pt>
    <dgm:pt modelId="{5537AF44-A9B3-4561-A935-145C78E48FEE}" type="pres">
      <dgm:prSet presAssocID="{5592F162-B52E-4783-82EA-535CDB95C4FD}" presName="node" presStyleLbl="node1" presStyleIdx="2" presStyleCnt="4">
        <dgm:presLayoutVars>
          <dgm:bulletEnabled val="1"/>
        </dgm:presLayoutVars>
      </dgm:prSet>
      <dgm:spPr/>
      <dgm:t>
        <a:bodyPr/>
        <a:lstStyle/>
        <a:p>
          <a:endParaRPr lang="en-US"/>
        </a:p>
      </dgm:t>
    </dgm:pt>
    <dgm:pt modelId="{D56C1AA2-4944-4F77-A22A-E74FA3C8C0D4}" type="pres">
      <dgm:prSet presAssocID="{6684C2D4-C7F6-4F29-BEB4-6BF7F2F59545}" presName="sibTransLast" presStyleLbl="sibTrans2D1" presStyleIdx="2" presStyleCnt="3"/>
      <dgm:spPr/>
      <dgm:t>
        <a:bodyPr/>
        <a:lstStyle/>
        <a:p>
          <a:endParaRPr lang="en-US"/>
        </a:p>
      </dgm:t>
    </dgm:pt>
    <dgm:pt modelId="{8ECAA404-9F8B-43D3-AF23-679EB602D504}" type="pres">
      <dgm:prSet presAssocID="{6684C2D4-C7F6-4F29-BEB4-6BF7F2F59545}" presName="connectorText" presStyleLbl="sibTrans2D1" presStyleIdx="2" presStyleCnt="3"/>
      <dgm:spPr/>
      <dgm:t>
        <a:bodyPr/>
        <a:lstStyle/>
        <a:p>
          <a:endParaRPr lang="en-US"/>
        </a:p>
      </dgm:t>
    </dgm:pt>
    <dgm:pt modelId="{DCD82B53-0067-42EF-8CAA-65C8DE259D66}" type="pres">
      <dgm:prSet presAssocID="{6684C2D4-C7F6-4F29-BEB4-6BF7F2F59545}" presName="lastNode" presStyleLbl="node1" presStyleIdx="3" presStyleCnt="4" custScaleX="144890" custScaleY="143539" custLinFactNeighborY="3544">
        <dgm:presLayoutVars>
          <dgm:bulletEnabled val="1"/>
        </dgm:presLayoutVars>
      </dgm:prSet>
      <dgm:spPr/>
      <dgm:t>
        <a:bodyPr/>
        <a:lstStyle/>
        <a:p>
          <a:endParaRPr lang="en-US"/>
        </a:p>
      </dgm:t>
    </dgm:pt>
  </dgm:ptLst>
  <dgm:cxnLst>
    <dgm:cxn modelId="{8B99FAE3-2B32-4869-B12F-F1B3CA4119EE}" srcId="{6684C2D4-C7F6-4F29-BEB4-6BF7F2F59545}" destId="{FCC32B6E-39A8-403A-8087-AEFA3BE2C66A}" srcOrd="3" destOrd="0" parTransId="{762B2D55-4BD6-4EEA-BED6-6B141302A874}" sibTransId="{8B0206F1-E2B7-4D77-BB9D-9EC1D9A5F318}"/>
    <dgm:cxn modelId="{27A548E4-E060-4E74-ABA6-514CC648872D}" type="presOf" srcId="{6684C2D4-C7F6-4F29-BEB4-6BF7F2F59545}" destId="{FC820106-4395-4DF6-A0E5-EA18F363979E}" srcOrd="0" destOrd="0" presId="urn:microsoft.com/office/officeart/2005/8/layout/equation2"/>
    <dgm:cxn modelId="{E348F9E0-6EBB-4D9C-8B05-E92D06FBFAA7}" srcId="{6684C2D4-C7F6-4F29-BEB4-6BF7F2F59545}" destId="{2460790F-5C6A-4613-97EF-CFE5DDC3C45E}" srcOrd="1" destOrd="0" parTransId="{36DC56F1-BCF8-4C67-805E-48D38EE77F24}" sibTransId="{D210B6E3-F679-4445-B838-C373644D21FD}"/>
    <dgm:cxn modelId="{50E5E667-C112-440E-9FD2-211325534339}" type="presOf" srcId="{601ED4D3-1F34-4027-8FFF-32AF787D5656}" destId="{9657A71B-D9F6-4A1A-8459-54D39C15410A}" srcOrd="0" destOrd="0" presId="urn:microsoft.com/office/officeart/2005/8/layout/equation2"/>
    <dgm:cxn modelId="{61FC0C0C-27DA-4E27-B5AB-9BF2C0AB8A55}" type="presOf" srcId="{D210B6E3-F679-4445-B838-C373644D21FD}" destId="{E11255AD-F240-4063-A500-877C91C04A2A}" srcOrd="0" destOrd="0" presId="urn:microsoft.com/office/officeart/2005/8/layout/equation2"/>
    <dgm:cxn modelId="{F771CD8A-BEC2-40FC-9B92-F7ABBE62F716}" type="presOf" srcId="{FCC32B6E-39A8-403A-8087-AEFA3BE2C66A}" destId="{DCD82B53-0067-42EF-8CAA-65C8DE259D66}" srcOrd="0" destOrd="0" presId="urn:microsoft.com/office/officeart/2005/8/layout/equation2"/>
    <dgm:cxn modelId="{A10A78FE-5137-40D8-95E0-997A42F3DA99}" type="presOf" srcId="{A6DDDA4A-8A47-4FAB-9003-34276C5564AB}" destId="{D56C1AA2-4944-4F77-A22A-E74FA3C8C0D4}" srcOrd="0" destOrd="0" presId="urn:microsoft.com/office/officeart/2005/8/layout/equation2"/>
    <dgm:cxn modelId="{B94DEC18-1B1D-46F4-8EA8-328E07F29375}" srcId="{6684C2D4-C7F6-4F29-BEB4-6BF7F2F59545}" destId="{A69FFE58-02E3-40CE-8E2E-160A3F56C334}" srcOrd="0" destOrd="0" parTransId="{78BD47C6-0C7C-470A-B09E-FEF611C836F0}" sibTransId="{601ED4D3-1F34-4027-8FFF-32AF787D5656}"/>
    <dgm:cxn modelId="{179A4542-43B2-4C00-AE6B-1694EA9DDE02}" type="presOf" srcId="{A69FFE58-02E3-40CE-8E2E-160A3F56C334}" destId="{D3A89085-B97B-4787-AA66-DE215957E898}" srcOrd="0" destOrd="0" presId="urn:microsoft.com/office/officeart/2005/8/layout/equation2"/>
    <dgm:cxn modelId="{1CD712C2-BD2E-4AE5-AFD4-442FB27BA12B}" srcId="{6684C2D4-C7F6-4F29-BEB4-6BF7F2F59545}" destId="{5592F162-B52E-4783-82EA-535CDB95C4FD}" srcOrd="2" destOrd="0" parTransId="{D2212EB1-3161-4FBB-B056-69863BED6442}" sibTransId="{A6DDDA4A-8A47-4FAB-9003-34276C5564AB}"/>
    <dgm:cxn modelId="{59388A8D-27C7-44AB-AD90-F5288C89C0D0}" type="presOf" srcId="{A6DDDA4A-8A47-4FAB-9003-34276C5564AB}" destId="{8ECAA404-9F8B-43D3-AF23-679EB602D504}" srcOrd="1" destOrd="0" presId="urn:microsoft.com/office/officeart/2005/8/layout/equation2"/>
    <dgm:cxn modelId="{D1A5FC24-D797-4CB0-85A7-C217C0741C7C}" type="presOf" srcId="{5592F162-B52E-4783-82EA-535CDB95C4FD}" destId="{5537AF44-A9B3-4561-A935-145C78E48FEE}" srcOrd="0" destOrd="0" presId="urn:microsoft.com/office/officeart/2005/8/layout/equation2"/>
    <dgm:cxn modelId="{99E0DF71-0588-4ABD-9714-19E5F4E47830}" type="presOf" srcId="{2460790F-5C6A-4613-97EF-CFE5DDC3C45E}" destId="{E81C0734-A2C0-4AD4-8FA1-179AC985DF91}" srcOrd="0" destOrd="0" presId="urn:microsoft.com/office/officeart/2005/8/layout/equation2"/>
    <dgm:cxn modelId="{BFF1F310-AD52-4917-9BE7-BA902669B726}" type="presParOf" srcId="{FC820106-4395-4DF6-A0E5-EA18F363979E}" destId="{9E87BE56-E7FB-43A8-8B0F-3247761AB658}" srcOrd="0" destOrd="0" presId="urn:microsoft.com/office/officeart/2005/8/layout/equation2"/>
    <dgm:cxn modelId="{4F1D153C-C9F1-4449-90EF-7885076382EA}" type="presParOf" srcId="{9E87BE56-E7FB-43A8-8B0F-3247761AB658}" destId="{D3A89085-B97B-4787-AA66-DE215957E898}" srcOrd="0" destOrd="0" presId="urn:microsoft.com/office/officeart/2005/8/layout/equation2"/>
    <dgm:cxn modelId="{6D3A8D0A-7217-441B-9F1E-EAA129975037}" type="presParOf" srcId="{9E87BE56-E7FB-43A8-8B0F-3247761AB658}" destId="{3AC8C29A-B767-4008-8764-CD6111EEF701}" srcOrd="1" destOrd="0" presId="urn:microsoft.com/office/officeart/2005/8/layout/equation2"/>
    <dgm:cxn modelId="{F204071E-53A0-4F5A-930E-65B78AB0D768}" type="presParOf" srcId="{9E87BE56-E7FB-43A8-8B0F-3247761AB658}" destId="{9657A71B-D9F6-4A1A-8459-54D39C15410A}" srcOrd="2" destOrd="0" presId="urn:microsoft.com/office/officeart/2005/8/layout/equation2"/>
    <dgm:cxn modelId="{F2B7FC0D-ADB8-44F9-9CEF-2E1C31A0096D}" type="presParOf" srcId="{9E87BE56-E7FB-43A8-8B0F-3247761AB658}" destId="{4C181A04-BCF1-4AA0-8121-14090E095C29}" srcOrd="3" destOrd="0" presId="urn:microsoft.com/office/officeart/2005/8/layout/equation2"/>
    <dgm:cxn modelId="{0DE92687-7812-4307-9340-67E77CE9111F}" type="presParOf" srcId="{9E87BE56-E7FB-43A8-8B0F-3247761AB658}" destId="{E81C0734-A2C0-4AD4-8FA1-179AC985DF91}" srcOrd="4" destOrd="0" presId="urn:microsoft.com/office/officeart/2005/8/layout/equation2"/>
    <dgm:cxn modelId="{C8E52DBB-5BFA-4A40-AF16-CB07F28BCCBD}" type="presParOf" srcId="{9E87BE56-E7FB-43A8-8B0F-3247761AB658}" destId="{E48BC5A5-D009-4A70-997A-83626F7089FB}" srcOrd="5" destOrd="0" presId="urn:microsoft.com/office/officeart/2005/8/layout/equation2"/>
    <dgm:cxn modelId="{034BA5CF-0262-490D-B313-6E12C162DFFD}" type="presParOf" srcId="{9E87BE56-E7FB-43A8-8B0F-3247761AB658}" destId="{E11255AD-F240-4063-A500-877C91C04A2A}" srcOrd="6" destOrd="0" presId="urn:microsoft.com/office/officeart/2005/8/layout/equation2"/>
    <dgm:cxn modelId="{92C96C2A-3C74-4F62-B7A3-1B69DED15DE1}" type="presParOf" srcId="{9E87BE56-E7FB-43A8-8B0F-3247761AB658}" destId="{2B594CB9-F79D-4A45-9F4E-CE6705DD0B4A}" srcOrd="7" destOrd="0" presId="urn:microsoft.com/office/officeart/2005/8/layout/equation2"/>
    <dgm:cxn modelId="{CAFA66BD-18FB-42F5-AC3B-1A0B556C6610}" type="presParOf" srcId="{9E87BE56-E7FB-43A8-8B0F-3247761AB658}" destId="{5537AF44-A9B3-4561-A935-145C78E48FEE}" srcOrd="8" destOrd="0" presId="urn:microsoft.com/office/officeart/2005/8/layout/equation2"/>
    <dgm:cxn modelId="{4FDAC7BC-87AF-4CA6-A675-7377AB1382FE}" type="presParOf" srcId="{FC820106-4395-4DF6-A0E5-EA18F363979E}" destId="{D56C1AA2-4944-4F77-A22A-E74FA3C8C0D4}" srcOrd="1" destOrd="0" presId="urn:microsoft.com/office/officeart/2005/8/layout/equation2"/>
    <dgm:cxn modelId="{7CF86E55-5839-4065-93DF-6550ACF0D9FE}" type="presParOf" srcId="{D56C1AA2-4944-4F77-A22A-E74FA3C8C0D4}" destId="{8ECAA404-9F8B-43D3-AF23-679EB602D504}" srcOrd="0" destOrd="0" presId="urn:microsoft.com/office/officeart/2005/8/layout/equation2"/>
    <dgm:cxn modelId="{5F934065-6E43-437E-9CBF-311CB67C1612}" type="presParOf" srcId="{FC820106-4395-4DF6-A0E5-EA18F363979E}" destId="{DCD82B53-0067-42EF-8CAA-65C8DE259D6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89085-B97B-4787-AA66-DE215957E898}">
      <dsp:nvSpPr>
        <dsp:cNvPr id="0" name=""/>
        <dsp:cNvSpPr/>
      </dsp:nvSpPr>
      <dsp:spPr>
        <a:xfrm>
          <a:off x="832105" y="995"/>
          <a:ext cx="1018529" cy="101852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Lower- </a:t>
          </a:r>
          <a:r>
            <a:rPr lang="en-US" sz="1200" kern="1200" dirty="0"/>
            <a:t>Incomes &amp; Poverty</a:t>
          </a:r>
        </a:p>
      </dsp:txBody>
      <dsp:txXfrm>
        <a:off x="981265" y="150155"/>
        <a:ext cx="720209" cy="720209"/>
      </dsp:txXfrm>
    </dsp:sp>
    <dsp:sp modelId="{9657A71B-D9F6-4A1A-8459-54D39C15410A}">
      <dsp:nvSpPr>
        <dsp:cNvPr id="0" name=""/>
        <dsp:cNvSpPr/>
      </dsp:nvSpPr>
      <dsp:spPr>
        <a:xfrm>
          <a:off x="1045997" y="1102229"/>
          <a:ext cx="590746" cy="590746"/>
        </a:xfrm>
        <a:prstGeom prst="mathPlus">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1124300" y="1328130"/>
        <a:ext cx="434140" cy="138944"/>
      </dsp:txXfrm>
    </dsp:sp>
    <dsp:sp modelId="{E81C0734-A2C0-4AD4-8FA1-179AC985DF91}">
      <dsp:nvSpPr>
        <dsp:cNvPr id="0" name=""/>
        <dsp:cNvSpPr/>
      </dsp:nvSpPr>
      <dsp:spPr>
        <a:xfrm>
          <a:off x="832105" y="1775680"/>
          <a:ext cx="1018529" cy="101852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Renter Burden</a:t>
          </a:r>
        </a:p>
      </dsp:txBody>
      <dsp:txXfrm>
        <a:off x="981265" y="1924840"/>
        <a:ext cx="720209" cy="720209"/>
      </dsp:txXfrm>
    </dsp:sp>
    <dsp:sp modelId="{E11255AD-F240-4063-A500-877C91C04A2A}">
      <dsp:nvSpPr>
        <dsp:cNvPr id="0" name=""/>
        <dsp:cNvSpPr/>
      </dsp:nvSpPr>
      <dsp:spPr>
        <a:xfrm>
          <a:off x="1045997" y="2876914"/>
          <a:ext cx="590746" cy="590746"/>
        </a:xfrm>
        <a:prstGeom prst="mathPlus">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1124300" y="3102815"/>
        <a:ext cx="434140" cy="138944"/>
      </dsp:txXfrm>
    </dsp:sp>
    <dsp:sp modelId="{5537AF44-A9B3-4561-A935-145C78E48FEE}">
      <dsp:nvSpPr>
        <dsp:cNvPr id="0" name=""/>
        <dsp:cNvSpPr/>
      </dsp:nvSpPr>
      <dsp:spPr>
        <a:xfrm>
          <a:off x="832105" y="3550366"/>
          <a:ext cx="1018529" cy="101852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Loss Of </a:t>
          </a:r>
          <a:r>
            <a:rPr lang="en-US" sz="1200" kern="1200" dirty="0" smtClean="0"/>
            <a:t>Affordable Units</a:t>
          </a:r>
          <a:endParaRPr lang="en-US" sz="1200" kern="1200" dirty="0"/>
        </a:p>
      </dsp:txBody>
      <dsp:txXfrm>
        <a:off x="981265" y="3699526"/>
        <a:ext cx="720209" cy="720209"/>
      </dsp:txXfrm>
    </dsp:sp>
    <dsp:sp modelId="{D56C1AA2-4944-4F77-A22A-E74FA3C8C0D4}">
      <dsp:nvSpPr>
        <dsp:cNvPr id="0" name=""/>
        <dsp:cNvSpPr/>
      </dsp:nvSpPr>
      <dsp:spPr>
        <a:xfrm rot="95572">
          <a:off x="2003496" y="2118420"/>
          <a:ext cx="324325" cy="378892"/>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003515" y="2192846"/>
        <a:ext cx="227028" cy="227336"/>
      </dsp:txXfrm>
    </dsp:sp>
    <dsp:sp modelId="{DCD82B53-0067-42EF-8CAA-65C8DE259D66}">
      <dsp:nvSpPr>
        <dsp:cNvPr id="0" name=""/>
        <dsp:cNvSpPr/>
      </dsp:nvSpPr>
      <dsp:spPr>
        <a:xfrm>
          <a:off x="2461752" y="895152"/>
          <a:ext cx="2951493" cy="2923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Demand for New  Affordable Housing Units </a:t>
          </a:r>
        </a:p>
        <a:p>
          <a:pPr lvl="0" algn="ctr" defTabSz="800100">
            <a:lnSpc>
              <a:spcPct val="90000"/>
            </a:lnSpc>
            <a:spcBef>
              <a:spcPct val="0"/>
            </a:spcBef>
            <a:spcAft>
              <a:spcPct val="35000"/>
            </a:spcAft>
          </a:pPr>
          <a:r>
            <a:rPr lang="en-US" sz="1800" kern="1200" dirty="0"/>
            <a:t>&amp;</a:t>
          </a:r>
        </a:p>
        <a:p>
          <a:pPr lvl="0" algn="ctr" defTabSz="800100">
            <a:lnSpc>
              <a:spcPct val="90000"/>
            </a:lnSpc>
            <a:spcBef>
              <a:spcPct val="0"/>
            </a:spcBef>
            <a:spcAft>
              <a:spcPct val="35000"/>
            </a:spcAft>
          </a:pPr>
          <a:r>
            <a:rPr lang="en-US" sz="1800" kern="1200" dirty="0"/>
            <a:t>Demand for New Resources to Preserve Affordability</a:t>
          </a:r>
        </a:p>
      </dsp:txBody>
      <dsp:txXfrm>
        <a:off x="2893988" y="1323358"/>
        <a:ext cx="2087021" cy="206756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5747" tIns="47873" rIns="95747" bIns="47873" rtlCol="0"/>
          <a:lstStyle>
            <a:lvl1pPr algn="r">
              <a:defRPr sz="1300"/>
            </a:lvl1pPr>
          </a:lstStyle>
          <a:p>
            <a:fld id="{65CEDB1B-97A7-464D-98A4-AEB739E539E6}" type="datetimeFigureOut">
              <a:rPr lang="en-US" smtClean="0"/>
              <a:t>6/25/2019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5747" tIns="47873" rIns="95747" bIns="4787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5747" tIns="47873" rIns="95747" bIns="47873" rtlCol="0" anchor="b"/>
          <a:lstStyle>
            <a:lvl1pPr algn="r">
              <a:defRPr sz="1300"/>
            </a:lvl1pPr>
          </a:lstStyle>
          <a:p>
            <a:fld id="{D6C20564-1816-4D65-8B70-D4B69E9C5B04}" type="slidenum">
              <a:rPr lang="en-US" smtClean="0"/>
              <a:t>‹#›</a:t>
            </a:fld>
            <a:endParaRPr lang="en-US"/>
          </a:p>
        </p:txBody>
      </p:sp>
    </p:spTree>
    <p:extLst>
      <p:ext uri="{BB962C8B-B14F-4D97-AF65-F5344CB8AC3E}">
        <p14:creationId xmlns:p14="http://schemas.microsoft.com/office/powerpoint/2010/main" val="2872981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2436C-5D21-4F64-A80E-66BE62EE49D7}" type="slidenum">
              <a:rPr lang="en-US" smtClean="0"/>
              <a:t>1</a:t>
            </a:fld>
            <a:endParaRPr lang="en-US" dirty="0"/>
          </a:p>
        </p:txBody>
      </p:sp>
    </p:spTree>
    <p:extLst>
      <p:ext uri="{BB962C8B-B14F-4D97-AF65-F5344CB8AC3E}">
        <p14:creationId xmlns:p14="http://schemas.microsoft.com/office/powerpoint/2010/main" val="8654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2436C-5D21-4F64-A80E-66BE62EE49D7}" type="slidenum">
              <a:rPr lang="en-US" smtClean="0"/>
              <a:t>10</a:t>
            </a:fld>
            <a:endParaRPr lang="en-US"/>
          </a:p>
        </p:txBody>
      </p:sp>
    </p:spTree>
    <p:extLst>
      <p:ext uri="{BB962C8B-B14F-4D97-AF65-F5344CB8AC3E}">
        <p14:creationId xmlns:p14="http://schemas.microsoft.com/office/powerpoint/2010/main" val="281956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b="1" dirty="0"/>
              <a:t>Slide 2- Nora</a:t>
            </a:r>
            <a:r>
              <a:rPr lang="en-US" dirty="0"/>
              <a:t>	WCRP was founded almost 30 years ago, on the belief that community development and in our case that means building buildings (affordable homes) is important, but we know that it’s equally important to build the leadership of all of us who are part of this work—for us that leadership development often grows out of our community organizing and our efforts or campaigns to fight for fair policies and resource decisions.</a:t>
            </a:r>
          </a:p>
          <a:p>
            <a:r>
              <a:rPr lang="en-US" dirty="0"/>
              <a:t> </a:t>
            </a:r>
          </a:p>
          <a:p>
            <a:r>
              <a:rPr lang="en-US" dirty="0"/>
              <a:t>WCRP identifies issues to work on by listening to folks in our community.   All of us who live, study, or work in an area, know what’s going on there.  We’ve come to see that it’s important to voice the stories that describe the issues that we see around us.   But our insights become even more powerful when we can say-- this is what’s going on for me and here is the data which proves that it’s true for many others.   </a:t>
            </a:r>
          </a:p>
          <a:p>
            <a:endParaRPr lang="en-US" dirty="0"/>
          </a:p>
          <a:p>
            <a:r>
              <a:rPr lang="en-US" dirty="0"/>
              <a:t>In addition to telling our stories in conjunction with the data-- I believe we also have some responsibility to identify solutions.  Sometimes those solutions are neighborhood solutions, but often other communities are experiencing the same issues and that’s when we need to work city-wide and bring together many groups to build our voice and our power.  </a:t>
            </a:r>
          </a:p>
          <a:p>
            <a:pPr defTabSz="914350">
              <a:defRPr/>
            </a:pPr>
            <a:endParaRPr lang="en-US" dirty="0"/>
          </a:p>
          <a:p>
            <a:pPr defTabSz="914350">
              <a:defRPr/>
            </a:pPr>
            <a:r>
              <a:rPr lang="en-US" dirty="0"/>
              <a:t>Mindy and Interface Studio have been our research partners in both the Campaign to Take Back Vacant Land and in the Development Without Displacement Campaign. They’ve helped us by answering research questions and helped us formulate some of our solutions.</a:t>
            </a:r>
          </a:p>
          <a:p>
            <a:endParaRPr lang="en-US" dirty="0"/>
          </a:p>
        </p:txBody>
      </p:sp>
      <p:sp>
        <p:nvSpPr>
          <p:cNvPr id="4" name="Slide Number Placeholder 3"/>
          <p:cNvSpPr>
            <a:spLocks noGrp="1"/>
          </p:cNvSpPr>
          <p:nvPr>
            <p:ph type="sldNum" sz="quarter" idx="10"/>
          </p:nvPr>
        </p:nvSpPr>
        <p:spPr/>
        <p:txBody>
          <a:bodyPr/>
          <a:lstStyle/>
          <a:p>
            <a:fld id="{EC9EA1EC-9BB9-4A3C-AF1F-C56F15275FF4}" type="slidenum">
              <a:rPr lang="en-US" smtClean="0"/>
              <a:t>21</a:t>
            </a:fld>
            <a:endParaRPr lang="en-US"/>
          </a:p>
        </p:txBody>
      </p:sp>
    </p:spTree>
    <p:extLst>
      <p:ext uri="{BB962C8B-B14F-4D97-AF65-F5344CB8AC3E}">
        <p14:creationId xmlns:p14="http://schemas.microsoft.com/office/powerpoint/2010/main" val="1487563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defTabSz="914350">
              <a:defRPr/>
            </a:pPr>
            <a:r>
              <a:rPr lang="en-US" b="1" dirty="0"/>
              <a:t>Slide 3 – Nora</a:t>
            </a:r>
            <a:endParaRPr lang="en-US" dirty="0"/>
          </a:p>
          <a:p>
            <a:r>
              <a:rPr lang="en-US" dirty="0"/>
              <a:t>Each of these documents include data along with personal stories of people who were experiencing issues like</a:t>
            </a:r>
          </a:p>
          <a:p>
            <a:pPr marL="171441" indent="-171441">
              <a:buFont typeface="Arial" panose="020B0604020202020204" pitchFamily="34" charset="0"/>
              <a:buChar char="•"/>
            </a:pPr>
            <a:r>
              <a:rPr lang="en-US" dirty="0"/>
              <a:t>the need for affordable housing,</a:t>
            </a:r>
          </a:p>
          <a:p>
            <a:pPr marL="171441" indent="-171441">
              <a:buFont typeface="Arial" panose="020B0604020202020204" pitchFamily="34" charset="0"/>
              <a:buChar char="•"/>
            </a:pPr>
            <a:r>
              <a:rPr lang="en-US" dirty="0"/>
              <a:t>the need for resources for home repairs to keep up our homes, </a:t>
            </a:r>
          </a:p>
          <a:p>
            <a:pPr marL="171441" indent="-171441">
              <a:buFont typeface="Arial" panose="020B0604020202020204" pitchFamily="34" charset="0"/>
              <a:buChar char="•"/>
            </a:pPr>
            <a:r>
              <a:rPr lang="en-US" dirty="0"/>
              <a:t>the problems of crime and loss of value in our homes because of vacant blighted land and now</a:t>
            </a:r>
          </a:p>
          <a:p>
            <a:pPr marL="171441" indent="-171441">
              <a:buFont typeface="Arial" panose="020B0604020202020204" pitchFamily="34" charset="0"/>
              <a:buChar char="•"/>
            </a:pPr>
            <a:r>
              <a:rPr lang="en-US" dirty="0"/>
              <a:t>the problem of needing to leave our neighborhood because of rising rents and property taxes. </a:t>
            </a:r>
          </a:p>
          <a:p>
            <a:endParaRPr lang="en-US" dirty="0"/>
          </a:p>
        </p:txBody>
      </p:sp>
      <p:sp>
        <p:nvSpPr>
          <p:cNvPr id="4" name="Slide Number Placeholder 3"/>
          <p:cNvSpPr>
            <a:spLocks noGrp="1"/>
          </p:cNvSpPr>
          <p:nvPr>
            <p:ph type="sldNum" sz="quarter" idx="10"/>
          </p:nvPr>
        </p:nvSpPr>
        <p:spPr/>
        <p:txBody>
          <a:bodyPr/>
          <a:lstStyle/>
          <a:p>
            <a:fld id="{EC9EA1EC-9BB9-4A3C-AF1F-C56F15275FF4}" type="slidenum">
              <a:rPr lang="en-US" smtClean="0"/>
              <a:t>24</a:t>
            </a:fld>
            <a:endParaRPr lang="en-US"/>
          </a:p>
        </p:txBody>
      </p:sp>
    </p:spTree>
    <p:extLst>
      <p:ext uri="{BB962C8B-B14F-4D97-AF65-F5344CB8AC3E}">
        <p14:creationId xmlns:p14="http://schemas.microsoft.com/office/powerpoint/2010/main" val="3023465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b="1" dirty="0" smtClean="0"/>
              <a:t>MINDY</a:t>
            </a:r>
            <a:r>
              <a:rPr lang="en-US" baseline="0" dirty="0" smtClean="0"/>
              <a:t> </a:t>
            </a:r>
            <a:r>
              <a:rPr lang="en-US" dirty="0" smtClean="0"/>
              <a:t>1 of the data indicators we looked at was</a:t>
            </a:r>
            <a:r>
              <a:rPr lang="en-US" baseline="0" dirty="0" smtClean="0"/>
              <a:t> </a:t>
            </a:r>
            <a:r>
              <a:rPr lang="en-US" b="1" baseline="0" dirty="0" smtClean="0"/>
              <a:t>CHANGE IN HOUSING COSTS</a:t>
            </a:r>
            <a:r>
              <a:rPr lang="en-US" baseline="0" dirty="0" smtClean="0"/>
              <a:t>.</a:t>
            </a:r>
            <a:endParaRPr lang="en-US" dirty="0" smtClean="0"/>
          </a:p>
          <a:p>
            <a:endParaRPr lang="en-US" dirty="0" smtClean="0"/>
          </a:p>
          <a:p>
            <a:r>
              <a:rPr lang="en-US" dirty="0" smtClean="0"/>
              <a:t>These maps show M</a:t>
            </a:r>
            <a:r>
              <a:rPr lang="en-US" baseline="0" dirty="0" smtClean="0"/>
              <a:t>edian Gross Rent in 2000 and 2012, adjusted to 2012 dollars. You can use our bubbles as a reference to see where the spread of red/warm colors indicates rents on the rise. Between 2000-2012, median gross rent in North Philly increased 27% at nearly twice the citywide rate of 15%.</a:t>
            </a:r>
            <a:endParaRPr lang="en-US" dirty="0"/>
          </a:p>
        </p:txBody>
      </p:sp>
      <p:sp>
        <p:nvSpPr>
          <p:cNvPr id="4" name="Slide Number Placeholder 3"/>
          <p:cNvSpPr>
            <a:spLocks noGrp="1"/>
          </p:cNvSpPr>
          <p:nvPr>
            <p:ph type="sldNum" sz="quarter" idx="10"/>
          </p:nvPr>
        </p:nvSpPr>
        <p:spPr/>
        <p:txBody>
          <a:bodyPr/>
          <a:lstStyle/>
          <a:p>
            <a:fld id="{EC9EA1EC-9BB9-4A3C-AF1F-C56F15275FF4}" type="slidenum">
              <a:rPr lang="en-US" smtClean="0"/>
              <a:t>25</a:t>
            </a:fld>
            <a:endParaRPr lang="en-US"/>
          </a:p>
        </p:txBody>
      </p:sp>
    </p:spTree>
    <p:extLst>
      <p:ext uri="{BB962C8B-B14F-4D97-AF65-F5344CB8AC3E}">
        <p14:creationId xmlns:p14="http://schemas.microsoft.com/office/powerpoint/2010/main" val="8008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2436C-5D21-4F64-A80E-66BE62EE49D7}" type="slidenum">
              <a:rPr lang="en-US" smtClean="0"/>
              <a:t>2</a:t>
            </a:fld>
            <a:endParaRPr lang="en-US" dirty="0"/>
          </a:p>
        </p:txBody>
      </p:sp>
    </p:spTree>
    <p:extLst>
      <p:ext uri="{BB962C8B-B14F-4D97-AF65-F5344CB8AC3E}">
        <p14:creationId xmlns:p14="http://schemas.microsoft.com/office/powerpoint/2010/main" val="2800556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2436C-5D21-4F64-A80E-66BE62EE49D7}" type="slidenum">
              <a:rPr lang="en-US" smtClean="0"/>
              <a:t>3</a:t>
            </a:fld>
            <a:endParaRPr lang="en-US" dirty="0"/>
          </a:p>
        </p:txBody>
      </p:sp>
    </p:spTree>
    <p:extLst>
      <p:ext uri="{BB962C8B-B14F-4D97-AF65-F5344CB8AC3E}">
        <p14:creationId xmlns:p14="http://schemas.microsoft.com/office/powerpoint/2010/main" val="308724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2436C-5D21-4F64-A80E-66BE62EE49D7}" type="slidenum">
              <a:rPr lang="en-US" smtClean="0"/>
              <a:t>4</a:t>
            </a:fld>
            <a:endParaRPr lang="en-US" dirty="0"/>
          </a:p>
        </p:txBody>
      </p:sp>
    </p:spTree>
    <p:extLst>
      <p:ext uri="{BB962C8B-B14F-4D97-AF65-F5344CB8AC3E}">
        <p14:creationId xmlns:p14="http://schemas.microsoft.com/office/powerpoint/2010/main" val="91595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2436C-5D21-4F64-A80E-66BE62EE49D7}" type="slidenum">
              <a:rPr lang="en-US" smtClean="0"/>
              <a:t>5</a:t>
            </a:fld>
            <a:endParaRPr lang="en-US" dirty="0"/>
          </a:p>
        </p:txBody>
      </p:sp>
    </p:spTree>
    <p:extLst>
      <p:ext uri="{BB962C8B-B14F-4D97-AF65-F5344CB8AC3E}">
        <p14:creationId xmlns:p14="http://schemas.microsoft.com/office/powerpoint/2010/main" val="138912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42F56B-5BCD-4C65-AF57-ED3DB3F2628B}" type="slidenum">
              <a:rPr lang="en-US" smtClean="0"/>
              <a:t>6</a:t>
            </a:fld>
            <a:endParaRPr lang="en-US" dirty="0"/>
          </a:p>
        </p:txBody>
      </p:sp>
    </p:spTree>
    <p:extLst>
      <p:ext uri="{BB962C8B-B14F-4D97-AF65-F5344CB8AC3E}">
        <p14:creationId xmlns:p14="http://schemas.microsoft.com/office/powerpoint/2010/main" val="78139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859CD-8D67-442A-A1EC-D6D7A266BA1D}" type="slidenum">
              <a:rPr lang="en-US" smtClean="0"/>
              <a:t>7</a:t>
            </a:fld>
            <a:endParaRPr lang="en-US" dirty="0"/>
          </a:p>
        </p:txBody>
      </p:sp>
    </p:spTree>
    <p:extLst>
      <p:ext uri="{BB962C8B-B14F-4D97-AF65-F5344CB8AC3E}">
        <p14:creationId xmlns:p14="http://schemas.microsoft.com/office/powerpoint/2010/main" val="337818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dirty="0"/>
              <a:t>Values</a:t>
            </a:r>
          </a:p>
          <a:p>
            <a:pPr marL="724972" lvl="2">
              <a:spcBef>
                <a:spcPts val="1058"/>
              </a:spcBef>
            </a:pPr>
            <a:r>
              <a:rPr lang="en-US" sz="1100" dirty="0"/>
              <a:t>Consensus approach to decision-making and direction</a:t>
            </a:r>
          </a:p>
          <a:p>
            <a:pPr marL="724972" lvl="2">
              <a:spcBef>
                <a:spcPts val="1058"/>
              </a:spcBef>
            </a:pPr>
            <a:r>
              <a:rPr lang="en-US" sz="1100" dirty="0"/>
              <a:t>Cross-Sector/Cross-Discipline engagement</a:t>
            </a:r>
          </a:p>
          <a:p>
            <a:pPr marL="724972" lvl="2">
              <a:spcBef>
                <a:spcPts val="1058"/>
              </a:spcBef>
            </a:pPr>
            <a:r>
              <a:rPr lang="en-US" sz="1100" dirty="0"/>
              <a:t>Commitment to developing Preservation Strategy</a:t>
            </a:r>
          </a:p>
          <a:p>
            <a:pPr marL="483315" lvl="2">
              <a:spcBef>
                <a:spcPts val="1058"/>
              </a:spcBef>
            </a:pPr>
            <a:endParaRPr lang="en-US" sz="1100" dirty="0"/>
          </a:p>
          <a:p>
            <a:r>
              <a:rPr lang="en-US" sz="1100" b="1" dirty="0"/>
              <a:t>Process:</a:t>
            </a:r>
          </a:p>
          <a:p>
            <a:pPr lvl="1"/>
            <a:r>
              <a:rPr lang="en-US" sz="1100" dirty="0"/>
              <a:t>6 months: 5 Working Committee Meetings from May to October 2017</a:t>
            </a:r>
          </a:p>
          <a:p>
            <a:pPr lvl="1"/>
            <a:r>
              <a:rPr lang="en-US" sz="1100" dirty="0"/>
              <a:t>Engaged Research Partner on National Best Practices</a:t>
            </a:r>
          </a:p>
          <a:p>
            <a:pPr lvl="1"/>
            <a:r>
              <a:rPr lang="en-US" sz="1100" dirty="0"/>
              <a:t>Regular Meetings with City’s Planning &amp; Development to discuss progress &amp; benchmarks</a:t>
            </a:r>
          </a:p>
          <a:p>
            <a:pPr marL="483315" lvl="1"/>
            <a:endParaRPr lang="en-US" sz="1100" dirty="0"/>
          </a:p>
          <a:p>
            <a:r>
              <a:rPr lang="en-US" sz="1100" b="1" dirty="0"/>
              <a:t>Outcomes:</a:t>
            </a:r>
          </a:p>
          <a:p>
            <a:pPr lvl="1"/>
            <a:r>
              <a:rPr lang="en-US" sz="1100" dirty="0"/>
              <a:t>Reviewed 130 best practice interventions </a:t>
            </a:r>
          </a:p>
          <a:p>
            <a:pPr lvl="1"/>
            <a:r>
              <a:rPr lang="en-US" sz="1100" dirty="0"/>
              <a:t>Applied Evaluation Criteria: Timeframe, Applicability to </a:t>
            </a:r>
            <a:r>
              <a:rPr lang="en-US" sz="1100" dirty="0" err="1"/>
              <a:t>Phila</a:t>
            </a:r>
            <a:r>
              <a:rPr lang="en-US" sz="1100" dirty="0"/>
              <a:t>., Evidence of Success</a:t>
            </a:r>
          </a:p>
          <a:p>
            <a:endParaRPr lang="en-US" dirty="0"/>
          </a:p>
        </p:txBody>
      </p:sp>
      <p:sp>
        <p:nvSpPr>
          <p:cNvPr id="4" name="Slide Number Placeholder 3"/>
          <p:cNvSpPr>
            <a:spLocks noGrp="1"/>
          </p:cNvSpPr>
          <p:nvPr>
            <p:ph type="sldNum" sz="quarter" idx="10"/>
          </p:nvPr>
        </p:nvSpPr>
        <p:spPr/>
        <p:txBody>
          <a:bodyPr/>
          <a:lstStyle/>
          <a:p>
            <a:fld id="{4DF2436C-5D21-4F64-A80E-66BE62EE49D7}" type="slidenum">
              <a:rPr lang="en-US" smtClean="0"/>
              <a:t>8</a:t>
            </a:fld>
            <a:endParaRPr lang="en-US"/>
          </a:p>
        </p:txBody>
      </p:sp>
    </p:spTree>
    <p:extLst>
      <p:ext uri="{BB962C8B-B14F-4D97-AF65-F5344CB8AC3E}">
        <p14:creationId xmlns:p14="http://schemas.microsoft.com/office/powerpoint/2010/main" val="79817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42F56B-5BCD-4C65-AF57-ED3DB3F2628B}" type="slidenum">
              <a:rPr lang="en-US" smtClean="0"/>
              <a:t>9</a:t>
            </a:fld>
            <a:endParaRPr lang="en-US" dirty="0"/>
          </a:p>
        </p:txBody>
      </p:sp>
    </p:spTree>
    <p:extLst>
      <p:ext uri="{BB962C8B-B14F-4D97-AF65-F5344CB8AC3E}">
        <p14:creationId xmlns:p14="http://schemas.microsoft.com/office/powerpoint/2010/main" val="292726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70"/>
            <a:ext cx="10363200" cy="1960034"/>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67622" indent="0" algn="ctr">
              <a:buNone/>
              <a:defRPr>
                <a:solidFill>
                  <a:schemeClr val="tx1">
                    <a:tint val="75000"/>
                  </a:schemeClr>
                </a:solidFill>
              </a:defRPr>
            </a:lvl2pPr>
            <a:lvl3pPr marL="1335243" indent="0" algn="ctr">
              <a:buNone/>
              <a:defRPr>
                <a:solidFill>
                  <a:schemeClr val="tx1">
                    <a:tint val="75000"/>
                  </a:schemeClr>
                </a:solidFill>
              </a:defRPr>
            </a:lvl3pPr>
            <a:lvl4pPr marL="2002866" indent="0" algn="ctr">
              <a:buNone/>
              <a:defRPr>
                <a:solidFill>
                  <a:schemeClr val="tx1">
                    <a:tint val="75000"/>
                  </a:schemeClr>
                </a:solidFill>
              </a:defRPr>
            </a:lvl4pPr>
            <a:lvl5pPr marL="2670488" indent="0" algn="ctr">
              <a:buNone/>
              <a:defRPr>
                <a:solidFill>
                  <a:schemeClr val="tx1">
                    <a:tint val="75000"/>
                  </a:schemeClr>
                </a:solidFill>
              </a:defRPr>
            </a:lvl5pPr>
            <a:lvl6pPr marL="3338110" indent="0" algn="ctr">
              <a:buNone/>
              <a:defRPr>
                <a:solidFill>
                  <a:schemeClr val="tx1">
                    <a:tint val="75000"/>
                  </a:schemeClr>
                </a:solidFill>
              </a:defRPr>
            </a:lvl6pPr>
            <a:lvl7pPr marL="4005731" indent="0" algn="ctr">
              <a:buNone/>
              <a:defRPr>
                <a:solidFill>
                  <a:schemeClr val="tx1">
                    <a:tint val="75000"/>
                  </a:schemeClr>
                </a:solidFill>
              </a:defRPr>
            </a:lvl7pPr>
            <a:lvl8pPr marL="4673354" indent="0" algn="ctr">
              <a:buNone/>
              <a:defRPr>
                <a:solidFill>
                  <a:schemeClr val="tx1">
                    <a:tint val="75000"/>
                  </a:schemeClr>
                </a:solidFill>
              </a:defRPr>
            </a:lvl8pPr>
            <a:lvl9pPr marL="534097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BA69F-8B0E-ED44-ADF5-8EDFE0A5E48D}"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4202224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BA69F-8B0E-ED44-ADF5-8EDFE0A5E48D}"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163802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6554" y="366188"/>
            <a:ext cx="2468035" cy="78020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219" y="366188"/>
            <a:ext cx="7205133" cy="78020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BA69F-8B0E-ED44-ADF5-8EDFE0A5E48D}"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291049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609600"/>
            <a:ext cx="11430000" cy="1219200"/>
          </a:xfrm>
        </p:spPr>
        <p:txBody>
          <a:bodyPr>
            <a:normAutofit/>
          </a:bodyPr>
          <a:lstStyle>
            <a:lvl1pPr>
              <a:defRPr sz="3600">
                <a:solidFill>
                  <a:srgbClr val="011323"/>
                </a:solidFill>
                <a:latin typeface="Franklin Gothic Medium" panose="020B0603020102020204" pitchFamily="34" charset="0"/>
              </a:defRPr>
            </a:lvl1pPr>
          </a:lstStyle>
          <a:p>
            <a:r>
              <a:rPr lang="en-US" dirty="0"/>
              <a:t>Slide with 2 large columns</a:t>
            </a:r>
          </a:p>
        </p:txBody>
      </p:sp>
      <p:sp>
        <p:nvSpPr>
          <p:cNvPr id="3" name="Content Placeholder 2"/>
          <p:cNvSpPr>
            <a:spLocks noGrp="1"/>
          </p:cNvSpPr>
          <p:nvPr>
            <p:ph idx="1" hasCustomPrompt="1"/>
          </p:nvPr>
        </p:nvSpPr>
        <p:spPr>
          <a:xfrm>
            <a:off x="381000" y="2438403"/>
            <a:ext cx="5486400" cy="4876801"/>
          </a:xfrm>
        </p:spPr>
        <p:txBody>
          <a:bodyPr>
            <a:normAutofit/>
          </a:bodyPr>
          <a:lstStyle>
            <a:lvl1pPr marL="0" indent="0">
              <a:buNone/>
              <a:defRPr sz="1800"/>
            </a:lvl1pPr>
          </a:lstStyle>
          <a:p>
            <a:pPr lvl="0"/>
            <a:r>
              <a:rPr lang="en-US" dirty="0"/>
              <a:t>Click to edit text</a:t>
            </a:r>
          </a:p>
        </p:txBody>
      </p:sp>
      <p:sp>
        <p:nvSpPr>
          <p:cNvPr id="6" name="Slide Number Placeholder 5"/>
          <p:cNvSpPr>
            <a:spLocks noGrp="1"/>
          </p:cNvSpPr>
          <p:nvPr>
            <p:ph type="sldNum" sz="quarter" idx="12"/>
          </p:nvPr>
        </p:nvSpPr>
        <p:spPr/>
        <p:txBody>
          <a:bodyPr/>
          <a:lstStyle/>
          <a:p>
            <a:fld id="{4749BECD-3273-4FE3-BD63-F549C359A7E1}" type="slidenum">
              <a:rPr lang="en-US" smtClean="0"/>
              <a:t>‹#›</a:t>
            </a:fld>
            <a:endParaRPr lang="en-US"/>
          </a:p>
        </p:txBody>
      </p:sp>
      <p:sp>
        <p:nvSpPr>
          <p:cNvPr id="5" name="Content Placeholder 2"/>
          <p:cNvSpPr>
            <a:spLocks noGrp="1"/>
          </p:cNvSpPr>
          <p:nvPr>
            <p:ph idx="13" hasCustomPrompt="1"/>
          </p:nvPr>
        </p:nvSpPr>
        <p:spPr>
          <a:xfrm>
            <a:off x="6324600" y="2438401"/>
            <a:ext cx="5486400" cy="4876800"/>
          </a:xfrm>
        </p:spPr>
        <p:txBody>
          <a:bodyPr>
            <a:normAutofit/>
          </a:bodyPr>
          <a:lstStyle>
            <a:lvl1pPr marL="0" indent="0">
              <a:buNone/>
              <a:defRPr sz="1800"/>
            </a:lvl1pPr>
          </a:lstStyle>
          <a:p>
            <a:pPr lvl="0"/>
            <a:r>
              <a:rPr lang="en-US" dirty="0"/>
              <a:t>Click to edit text</a:t>
            </a:r>
          </a:p>
        </p:txBody>
      </p:sp>
    </p:spTree>
    <p:extLst>
      <p:ext uri="{BB962C8B-B14F-4D97-AF65-F5344CB8AC3E}">
        <p14:creationId xmlns:p14="http://schemas.microsoft.com/office/powerpoint/2010/main" val="421011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BA69F-8B0E-ED44-ADF5-8EDFE0A5E48D}"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350648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875870"/>
            <a:ext cx="10363200" cy="1816100"/>
          </a:xfrm>
        </p:spPr>
        <p:txBody>
          <a:bodyPr anchor="t"/>
          <a:lstStyle>
            <a:lvl1pPr algn="l">
              <a:defRPr sz="5889" b="1" cap="all"/>
            </a:lvl1pPr>
          </a:lstStyle>
          <a:p>
            <a:r>
              <a:rPr lang="en-US" smtClean="0"/>
              <a:t>Click to edit Master title style</a:t>
            </a:r>
            <a:endParaRPr lang="en-US"/>
          </a:p>
        </p:txBody>
      </p:sp>
      <p:sp>
        <p:nvSpPr>
          <p:cNvPr id="3" name="Text Placeholder 2"/>
          <p:cNvSpPr>
            <a:spLocks noGrp="1"/>
          </p:cNvSpPr>
          <p:nvPr>
            <p:ph type="body" idx="1"/>
          </p:nvPr>
        </p:nvSpPr>
        <p:spPr>
          <a:xfrm>
            <a:off x="963085" y="3875620"/>
            <a:ext cx="10363200" cy="2000249"/>
          </a:xfrm>
        </p:spPr>
        <p:txBody>
          <a:bodyPr anchor="b"/>
          <a:lstStyle>
            <a:lvl1pPr marL="0" indent="0">
              <a:buNone/>
              <a:defRPr sz="2889">
                <a:solidFill>
                  <a:schemeClr val="tx1">
                    <a:tint val="75000"/>
                  </a:schemeClr>
                </a:solidFill>
              </a:defRPr>
            </a:lvl1pPr>
            <a:lvl2pPr marL="667622" indent="0">
              <a:buNone/>
              <a:defRPr sz="2667">
                <a:solidFill>
                  <a:schemeClr val="tx1">
                    <a:tint val="75000"/>
                  </a:schemeClr>
                </a:solidFill>
              </a:defRPr>
            </a:lvl2pPr>
            <a:lvl3pPr marL="1335243" indent="0">
              <a:buNone/>
              <a:defRPr sz="2333">
                <a:solidFill>
                  <a:schemeClr val="tx1">
                    <a:tint val="75000"/>
                  </a:schemeClr>
                </a:solidFill>
              </a:defRPr>
            </a:lvl3pPr>
            <a:lvl4pPr marL="2002866" indent="0">
              <a:buNone/>
              <a:defRPr sz="2000">
                <a:solidFill>
                  <a:schemeClr val="tx1">
                    <a:tint val="75000"/>
                  </a:schemeClr>
                </a:solidFill>
              </a:defRPr>
            </a:lvl4pPr>
            <a:lvl5pPr marL="2670488" indent="0">
              <a:buNone/>
              <a:defRPr sz="2000">
                <a:solidFill>
                  <a:schemeClr val="tx1">
                    <a:tint val="75000"/>
                  </a:schemeClr>
                </a:solidFill>
              </a:defRPr>
            </a:lvl5pPr>
            <a:lvl6pPr marL="3338110" indent="0">
              <a:buNone/>
              <a:defRPr sz="2000">
                <a:solidFill>
                  <a:schemeClr val="tx1">
                    <a:tint val="75000"/>
                  </a:schemeClr>
                </a:solidFill>
              </a:defRPr>
            </a:lvl6pPr>
            <a:lvl7pPr marL="4005731" indent="0">
              <a:buNone/>
              <a:defRPr sz="2000">
                <a:solidFill>
                  <a:schemeClr val="tx1">
                    <a:tint val="75000"/>
                  </a:schemeClr>
                </a:solidFill>
              </a:defRPr>
            </a:lvl7pPr>
            <a:lvl8pPr marL="4673354" indent="0">
              <a:buNone/>
              <a:defRPr sz="2000">
                <a:solidFill>
                  <a:schemeClr val="tx1">
                    <a:tint val="75000"/>
                  </a:schemeClr>
                </a:solidFill>
              </a:defRPr>
            </a:lvl8pPr>
            <a:lvl9pPr marL="5340976" indent="0">
              <a:buNone/>
              <a:defRPr sz="20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2BA69F-8B0E-ED44-ADF5-8EDFE0A5E48D}"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599330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220" y="2133606"/>
            <a:ext cx="4836582" cy="6034617"/>
          </a:xfrm>
        </p:spPr>
        <p:txBody>
          <a:bodyPr/>
          <a:lstStyle>
            <a:lvl1pPr>
              <a:defRPr sz="4112"/>
            </a:lvl1pPr>
            <a:lvl2pPr>
              <a:defRPr sz="3556"/>
            </a:lvl2pPr>
            <a:lvl3pPr>
              <a:defRPr sz="2889"/>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88001" y="2133606"/>
            <a:ext cx="4836584" cy="6034617"/>
          </a:xfrm>
        </p:spPr>
        <p:txBody>
          <a:bodyPr/>
          <a:lstStyle>
            <a:lvl1pPr>
              <a:defRPr sz="4112"/>
            </a:lvl1pPr>
            <a:lvl2pPr>
              <a:defRPr sz="3556"/>
            </a:lvl2pPr>
            <a:lvl3pPr>
              <a:defRPr sz="2889"/>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2BA69F-8B0E-ED44-ADF5-8EDFE0A5E48D}"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321191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6184"/>
            <a:ext cx="109728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2046817"/>
            <a:ext cx="5386918" cy="853016"/>
          </a:xfrm>
        </p:spPr>
        <p:txBody>
          <a:bodyPr anchor="b"/>
          <a:lstStyle>
            <a:lvl1pPr marL="0" indent="0">
              <a:buNone/>
              <a:defRPr sz="3556" b="1"/>
            </a:lvl1pPr>
            <a:lvl2pPr marL="667622" indent="0">
              <a:buNone/>
              <a:defRPr sz="2889" b="1"/>
            </a:lvl2pPr>
            <a:lvl3pPr marL="1335243" indent="0">
              <a:buNone/>
              <a:defRPr sz="2667" b="1"/>
            </a:lvl3pPr>
            <a:lvl4pPr marL="2002866" indent="0">
              <a:buNone/>
              <a:defRPr sz="2333" b="1"/>
            </a:lvl4pPr>
            <a:lvl5pPr marL="2670488" indent="0">
              <a:buNone/>
              <a:defRPr sz="2333" b="1"/>
            </a:lvl5pPr>
            <a:lvl6pPr marL="3338110" indent="0">
              <a:buNone/>
              <a:defRPr sz="2333" b="1"/>
            </a:lvl6pPr>
            <a:lvl7pPr marL="4005731" indent="0">
              <a:buNone/>
              <a:defRPr sz="2333" b="1"/>
            </a:lvl7pPr>
            <a:lvl8pPr marL="4673354" indent="0">
              <a:buNone/>
              <a:defRPr sz="2333" b="1"/>
            </a:lvl8pPr>
            <a:lvl9pPr marL="5340976" indent="0">
              <a:buNone/>
              <a:defRPr sz="2333" b="1"/>
            </a:lvl9pPr>
          </a:lstStyle>
          <a:p>
            <a:pPr lvl="0"/>
            <a:r>
              <a:rPr lang="en-US" smtClean="0"/>
              <a:t>Edit Master text styles</a:t>
            </a:r>
          </a:p>
        </p:txBody>
      </p:sp>
      <p:sp>
        <p:nvSpPr>
          <p:cNvPr id="4" name="Content Placeholder 3"/>
          <p:cNvSpPr>
            <a:spLocks noGrp="1"/>
          </p:cNvSpPr>
          <p:nvPr>
            <p:ph sz="half" idx="2"/>
          </p:nvPr>
        </p:nvSpPr>
        <p:spPr>
          <a:xfrm>
            <a:off x="609600" y="2899833"/>
            <a:ext cx="5386918" cy="5268384"/>
          </a:xfrm>
        </p:spPr>
        <p:txBody>
          <a:bodyPr/>
          <a:lstStyle>
            <a:lvl1pPr>
              <a:defRPr sz="3556"/>
            </a:lvl1pPr>
            <a:lvl2pPr>
              <a:defRPr sz="2889"/>
            </a:lvl2pPr>
            <a:lvl3pPr>
              <a:defRPr sz="2667"/>
            </a:lvl3pPr>
            <a:lvl4pPr>
              <a:defRPr sz="2333"/>
            </a:lvl4pPr>
            <a:lvl5pPr>
              <a:defRPr sz="2333"/>
            </a:lvl5pPr>
            <a:lvl6pPr>
              <a:defRPr sz="2333"/>
            </a:lvl6pPr>
            <a:lvl7pPr>
              <a:defRPr sz="2333"/>
            </a:lvl7pPr>
            <a:lvl8pPr>
              <a:defRPr sz="2333"/>
            </a:lvl8pPr>
            <a:lvl9pPr>
              <a:defRPr sz="23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2046817"/>
            <a:ext cx="5389034" cy="853016"/>
          </a:xfrm>
        </p:spPr>
        <p:txBody>
          <a:bodyPr anchor="b"/>
          <a:lstStyle>
            <a:lvl1pPr marL="0" indent="0">
              <a:buNone/>
              <a:defRPr sz="3556" b="1"/>
            </a:lvl1pPr>
            <a:lvl2pPr marL="667622" indent="0">
              <a:buNone/>
              <a:defRPr sz="2889" b="1"/>
            </a:lvl2pPr>
            <a:lvl3pPr marL="1335243" indent="0">
              <a:buNone/>
              <a:defRPr sz="2667" b="1"/>
            </a:lvl3pPr>
            <a:lvl4pPr marL="2002866" indent="0">
              <a:buNone/>
              <a:defRPr sz="2333" b="1"/>
            </a:lvl4pPr>
            <a:lvl5pPr marL="2670488" indent="0">
              <a:buNone/>
              <a:defRPr sz="2333" b="1"/>
            </a:lvl5pPr>
            <a:lvl6pPr marL="3338110" indent="0">
              <a:buNone/>
              <a:defRPr sz="2333" b="1"/>
            </a:lvl6pPr>
            <a:lvl7pPr marL="4005731" indent="0">
              <a:buNone/>
              <a:defRPr sz="2333" b="1"/>
            </a:lvl7pPr>
            <a:lvl8pPr marL="4673354" indent="0">
              <a:buNone/>
              <a:defRPr sz="2333" b="1"/>
            </a:lvl8pPr>
            <a:lvl9pPr marL="5340976" indent="0">
              <a:buNone/>
              <a:defRPr sz="2333" b="1"/>
            </a:lvl9pPr>
          </a:lstStyle>
          <a:p>
            <a:pPr lvl="0"/>
            <a:r>
              <a:rPr lang="en-US" smtClean="0"/>
              <a:t>Edit Master text styles</a:t>
            </a:r>
          </a:p>
        </p:txBody>
      </p:sp>
      <p:sp>
        <p:nvSpPr>
          <p:cNvPr id="6" name="Content Placeholder 5"/>
          <p:cNvSpPr>
            <a:spLocks noGrp="1"/>
          </p:cNvSpPr>
          <p:nvPr>
            <p:ph sz="quarter" idx="4"/>
          </p:nvPr>
        </p:nvSpPr>
        <p:spPr>
          <a:xfrm>
            <a:off x="6193368" y="2899833"/>
            <a:ext cx="5389034" cy="5268384"/>
          </a:xfrm>
        </p:spPr>
        <p:txBody>
          <a:bodyPr/>
          <a:lstStyle>
            <a:lvl1pPr>
              <a:defRPr sz="3556"/>
            </a:lvl1pPr>
            <a:lvl2pPr>
              <a:defRPr sz="2889"/>
            </a:lvl2pPr>
            <a:lvl3pPr>
              <a:defRPr sz="2667"/>
            </a:lvl3pPr>
            <a:lvl4pPr>
              <a:defRPr sz="2333"/>
            </a:lvl4pPr>
            <a:lvl5pPr>
              <a:defRPr sz="2333"/>
            </a:lvl5pPr>
            <a:lvl6pPr>
              <a:defRPr sz="2333"/>
            </a:lvl6pPr>
            <a:lvl7pPr>
              <a:defRPr sz="2333"/>
            </a:lvl7pPr>
            <a:lvl8pPr>
              <a:defRPr sz="2333"/>
            </a:lvl8pPr>
            <a:lvl9pPr>
              <a:defRPr sz="23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2BA69F-8B0E-ED44-ADF5-8EDFE0A5E48D}" type="datetimeFigureOut">
              <a:rPr lang="en-US" smtClean="0"/>
              <a:t>6/25/2019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243264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2BA69F-8B0E-ED44-ADF5-8EDFE0A5E48D}" type="datetimeFigureOut">
              <a:rPr lang="en-US" smtClean="0"/>
              <a:t>6/25/2019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2507445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BA69F-8B0E-ED44-ADF5-8EDFE0A5E48D}" type="datetimeFigureOut">
              <a:rPr lang="en-US" smtClean="0"/>
              <a:t>6/25/2019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1127279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4066"/>
            <a:ext cx="4011085" cy="1549400"/>
          </a:xfrm>
        </p:spPr>
        <p:txBody>
          <a:bodyPr anchor="b"/>
          <a:lstStyle>
            <a:lvl1pPr algn="l">
              <a:defRPr sz="2889" b="1"/>
            </a:lvl1pPr>
          </a:lstStyle>
          <a:p>
            <a:r>
              <a:rPr lang="en-US" smtClean="0"/>
              <a:t>Click to edit Master title style</a:t>
            </a:r>
            <a:endParaRPr lang="en-US"/>
          </a:p>
        </p:txBody>
      </p:sp>
      <p:sp>
        <p:nvSpPr>
          <p:cNvPr id="3" name="Content Placeholder 2"/>
          <p:cNvSpPr>
            <a:spLocks noGrp="1"/>
          </p:cNvSpPr>
          <p:nvPr>
            <p:ph idx="1"/>
          </p:nvPr>
        </p:nvSpPr>
        <p:spPr>
          <a:xfrm>
            <a:off x="4766735" y="364072"/>
            <a:ext cx="6815667" cy="7804151"/>
          </a:xfrm>
        </p:spPr>
        <p:txBody>
          <a:bodyPr/>
          <a:lstStyle>
            <a:lvl1pPr>
              <a:defRPr sz="4667"/>
            </a:lvl1pPr>
            <a:lvl2pPr>
              <a:defRPr sz="4112"/>
            </a:lvl2pPr>
            <a:lvl3pPr>
              <a:defRPr sz="3556"/>
            </a:lvl3pPr>
            <a:lvl4pPr>
              <a:defRPr sz="2889"/>
            </a:lvl4pPr>
            <a:lvl5pPr>
              <a:defRPr sz="2889"/>
            </a:lvl5pPr>
            <a:lvl6pPr>
              <a:defRPr sz="2889"/>
            </a:lvl6pPr>
            <a:lvl7pPr>
              <a:defRPr sz="2889"/>
            </a:lvl7pPr>
            <a:lvl8pPr>
              <a:defRPr sz="2889"/>
            </a:lvl8pPr>
            <a:lvl9pPr>
              <a:defRPr sz="288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913472"/>
            <a:ext cx="4011085" cy="6254751"/>
          </a:xfrm>
        </p:spPr>
        <p:txBody>
          <a:bodyPr/>
          <a:lstStyle>
            <a:lvl1pPr marL="0" indent="0">
              <a:buNone/>
              <a:defRPr sz="2000"/>
            </a:lvl1pPr>
            <a:lvl2pPr marL="667622" indent="0">
              <a:buNone/>
              <a:defRPr sz="1777"/>
            </a:lvl2pPr>
            <a:lvl3pPr marL="1335243" indent="0">
              <a:buNone/>
              <a:defRPr sz="1445"/>
            </a:lvl3pPr>
            <a:lvl4pPr marL="2002866" indent="0">
              <a:buNone/>
              <a:defRPr sz="1334"/>
            </a:lvl4pPr>
            <a:lvl5pPr marL="2670488" indent="0">
              <a:buNone/>
              <a:defRPr sz="1334"/>
            </a:lvl5pPr>
            <a:lvl6pPr marL="3338110" indent="0">
              <a:buNone/>
              <a:defRPr sz="1334"/>
            </a:lvl6pPr>
            <a:lvl7pPr marL="4005731" indent="0">
              <a:buNone/>
              <a:defRPr sz="1334"/>
            </a:lvl7pPr>
            <a:lvl8pPr marL="4673354" indent="0">
              <a:buNone/>
              <a:defRPr sz="1334"/>
            </a:lvl8pPr>
            <a:lvl9pPr marL="5340976" indent="0">
              <a:buNone/>
              <a:defRPr sz="1334"/>
            </a:lvl9pPr>
          </a:lstStyle>
          <a:p>
            <a:pPr lvl="0"/>
            <a:r>
              <a:rPr lang="en-US" smtClean="0"/>
              <a:t>Edit Master text styles</a:t>
            </a:r>
          </a:p>
        </p:txBody>
      </p:sp>
      <p:sp>
        <p:nvSpPr>
          <p:cNvPr id="5" name="Date Placeholder 4"/>
          <p:cNvSpPr>
            <a:spLocks noGrp="1"/>
          </p:cNvSpPr>
          <p:nvPr>
            <p:ph type="dt" sz="half" idx="10"/>
          </p:nvPr>
        </p:nvSpPr>
        <p:spPr/>
        <p:txBody>
          <a:bodyPr/>
          <a:lstStyle/>
          <a:p>
            <a:fld id="{6F2BA69F-8B0E-ED44-ADF5-8EDFE0A5E48D}"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292184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6400802"/>
            <a:ext cx="7315200" cy="755651"/>
          </a:xfrm>
        </p:spPr>
        <p:txBody>
          <a:bodyPr anchor="b"/>
          <a:lstStyle>
            <a:lvl1pPr algn="l">
              <a:defRPr sz="2889" b="1"/>
            </a:lvl1pPr>
          </a:lstStyle>
          <a:p>
            <a:r>
              <a:rPr lang="en-US" smtClean="0"/>
              <a:t>Click to edit Master title style</a:t>
            </a:r>
            <a:endParaRPr lang="en-US"/>
          </a:p>
        </p:txBody>
      </p:sp>
      <p:sp>
        <p:nvSpPr>
          <p:cNvPr id="3" name="Picture Placeholder 2"/>
          <p:cNvSpPr>
            <a:spLocks noGrp="1"/>
          </p:cNvSpPr>
          <p:nvPr>
            <p:ph type="pic" idx="1"/>
          </p:nvPr>
        </p:nvSpPr>
        <p:spPr>
          <a:xfrm>
            <a:off x="2389718" y="817034"/>
            <a:ext cx="7315200" cy="5486400"/>
          </a:xfrm>
        </p:spPr>
        <p:txBody>
          <a:bodyPr/>
          <a:lstStyle>
            <a:lvl1pPr marL="0" indent="0">
              <a:buNone/>
              <a:defRPr sz="4667"/>
            </a:lvl1pPr>
            <a:lvl2pPr marL="667622" indent="0">
              <a:buNone/>
              <a:defRPr sz="4112"/>
            </a:lvl2pPr>
            <a:lvl3pPr marL="1335243" indent="0">
              <a:buNone/>
              <a:defRPr sz="3556"/>
            </a:lvl3pPr>
            <a:lvl4pPr marL="2002866" indent="0">
              <a:buNone/>
              <a:defRPr sz="2889"/>
            </a:lvl4pPr>
            <a:lvl5pPr marL="2670488" indent="0">
              <a:buNone/>
              <a:defRPr sz="2889"/>
            </a:lvl5pPr>
            <a:lvl6pPr marL="3338110" indent="0">
              <a:buNone/>
              <a:defRPr sz="2889"/>
            </a:lvl6pPr>
            <a:lvl7pPr marL="4005731" indent="0">
              <a:buNone/>
              <a:defRPr sz="2889"/>
            </a:lvl7pPr>
            <a:lvl8pPr marL="4673354" indent="0">
              <a:buNone/>
              <a:defRPr sz="2889"/>
            </a:lvl8pPr>
            <a:lvl9pPr marL="5340976" indent="0">
              <a:buNone/>
              <a:defRPr sz="2889"/>
            </a:lvl9pPr>
          </a:lstStyle>
          <a:p>
            <a:r>
              <a:rPr lang="en-US" smtClean="0"/>
              <a:t>Click icon to add picture</a:t>
            </a:r>
            <a:endParaRPr lang="en-US"/>
          </a:p>
        </p:txBody>
      </p:sp>
      <p:sp>
        <p:nvSpPr>
          <p:cNvPr id="4" name="Text Placeholder 3"/>
          <p:cNvSpPr>
            <a:spLocks noGrp="1"/>
          </p:cNvSpPr>
          <p:nvPr>
            <p:ph type="body" sz="half" idx="2"/>
          </p:nvPr>
        </p:nvSpPr>
        <p:spPr>
          <a:xfrm>
            <a:off x="2389718" y="7156453"/>
            <a:ext cx="7315200" cy="1073149"/>
          </a:xfrm>
        </p:spPr>
        <p:txBody>
          <a:bodyPr/>
          <a:lstStyle>
            <a:lvl1pPr marL="0" indent="0">
              <a:buNone/>
              <a:defRPr sz="2000"/>
            </a:lvl1pPr>
            <a:lvl2pPr marL="667622" indent="0">
              <a:buNone/>
              <a:defRPr sz="1777"/>
            </a:lvl2pPr>
            <a:lvl3pPr marL="1335243" indent="0">
              <a:buNone/>
              <a:defRPr sz="1445"/>
            </a:lvl3pPr>
            <a:lvl4pPr marL="2002866" indent="0">
              <a:buNone/>
              <a:defRPr sz="1334"/>
            </a:lvl4pPr>
            <a:lvl5pPr marL="2670488" indent="0">
              <a:buNone/>
              <a:defRPr sz="1334"/>
            </a:lvl5pPr>
            <a:lvl6pPr marL="3338110" indent="0">
              <a:buNone/>
              <a:defRPr sz="1334"/>
            </a:lvl6pPr>
            <a:lvl7pPr marL="4005731" indent="0">
              <a:buNone/>
              <a:defRPr sz="1334"/>
            </a:lvl7pPr>
            <a:lvl8pPr marL="4673354" indent="0">
              <a:buNone/>
              <a:defRPr sz="1334"/>
            </a:lvl8pPr>
            <a:lvl9pPr marL="5340976" indent="0">
              <a:buNone/>
              <a:defRPr sz="1334"/>
            </a:lvl9pPr>
          </a:lstStyle>
          <a:p>
            <a:pPr lvl="0"/>
            <a:r>
              <a:rPr lang="en-US" smtClean="0"/>
              <a:t>Edit Master text styles</a:t>
            </a:r>
          </a:p>
        </p:txBody>
      </p:sp>
      <p:sp>
        <p:nvSpPr>
          <p:cNvPr id="5" name="Date Placeholder 4"/>
          <p:cNvSpPr>
            <a:spLocks noGrp="1"/>
          </p:cNvSpPr>
          <p:nvPr>
            <p:ph type="dt" sz="half" idx="10"/>
          </p:nvPr>
        </p:nvSpPr>
        <p:spPr/>
        <p:txBody>
          <a:bodyPr/>
          <a:lstStyle/>
          <a:p>
            <a:fld id="{6F2BA69F-8B0E-ED44-ADF5-8EDFE0A5E48D}"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95E3B-8DE4-8D40-AE48-EF8038D4C75E}" type="slidenum">
              <a:rPr lang="en-US" smtClean="0"/>
              <a:t>‹#›</a:t>
            </a:fld>
            <a:endParaRPr lang="en-US"/>
          </a:p>
        </p:txBody>
      </p:sp>
    </p:spTree>
    <p:extLst>
      <p:ext uri="{BB962C8B-B14F-4D97-AF65-F5344CB8AC3E}">
        <p14:creationId xmlns:p14="http://schemas.microsoft.com/office/powerpoint/2010/main" val="744202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120170" tIns="60085" rIns="120170" bIns="600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2133606"/>
            <a:ext cx="10972800" cy="6034617"/>
          </a:xfrm>
          <a:prstGeom prst="rect">
            <a:avLst/>
          </a:prstGeom>
        </p:spPr>
        <p:txBody>
          <a:bodyPr vert="horz" lIns="120170" tIns="60085" rIns="120170" bIns="60085"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1" y="8475137"/>
            <a:ext cx="2844800" cy="486834"/>
          </a:xfrm>
          <a:prstGeom prst="rect">
            <a:avLst/>
          </a:prstGeom>
        </p:spPr>
        <p:txBody>
          <a:bodyPr vert="horz" lIns="120170" tIns="60085" rIns="120170" bIns="60085" rtlCol="0" anchor="ctr"/>
          <a:lstStyle>
            <a:lvl1pPr algn="l">
              <a:defRPr sz="1777">
                <a:solidFill>
                  <a:schemeClr val="tx1">
                    <a:tint val="75000"/>
                  </a:schemeClr>
                </a:solidFill>
              </a:defRPr>
            </a:lvl1pPr>
          </a:lstStyle>
          <a:p>
            <a:fld id="{6F2BA69F-8B0E-ED44-ADF5-8EDFE0A5E48D}" type="datetimeFigureOut">
              <a:rPr lang="en-US" smtClean="0"/>
              <a:t>6/25/2019</a:t>
            </a:fld>
            <a:endParaRPr lang="en-US"/>
          </a:p>
        </p:txBody>
      </p:sp>
      <p:sp>
        <p:nvSpPr>
          <p:cNvPr id="5" name="Footer Placeholder 4"/>
          <p:cNvSpPr>
            <a:spLocks noGrp="1"/>
          </p:cNvSpPr>
          <p:nvPr>
            <p:ph type="ftr" sz="quarter" idx="3"/>
          </p:nvPr>
        </p:nvSpPr>
        <p:spPr>
          <a:xfrm>
            <a:off x="4165601" y="8475137"/>
            <a:ext cx="3860800" cy="486834"/>
          </a:xfrm>
          <a:prstGeom prst="rect">
            <a:avLst/>
          </a:prstGeom>
        </p:spPr>
        <p:txBody>
          <a:bodyPr vert="horz" lIns="120170" tIns="60085" rIns="120170" bIns="60085" rtlCol="0" anchor="ctr"/>
          <a:lstStyle>
            <a:lvl1pPr algn="ctr">
              <a:defRPr sz="177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7"/>
            <a:ext cx="2844800" cy="486834"/>
          </a:xfrm>
          <a:prstGeom prst="rect">
            <a:avLst/>
          </a:prstGeom>
        </p:spPr>
        <p:txBody>
          <a:bodyPr vert="horz" lIns="120170" tIns="60085" rIns="120170" bIns="60085" rtlCol="0" anchor="ctr"/>
          <a:lstStyle>
            <a:lvl1pPr algn="r">
              <a:defRPr sz="1777">
                <a:solidFill>
                  <a:schemeClr val="tx1">
                    <a:tint val="75000"/>
                  </a:schemeClr>
                </a:solidFill>
              </a:defRPr>
            </a:lvl1pPr>
          </a:lstStyle>
          <a:p>
            <a:fld id="{B0995E3B-8DE4-8D40-AE48-EF8038D4C75E}" type="slidenum">
              <a:rPr lang="en-US" smtClean="0"/>
              <a:t>‹#›</a:t>
            </a:fld>
            <a:endParaRPr lang="en-US"/>
          </a:p>
        </p:txBody>
      </p:sp>
    </p:spTree>
    <p:extLst>
      <p:ext uri="{BB962C8B-B14F-4D97-AF65-F5344CB8AC3E}">
        <p14:creationId xmlns:p14="http://schemas.microsoft.com/office/powerpoint/2010/main" val="2194427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667622" rtl="0" eaLnBrk="1" latinLnBrk="0" hangingPunct="1">
        <a:spcBef>
          <a:spcPct val="0"/>
        </a:spcBef>
        <a:buNone/>
        <a:defRPr sz="6445" kern="1200">
          <a:solidFill>
            <a:schemeClr val="tx1"/>
          </a:solidFill>
          <a:latin typeface="+mj-lt"/>
          <a:ea typeface="+mj-ea"/>
          <a:cs typeface="+mj-cs"/>
        </a:defRPr>
      </a:lvl1pPr>
    </p:titleStyle>
    <p:bodyStyle>
      <a:lvl1pPr marL="500717" indent="-500717" algn="l" defTabSz="667622" rtl="0" eaLnBrk="1" latinLnBrk="0" hangingPunct="1">
        <a:spcBef>
          <a:spcPct val="20000"/>
        </a:spcBef>
        <a:buFont typeface="Arial"/>
        <a:buChar char="•"/>
        <a:defRPr sz="4667" kern="1200">
          <a:solidFill>
            <a:schemeClr val="tx1"/>
          </a:solidFill>
          <a:latin typeface="+mn-lt"/>
          <a:ea typeface="+mn-ea"/>
          <a:cs typeface="+mn-cs"/>
        </a:defRPr>
      </a:lvl1pPr>
      <a:lvl2pPr marL="1084886" indent="-417264" algn="l" defTabSz="667622" rtl="0" eaLnBrk="1" latinLnBrk="0" hangingPunct="1">
        <a:spcBef>
          <a:spcPct val="20000"/>
        </a:spcBef>
        <a:buFont typeface="Arial"/>
        <a:buChar char="–"/>
        <a:defRPr sz="4112" kern="1200">
          <a:solidFill>
            <a:schemeClr val="tx1"/>
          </a:solidFill>
          <a:latin typeface="+mn-lt"/>
          <a:ea typeface="+mn-ea"/>
          <a:cs typeface="+mn-cs"/>
        </a:defRPr>
      </a:lvl2pPr>
      <a:lvl3pPr marL="1669055" indent="-333811" algn="l" defTabSz="667622" rtl="0" eaLnBrk="1" latinLnBrk="0" hangingPunct="1">
        <a:spcBef>
          <a:spcPct val="20000"/>
        </a:spcBef>
        <a:buFont typeface="Arial"/>
        <a:buChar char="•"/>
        <a:defRPr sz="3556" kern="1200">
          <a:solidFill>
            <a:schemeClr val="tx1"/>
          </a:solidFill>
          <a:latin typeface="+mn-lt"/>
          <a:ea typeface="+mn-ea"/>
          <a:cs typeface="+mn-cs"/>
        </a:defRPr>
      </a:lvl3pPr>
      <a:lvl4pPr marL="2336677" indent="-333811" algn="l" defTabSz="667622" rtl="0" eaLnBrk="1" latinLnBrk="0" hangingPunct="1">
        <a:spcBef>
          <a:spcPct val="20000"/>
        </a:spcBef>
        <a:buFont typeface="Arial"/>
        <a:buChar char="–"/>
        <a:defRPr sz="2889" kern="1200">
          <a:solidFill>
            <a:schemeClr val="tx1"/>
          </a:solidFill>
          <a:latin typeface="+mn-lt"/>
          <a:ea typeface="+mn-ea"/>
          <a:cs typeface="+mn-cs"/>
        </a:defRPr>
      </a:lvl4pPr>
      <a:lvl5pPr marL="3004299" indent="-333811" algn="l" defTabSz="667622" rtl="0" eaLnBrk="1" latinLnBrk="0" hangingPunct="1">
        <a:spcBef>
          <a:spcPct val="20000"/>
        </a:spcBef>
        <a:buFont typeface="Arial"/>
        <a:buChar char="»"/>
        <a:defRPr sz="2889" kern="1200">
          <a:solidFill>
            <a:schemeClr val="tx1"/>
          </a:solidFill>
          <a:latin typeface="+mn-lt"/>
          <a:ea typeface="+mn-ea"/>
          <a:cs typeface="+mn-cs"/>
        </a:defRPr>
      </a:lvl5pPr>
      <a:lvl6pPr marL="3671921" indent="-333811" algn="l" defTabSz="667622" rtl="0" eaLnBrk="1" latinLnBrk="0" hangingPunct="1">
        <a:spcBef>
          <a:spcPct val="20000"/>
        </a:spcBef>
        <a:buFont typeface="Arial"/>
        <a:buChar char="•"/>
        <a:defRPr sz="2889" kern="1200">
          <a:solidFill>
            <a:schemeClr val="tx1"/>
          </a:solidFill>
          <a:latin typeface="+mn-lt"/>
          <a:ea typeface="+mn-ea"/>
          <a:cs typeface="+mn-cs"/>
        </a:defRPr>
      </a:lvl6pPr>
      <a:lvl7pPr marL="4339544" indent="-333811" algn="l" defTabSz="667622" rtl="0" eaLnBrk="1" latinLnBrk="0" hangingPunct="1">
        <a:spcBef>
          <a:spcPct val="20000"/>
        </a:spcBef>
        <a:buFont typeface="Arial"/>
        <a:buChar char="•"/>
        <a:defRPr sz="2889" kern="1200">
          <a:solidFill>
            <a:schemeClr val="tx1"/>
          </a:solidFill>
          <a:latin typeface="+mn-lt"/>
          <a:ea typeface="+mn-ea"/>
          <a:cs typeface="+mn-cs"/>
        </a:defRPr>
      </a:lvl7pPr>
      <a:lvl8pPr marL="5007165" indent="-333811" algn="l" defTabSz="667622" rtl="0" eaLnBrk="1" latinLnBrk="0" hangingPunct="1">
        <a:spcBef>
          <a:spcPct val="20000"/>
        </a:spcBef>
        <a:buFont typeface="Arial"/>
        <a:buChar char="•"/>
        <a:defRPr sz="2889" kern="1200">
          <a:solidFill>
            <a:schemeClr val="tx1"/>
          </a:solidFill>
          <a:latin typeface="+mn-lt"/>
          <a:ea typeface="+mn-ea"/>
          <a:cs typeface="+mn-cs"/>
        </a:defRPr>
      </a:lvl8pPr>
      <a:lvl9pPr marL="5674787" indent="-333811" algn="l" defTabSz="667622" rtl="0" eaLnBrk="1" latinLnBrk="0" hangingPunct="1">
        <a:spcBef>
          <a:spcPct val="20000"/>
        </a:spcBef>
        <a:buFont typeface="Arial"/>
        <a:buChar char="•"/>
        <a:defRPr sz="2889" kern="1200">
          <a:solidFill>
            <a:schemeClr val="tx1"/>
          </a:solidFill>
          <a:latin typeface="+mn-lt"/>
          <a:ea typeface="+mn-ea"/>
          <a:cs typeface="+mn-cs"/>
        </a:defRPr>
      </a:lvl9pPr>
    </p:bodyStyle>
    <p:otherStyle>
      <a:defPPr>
        <a:defRPr lang="en-US"/>
      </a:defPPr>
      <a:lvl1pPr marL="0" algn="l" defTabSz="667622" rtl="0" eaLnBrk="1" latinLnBrk="0" hangingPunct="1">
        <a:defRPr sz="2667" kern="1200">
          <a:solidFill>
            <a:schemeClr val="tx1"/>
          </a:solidFill>
          <a:latin typeface="+mn-lt"/>
          <a:ea typeface="+mn-ea"/>
          <a:cs typeface="+mn-cs"/>
        </a:defRPr>
      </a:lvl1pPr>
      <a:lvl2pPr marL="667622" algn="l" defTabSz="667622" rtl="0" eaLnBrk="1" latinLnBrk="0" hangingPunct="1">
        <a:defRPr sz="2667" kern="1200">
          <a:solidFill>
            <a:schemeClr val="tx1"/>
          </a:solidFill>
          <a:latin typeface="+mn-lt"/>
          <a:ea typeface="+mn-ea"/>
          <a:cs typeface="+mn-cs"/>
        </a:defRPr>
      </a:lvl2pPr>
      <a:lvl3pPr marL="1335243" algn="l" defTabSz="667622" rtl="0" eaLnBrk="1" latinLnBrk="0" hangingPunct="1">
        <a:defRPr sz="2667" kern="1200">
          <a:solidFill>
            <a:schemeClr val="tx1"/>
          </a:solidFill>
          <a:latin typeface="+mn-lt"/>
          <a:ea typeface="+mn-ea"/>
          <a:cs typeface="+mn-cs"/>
        </a:defRPr>
      </a:lvl3pPr>
      <a:lvl4pPr marL="2002866" algn="l" defTabSz="667622" rtl="0" eaLnBrk="1" latinLnBrk="0" hangingPunct="1">
        <a:defRPr sz="2667" kern="1200">
          <a:solidFill>
            <a:schemeClr val="tx1"/>
          </a:solidFill>
          <a:latin typeface="+mn-lt"/>
          <a:ea typeface="+mn-ea"/>
          <a:cs typeface="+mn-cs"/>
        </a:defRPr>
      </a:lvl4pPr>
      <a:lvl5pPr marL="2670488" algn="l" defTabSz="667622" rtl="0" eaLnBrk="1" latinLnBrk="0" hangingPunct="1">
        <a:defRPr sz="2667" kern="1200">
          <a:solidFill>
            <a:schemeClr val="tx1"/>
          </a:solidFill>
          <a:latin typeface="+mn-lt"/>
          <a:ea typeface="+mn-ea"/>
          <a:cs typeface="+mn-cs"/>
        </a:defRPr>
      </a:lvl5pPr>
      <a:lvl6pPr marL="3338110" algn="l" defTabSz="667622" rtl="0" eaLnBrk="1" latinLnBrk="0" hangingPunct="1">
        <a:defRPr sz="2667" kern="1200">
          <a:solidFill>
            <a:schemeClr val="tx1"/>
          </a:solidFill>
          <a:latin typeface="+mn-lt"/>
          <a:ea typeface="+mn-ea"/>
          <a:cs typeface="+mn-cs"/>
        </a:defRPr>
      </a:lvl6pPr>
      <a:lvl7pPr marL="4005731" algn="l" defTabSz="667622" rtl="0" eaLnBrk="1" latinLnBrk="0" hangingPunct="1">
        <a:defRPr sz="2667" kern="1200">
          <a:solidFill>
            <a:schemeClr val="tx1"/>
          </a:solidFill>
          <a:latin typeface="+mn-lt"/>
          <a:ea typeface="+mn-ea"/>
          <a:cs typeface="+mn-cs"/>
        </a:defRPr>
      </a:lvl7pPr>
      <a:lvl8pPr marL="4673354" algn="l" defTabSz="667622" rtl="0" eaLnBrk="1" latinLnBrk="0" hangingPunct="1">
        <a:defRPr sz="2667" kern="1200">
          <a:solidFill>
            <a:schemeClr val="tx1"/>
          </a:solidFill>
          <a:latin typeface="+mn-lt"/>
          <a:ea typeface="+mn-ea"/>
          <a:cs typeface="+mn-cs"/>
        </a:defRPr>
      </a:lvl8pPr>
      <a:lvl9pPr marL="5340976" algn="l" defTabSz="667622" rtl="0" eaLnBrk="1" latinLnBrk="0" hangingPunct="1">
        <a:defRPr sz="26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mailto:RGarland@clsphila.org" TargetMode="External"/><Relationship Id="rId2" Type="http://schemas.openxmlformats.org/officeDocument/2006/relationships/hyperlink" Target="mailto:cplacke@lisc.org" TargetMode="External"/><Relationship Id="rId1" Type="http://schemas.openxmlformats.org/officeDocument/2006/relationships/slideLayout" Target="../slideLayouts/slideLayout2.xml"/><Relationship Id="rId5" Type="http://schemas.openxmlformats.org/officeDocument/2006/relationships/hyperlink" Target="mailto:cclark@wcrpphila.org" TargetMode="External"/><Relationship Id="rId4" Type="http://schemas.openxmlformats.org/officeDocument/2006/relationships/hyperlink" Target="mailto:nlichtash@wcrpphil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9C82-CC53-4B59-B316-881852B782EE}"/>
              </a:ext>
            </a:extLst>
          </p:cNvPr>
          <p:cNvSpPr>
            <a:spLocks noGrp="1"/>
          </p:cNvSpPr>
          <p:nvPr>
            <p:ph type="ctrTitle"/>
          </p:nvPr>
        </p:nvSpPr>
        <p:spPr>
          <a:xfrm>
            <a:off x="808392" y="817285"/>
            <a:ext cx="10988298" cy="1265033"/>
          </a:xfrm>
        </p:spPr>
        <p:txBody>
          <a:bodyPr>
            <a:normAutofit fontScale="90000"/>
          </a:bodyPr>
          <a:lstStyle/>
          <a:p>
            <a:r>
              <a:rPr lang="en-US" dirty="0"/>
              <a:t/>
            </a:r>
            <a:br>
              <a:rPr lang="en-US" dirty="0"/>
            </a:br>
            <a:r>
              <a:rPr lang="en-US" sz="4900" b="1" dirty="0">
                <a:latin typeface="Franklin Gothic Book" panose="020B0503020102020204" pitchFamily="34" charset="0"/>
              </a:rPr>
              <a:t>Adopting a Preservation Strategy for Philadelphia’s Affordable Rental Housing</a:t>
            </a:r>
            <a:r>
              <a:rPr lang="en-US" dirty="0" smtClean="0"/>
              <a:t/>
            </a:r>
            <a:br>
              <a:rPr lang="en-US" dirty="0" smtClean="0"/>
            </a:br>
            <a:endParaRPr lang="en-US" sz="4900" b="1" dirty="0">
              <a:latin typeface="Franklin Gothic Book" panose="020B0503020102020204" pitchFamily="34" charset="0"/>
            </a:endParaRPr>
          </a:p>
        </p:txBody>
      </p:sp>
      <p:sp>
        <p:nvSpPr>
          <p:cNvPr id="3" name="Subtitle 2">
            <a:extLst>
              <a:ext uri="{FF2B5EF4-FFF2-40B4-BE49-F238E27FC236}">
                <a16:creationId xmlns:a16="http://schemas.microsoft.com/office/drawing/2014/main" id="{B081F8E5-9A45-49EA-A038-A167D779E785}"/>
              </a:ext>
            </a:extLst>
          </p:cNvPr>
          <p:cNvSpPr>
            <a:spLocks noGrp="1"/>
          </p:cNvSpPr>
          <p:nvPr>
            <p:ph type="subTitle" idx="1"/>
          </p:nvPr>
        </p:nvSpPr>
        <p:spPr>
          <a:xfrm>
            <a:off x="1696693" y="4169481"/>
            <a:ext cx="4231037" cy="3425515"/>
          </a:xfrm>
        </p:spPr>
        <p:txBody>
          <a:bodyPr>
            <a:normAutofit fontScale="32500" lnSpcReduction="20000"/>
          </a:bodyPr>
          <a:lstStyle/>
          <a:p>
            <a:endParaRPr lang="en-US" dirty="0"/>
          </a:p>
          <a:p>
            <a:r>
              <a:rPr lang="en-US" sz="5500" dirty="0" smtClean="0">
                <a:solidFill>
                  <a:schemeClr val="tx1"/>
                </a:solidFill>
              </a:rPr>
              <a:t>Carolyn </a:t>
            </a:r>
            <a:r>
              <a:rPr lang="en-US" sz="5500" dirty="0" err="1" smtClean="0">
                <a:solidFill>
                  <a:schemeClr val="tx1"/>
                </a:solidFill>
              </a:rPr>
              <a:t>Placke</a:t>
            </a:r>
            <a:endParaRPr lang="en-US" sz="5500" dirty="0">
              <a:solidFill>
                <a:schemeClr val="tx1"/>
              </a:solidFill>
            </a:endParaRPr>
          </a:p>
          <a:p>
            <a:r>
              <a:rPr lang="en-US" sz="5500" dirty="0" smtClean="0">
                <a:solidFill>
                  <a:schemeClr val="tx1"/>
                </a:solidFill>
              </a:rPr>
              <a:t>Program Officer  | Housing &amp; Health</a:t>
            </a:r>
          </a:p>
          <a:p>
            <a:r>
              <a:rPr lang="en-US" sz="5500" dirty="0" smtClean="0">
                <a:solidFill>
                  <a:schemeClr val="tx1"/>
                </a:solidFill>
              </a:rPr>
              <a:t>LISC</a:t>
            </a:r>
          </a:p>
          <a:p>
            <a:endParaRPr lang="en-US" dirty="0" smtClean="0"/>
          </a:p>
          <a:p>
            <a:endParaRPr lang="en-US" dirty="0" smtClean="0"/>
          </a:p>
          <a:p>
            <a:endParaRPr lang="en-US" sz="5500" dirty="0" smtClean="0">
              <a:solidFill>
                <a:schemeClr val="tx1"/>
              </a:solidFill>
            </a:endParaRPr>
          </a:p>
          <a:p>
            <a:r>
              <a:rPr lang="en-US" sz="5500" dirty="0" smtClean="0">
                <a:solidFill>
                  <a:schemeClr val="tx1"/>
                </a:solidFill>
              </a:rPr>
              <a:t>Philadelphia </a:t>
            </a:r>
            <a:r>
              <a:rPr lang="en-US" sz="5500" dirty="0">
                <a:solidFill>
                  <a:schemeClr val="tx1"/>
                </a:solidFill>
              </a:rPr>
              <a:t>Association of </a:t>
            </a:r>
            <a:r>
              <a:rPr lang="en-US" sz="5500" dirty="0" smtClean="0">
                <a:solidFill>
                  <a:schemeClr val="tx1"/>
                </a:solidFill>
              </a:rPr>
              <a:t>CDCs</a:t>
            </a:r>
          </a:p>
          <a:p>
            <a:r>
              <a:rPr lang="en-US" sz="5500" dirty="0" smtClean="0">
                <a:solidFill>
                  <a:schemeClr val="tx1"/>
                </a:solidFill>
              </a:rPr>
              <a:t>Forward Equitable Development Conference</a:t>
            </a:r>
            <a:endParaRPr lang="en-US" sz="5500" dirty="0">
              <a:solidFill>
                <a:schemeClr val="tx1"/>
              </a:solidFill>
            </a:endParaRPr>
          </a:p>
          <a:p>
            <a:r>
              <a:rPr lang="en-US" sz="5500" dirty="0" smtClean="0">
                <a:solidFill>
                  <a:schemeClr val="tx1"/>
                </a:solidFill>
              </a:rPr>
              <a:t>June </a:t>
            </a:r>
            <a:r>
              <a:rPr lang="en-US" sz="5500" dirty="0">
                <a:solidFill>
                  <a:schemeClr val="tx1"/>
                </a:solidFill>
              </a:rPr>
              <a:t>26, 2019</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538" y="7939796"/>
            <a:ext cx="1070755" cy="738401"/>
          </a:xfrm>
          <a:prstGeom prst="rect">
            <a:avLst/>
          </a:prstGeom>
        </p:spPr>
      </p:pic>
      <p:cxnSp>
        <p:nvCxnSpPr>
          <p:cNvPr id="6" name="Straight Connector 5"/>
          <p:cNvCxnSpPr/>
          <p:nvPr/>
        </p:nvCxnSpPr>
        <p:spPr>
          <a:xfrm flipH="1" flipV="1">
            <a:off x="2014407" y="5594894"/>
            <a:ext cx="3595607" cy="15498"/>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541" y="3725234"/>
            <a:ext cx="5352185" cy="3770315"/>
          </a:xfrm>
          <a:prstGeom prst="rect">
            <a:avLst/>
          </a:prstGeom>
          <a:ln w="12700">
            <a:solidFill>
              <a:schemeClr val="tx1"/>
            </a:solidFill>
          </a:ln>
        </p:spPr>
      </p:pic>
    </p:spTree>
    <p:extLst>
      <p:ext uri="{BB962C8B-B14F-4D97-AF65-F5344CB8AC3E}">
        <p14:creationId xmlns:p14="http://schemas.microsoft.com/office/powerpoint/2010/main" val="1131274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A close up of a logo&#10;&#10;Description generated with very high confidence">
            <a:extLst>
              <a:ext uri="{FF2B5EF4-FFF2-40B4-BE49-F238E27FC236}">
                <a16:creationId xmlns:a16="http://schemas.microsoft.com/office/drawing/2014/main" id="{9D5CFEFD-104A-4CC9-B012-7A8B9B5EC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807"/>
          <a:stretch>
            <a:fillRect/>
          </a:stretch>
        </p:blipFill>
        <p:spPr bwMode="auto">
          <a:xfrm>
            <a:off x="7857581" y="1396765"/>
            <a:ext cx="3752090" cy="14741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38A5E278-A0FA-4235-97AE-CC289B27A5BC}"/>
              </a:ext>
            </a:extLst>
          </p:cNvPr>
          <p:cNvSpPr>
            <a:spLocks noGrp="1"/>
          </p:cNvSpPr>
          <p:nvPr>
            <p:ph sz="half" idx="2"/>
          </p:nvPr>
        </p:nvSpPr>
        <p:spPr>
          <a:xfrm>
            <a:off x="1059822" y="1798509"/>
            <a:ext cx="6673774" cy="6382419"/>
          </a:xfrm>
        </p:spPr>
        <p:txBody>
          <a:bodyPr vert="horz" lIns="91440" tIns="45720" rIns="91440" bIns="45720" rtlCol="0">
            <a:normAutofit fontScale="25000" lnSpcReduction="20000"/>
          </a:bodyPr>
          <a:lstStyle/>
          <a:p>
            <a:pPr marL="457206" lvl="1" indent="0">
              <a:buNone/>
            </a:pPr>
            <a:endParaRPr lang="en-US" sz="6400" b="1" dirty="0"/>
          </a:p>
          <a:p>
            <a:pPr lvl="1">
              <a:buFont typeface="Wingdings" panose="05000000000000000000" pitchFamily="2" charset="2"/>
              <a:buChar char="v"/>
            </a:pPr>
            <a:r>
              <a:rPr lang="en-US" sz="6400" b="1" dirty="0"/>
              <a:t>Affordable Rental Housing Preservation Strategies &amp; Interventions </a:t>
            </a:r>
          </a:p>
          <a:p>
            <a:pPr lvl="2"/>
            <a:r>
              <a:rPr lang="en-US" sz="6400" b="1" dirty="0"/>
              <a:t> included in City of Philadelphia’s first Housing Action Plan, </a:t>
            </a:r>
          </a:p>
          <a:p>
            <a:pPr marL="457206" lvl="1" indent="0">
              <a:buNone/>
            </a:pPr>
            <a:r>
              <a:rPr lang="en-US" sz="6400" b="1" i="1" dirty="0"/>
              <a:t>	Housing for Equity: An Action Plan for Philadelphia (October 2018)</a:t>
            </a:r>
          </a:p>
          <a:p>
            <a:pPr marL="457206" lvl="1" indent="0">
              <a:buNone/>
            </a:pPr>
            <a:endParaRPr lang="en-US" sz="6400" b="1" i="1" dirty="0"/>
          </a:p>
          <a:p>
            <a:pPr marL="457206" lvl="1" indent="0">
              <a:buNone/>
            </a:pPr>
            <a:endParaRPr lang="en-US" sz="6400" b="1" i="1" dirty="0"/>
          </a:p>
          <a:p>
            <a:pPr lvl="1">
              <a:buFont typeface="Wingdings" panose="05000000000000000000" pitchFamily="2" charset="2"/>
              <a:buChar char="v"/>
            </a:pPr>
            <a:r>
              <a:rPr lang="en-US" sz="6400" b="1" dirty="0"/>
              <a:t>Open Data (At-Risk Properties):</a:t>
            </a:r>
          </a:p>
          <a:p>
            <a:pPr lvl="2"/>
            <a:r>
              <a:rPr lang="en-US" sz="6400" dirty="0"/>
              <a:t>Researched City and National Housing Preservation Databases to identify more than 300 at-risk properties.</a:t>
            </a:r>
          </a:p>
          <a:p>
            <a:pPr lvl="2"/>
            <a:r>
              <a:rPr lang="en-US" sz="6400" dirty="0"/>
              <a:t>Developed methodology for prioritizing and targeting those properties that are most at-risk.</a:t>
            </a:r>
          </a:p>
          <a:p>
            <a:pPr marL="457206" lvl="1" indent="0">
              <a:buNone/>
            </a:pPr>
            <a:endParaRPr lang="en-US" sz="6400" b="1" dirty="0"/>
          </a:p>
          <a:p>
            <a:pPr marL="457206" lvl="1" indent="0">
              <a:buNone/>
            </a:pPr>
            <a:endParaRPr lang="en-US" sz="6400" b="1" dirty="0"/>
          </a:p>
          <a:p>
            <a:pPr lvl="1">
              <a:buFont typeface="Wingdings" panose="05000000000000000000" pitchFamily="2" charset="2"/>
              <a:buChar char="v"/>
            </a:pPr>
            <a:r>
              <a:rPr lang="en-US" sz="6400" b="1" dirty="0"/>
              <a:t>Regulations</a:t>
            </a:r>
            <a:r>
              <a:rPr lang="en-US" sz="6400" dirty="0"/>
              <a:t>: </a:t>
            </a:r>
          </a:p>
          <a:p>
            <a:pPr lvl="2"/>
            <a:r>
              <a:rPr lang="en-US" sz="6400" dirty="0"/>
              <a:t>Researching Right of First Refusal and Right of First Purchase Laws</a:t>
            </a:r>
          </a:p>
          <a:p>
            <a:pPr marL="914411" lvl="2" indent="0">
              <a:buNone/>
            </a:pPr>
            <a:endParaRPr lang="en-US" sz="6400" dirty="0"/>
          </a:p>
          <a:p>
            <a:pPr marL="914411" lvl="2" indent="0">
              <a:buNone/>
            </a:pPr>
            <a:endParaRPr lang="en-US" sz="6400" dirty="0"/>
          </a:p>
          <a:p>
            <a:pPr lvl="1">
              <a:buFont typeface="Wingdings" panose="05000000000000000000" pitchFamily="2" charset="2"/>
              <a:buChar char="v"/>
            </a:pPr>
            <a:r>
              <a:rPr lang="en-US" sz="6400" b="1" dirty="0"/>
              <a:t>Capacity Building:</a:t>
            </a:r>
          </a:p>
          <a:p>
            <a:pPr lvl="2"/>
            <a:r>
              <a:rPr lang="en-US" sz="6400" dirty="0"/>
              <a:t>Developed a framework to build owner capacity for preserving at-risk properties:</a:t>
            </a:r>
          </a:p>
          <a:p>
            <a:pPr lvl="3"/>
            <a:r>
              <a:rPr lang="en-US" sz="6400" dirty="0"/>
              <a:t>Predevelopment financing and grants to support preservation plans for 480+ units in 6 neighborhoods across the city.</a:t>
            </a:r>
          </a:p>
          <a:p>
            <a:pPr lvl="3"/>
            <a:r>
              <a:rPr lang="en-US" sz="6400" dirty="0"/>
              <a:t>Asset Management Training for property owners </a:t>
            </a:r>
          </a:p>
          <a:p>
            <a:pPr lvl="3"/>
            <a:endParaRPr lang="en-US" sz="6400" dirty="0"/>
          </a:p>
          <a:p>
            <a:endParaRPr lang="en-US" sz="1400" dirty="0"/>
          </a:p>
        </p:txBody>
      </p:sp>
      <p:sp>
        <p:nvSpPr>
          <p:cNvPr id="10" name="Title 9">
            <a:extLst>
              <a:ext uri="{FF2B5EF4-FFF2-40B4-BE49-F238E27FC236}">
                <a16:creationId xmlns:a16="http://schemas.microsoft.com/office/drawing/2014/main" id="{B2DE9F28-9CA8-4024-A8CA-D17635BAD85A}"/>
              </a:ext>
            </a:extLst>
          </p:cNvPr>
          <p:cNvSpPr>
            <a:spLocks noGrp="1"/>
          </p:cNvSpPr>
          <p:nvPr>
            <p:ph type="title"/>
          </p:nvPr>
        </p:nvSpPr>
        <p:spPr>
          <a:xfrm>
            <a:off x="1183807" y="652226"/>
            <a:ext cx="10301879" cy="1204466"/>
          </a:xfrm>
        </p:spPr>
        <p:txBody>
          <a:bodyPr vert="horz" lIns="91440" tIns="45720" rIns="91440" bIns="45720" rtlCol="0" anchor="ctr">
            <a:normAutofit fontScale="90000"/>
          </a:bodyPr>
          <a:lstStyle/>
          <a:p>
            <a:pPr algn="ctr"/>
            <a:r>
              <a:rPr lang="en-US" sz="4400" b="1" dirty="0">
                <a:latin typeface="Franklin Gothic Book" panose="020B0503020102020204" pitchFamily="34" charset="0"/>
              </a:rPr>
              <a:t>Affordable Rental Housing Preservation Working Committee Accomplishments &amp; Moving Forward</a:t>
            </a:r>
            <a:r>
              <a:rPr lang="en-US" sz="4000" b="1" dirty="0">
                <a:latin typeface="Franklin Gothic Book" panose="020B0503020102020204" pitchFamily="34" charset="0"/>
              </a:rPr>
              <a:t/>
            </a:r>
            <a:br>
              <a:rPr lang="en-US" sz="4000" b="1" dirty="0">
                <a:latin typeface="Franklin Gothic Book" panose="020B0503020102020204" pitchFamily="34" charset="0"/>
              </a:rPr>
            </a:br>
            <a:endParaRPr lang="en-US" sz="3700" dirty="0">
              <a:latin typeface="Franklin Gothic Book" panose="020B0503020102020204" pitchFamily="34" charset="0"/>
            </a:endParaRPr>
          </a:p>
        </p:txBody>
      </p:sp>
      <p:pic>
        <p:nvPicPr>
          <p:cNvPr id="9" name="Content Placeholder 8"/>
          <p:cNvPicPr>
            <a:picLocks noGrp="1"/>
          </p:cNvPicPr>
          <p:nvPr>
            <p:ph sz="quarter" idx="4"/>
          </p:nvPr>
        </p:nvPicPr>
        <p:blipFill rotWithShape="1">
          <a:blip r:embed="rId4"/>
          <a:srcRect l="31483" t="12664" r="33191" b="5540"/>
          <a:stretch/>
        </p:blipFill>
        <p:spPr bwMode="auto">
          <a:xfrm>
            <a:off x="8189889" y="2870945"/>
            <a:ext cx="3204016" cy="4203631"/>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127" y="8180928"/>
            <a:ext cx="1070755" cy="738401"/>
          </a:xfrm>
          <a:prstGeom prst="rect">
            <a:avLst/>
          </a:prstGeom>
        </p:spPr>
      </p:pic>
    </p:spTree>
    <p:extLst>
      <p:ext uri="{BB962C8B-B14F-4D97-AF65-F5344CB8AC3E}">
        <p14:creationId xmlns:p14="http://schemas.microsoft.com/office/powerpoint/2010/main" val="647900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87" y="-508001"/>
            <a:ext cx="12161213" cy="10160000"/>
          </a:xfrm>
          <a:prstGeom prst="rect">
            <a:avLst/>
          </a:prstGeom>
        </p:spPr>
      </p:pic>
      <p:pic>
        <p:nvPicPr>
          <p:cNvPr id="3" name="Google Shape;64;p13"/>
          <p:cNvPicPr preferRelativeResize="0">
            <a:picLocks/>
          </p:cNvPicPr>
          <p:nvPr/>
        </p:nvPicPr>
        <p:blipFill rotWithShape="1">
          <a:blip r:embed="rId3">
            <a:alphaModFix/>
          </a:blip>
          <a:srcRect t="9" b="9"/>
          <a:stretch/>
        </p:blipFill>
        <p:spPr>
          <a:xfrm>
            <a:off x="326290" y="2473448"/>
            <a:ext cx="6758250" cy="5407418"/>
          </a:xfrm>
          <a:prstGeom prst="rect">
            <a:avLst/>
          </a:prstGeom>
          <a:noFill/>
          <a:ln>
            <a:noFill/>
          </a:ln>
          <a:effectLst>
            <a:outerShdw blurRad="57150" dist="19050" dir="5400000" algn="bl" rotWithShape="0">
              <a:srgbClr val="000000">
                <a:alpha val="50000"/>
              </a:srgbClr>
            </a:outerShdw>
          </a:effectLst>
        </p:spPr>
      </p:pic>
      <p:sp>
        <p:nvSpPr>
          <p:cNvPr id="4" name="TextBox 3"/>
          <p:cNvSpPr txBox="1"/>
          <p:nvPr/>
        </p:nvSpPr>
        <p:spPr>
          <a:xfrm>
            <a:off x="7414061" y="3542265"/>
            <a:ext cx="4256217" cy="2965364"/>
          </a:xfrm>
          <a:prstGeom prst="rect">
            <a:avLst/>
          </a:prstGeom>
          <a:noFill/>
        </p:spPr>
        <p:txBody>
          <a:bodyPr wrap="square" rtlCol="0">
            <a:spAutoFit/>
          </a:bodyPr>
          <a:lstStyle/>
          <a:p>
            <a:r>
              <a:rPr lang="en-US" sz="2667" dirty="0">
                <a:latin typeface="Cambria" panose="02040503050406030204" pitchFamily="18" charset="0"/>
                <a:ea typeface="Cambria" panose="02040503050406030204" pitchFamily="18" charset="0"/>
              </a:rPr>
              <a:t>Rachel Garland</a:t>
            </a:r>
          </a:p>
          <a:p>
            <a:r>
              <a:rPr lang="en-US" sz="2667" dirty="0">
                <a:latin typeface="Cambria" panose="02040503050406030204" pitchFamily="18" charset="0"/>
                <a:ea typeface="Cambria" panose="02040503050406030204" pitchFamily="18" charset="0"/>
              </a:rPr>
              <a:t>Attorney, Housing Unit</a:t>
            </a:r>
          </a:p>
          <a:p>
            <a:r>
              <a:rPr lang="en-US" sz="2667" dirty="0">
                <a:latin typeface="Cambria" panose="02040503050406030204" pitchFamily="18" charset="0"/>
                <a:ea typeface="Cambria" panose="02040503050406030204" pitchFamily="18" charset="0"/>
              </a:rPr>
              <a:t>Community Legal Services</a:t>
            </a:r>
          </a:p>
          <a:p>
            <a:endParaRPr lang="en-US" sz="2667" dirty="0">
              <a:latin typeface="Cambria" panose="02040503050406030204" pitchFamily="18" charset="0"/>
              <a:ea typeface="Cambria" panose="02040503050406030204" pitchFamily="18" charset="0"/>
            </a:endParaRPr>
          </a:p>
          <a:p>
            <a:endParaRPr lang="en-US" sz="2667" dirty="0">
              <a:latin typeface="Cambria" panose="02040503050406030204" pitchFamily="18" charset="0"/>
              <a:ea typeface="Cambria" panose="02040503050406030204" pitchFamily="18" charset="0"/>
            </a:endParaRPr>
          </a:p>
          <a:p>
            <a:r>
              <a:rPr lang="en-US" sz="2667" dirty="0">
                <a:latin typeface="Cambria" panose="02040503050406030204" pitchFamily="18" charset="0"/>
                <a:ea typeface="Cambria" panose="02040503050406030204" pitchFamily="18" charset="0"/>
              </a:rPr>
              <a:t>PACDC Conference </a:t>
            </a:r>
          </a:p>
          <a:p>
            <a:r>
              <a:rPr lang="en-US" sz="2667" dirty="0">
                <a:latin typeface="Cambria" panose="02040503050406030204" pitchFamily="18" charset="0"/>
                <a:ea typeface="Cambria" panose="02040503050406030204" pitchFamily="18" charset="0"/>
              </a:rPr>
              <a:t>June 2019</a:t>
            </a:r>
          </a:p>
        </p:txBody>
      </p:sp>
      <p:pic>
        <p:nvPicPr>
          <p:cNvPr id="5" name="Picture 4" descr="CLS-Seal-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7394" y="7127394"/>
            <a:ext cx="2524606" cy="2524606"/>
          </a:xfrm>
          <a:prstGeom prst="rect">
            <a:avLst/>
          </a:prstGeom>
        </p:spPr>
      </p:pic>
      <p:sp>
        <p:nvSpPr>
          <p:cNvPr id="6" name="TextBox 5"/>
          <p:cNvSpPr txBox="1"/>
          <p:nvPr/>
        </p:nvSpPr>
        <p:spPr>
          <a:xfrm>
            <a:off x="984536" y="1453753"/>
            <a:ext cx="10253716" cy="844718"/>
          </a:xfrm>
          <a:prstGeom prst="rect">
            <a:avLst/>
          </a:prstGeom>
          <a:noFill/>
        </p:spPr>
        <p:txBody>
          <a:bodyPr wrap="square" rtlCol="0">
            <a:spAutoFit/>
          </a:bodyPr>
          <a:lstStyle/>
          <a:p>
            <a:r>
              <a:rPr lang="en-US" sz="4889" b="1" dirty="0">
                <a:ln w="0"/>
                <a:solidFill>
                  <a:schemeClr val="accent1">
                    <a:lumMod val="50000"/>
                  </a:scheme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Preservation of Affordable Housing</a:t>
            </a:r>
          </a:p>
        </p:txBody>
      </p:sp>
    </p:spTree>
    <p:extLst>
      <p:ext uri="{BB962C8B-B14F-4D97-AF65-F5344CB8AC3E}">
        <p14:creationId xmlns:p14="http://schemas.microsoft.com/office/powerpoint/2010/main" val="514561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787" y="-508001"/>
            <a:ext cx="12192000" cy="10160000"/>
          </a:xfrm>
          <a:prstGeom prst="rect">
            <a:avLst/>
          </a:prstGeom>
        </p:spPr>
      </p:pic>
      <p:pic>
        <p:nvPicPr>
          <p:cNvPr id="7" name="Picture 6" descr="CLS-Seal-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394" y="7127394"/>
            <a:ext cx="2524606" cy="2524606"/>
          </a:xfrm>
          <a:prstGeom prst="rect">
            <a:avLst/>
          </a:prstGeom>
        </p:spPr>
      </p:pic>
      <p:sp>
        <p:nvSpPr>
          <p:cNvPr id="2" name="TextBox 1"/>
          <p:cNvSpPr txBox="1"/>
          <p:nvPr/>
        </p:nvSpPr>
        <p:spPr>
          <a:xfrm>
            <a:off x="600364" y="1253097"/>
            <a:ext cx="11052848" cy="5291000"/>
          </a:xfrm>
          <a:prstGeom prst="rect">
            <a:avLst/>
          </a:prstGeom>
          <a:noFill/>
        </p:spPr>
        <p:txBody>
          <a:bodyPr wrap="square" rtlCol="0">
            <a:spAutoFit/>
          </a:bodyPr>
          <a:lstStyle/>
          <a:p>
            <a:pPr algn="ctr"/>
            <a:endParaRPr lang="en-US" sz="4889" b="1" dirty="0">
              <a:latin typeface="Cambria" panose="02040503050406030204" pitchFamily="18" charset="0"/>
              <a:ea typeface="Cambria" panose="02040503050406030204" pitchFamily="18" charset="0"/>
            </a:endParaRPr>
          </a:p>
          <a:p>
            <a:pPr algn="ctr"/>
            <a:r>
              <a:rPr lang="en-US" sz="4889" b="1" dirty="0">
                <a:latin typeface="Cambria" panose="02040503050406030204" pitchFamily="18" charset="0"/>
                <a:ea typeface="Cambria" panose="02040503050406030204" pitchFamily="18" charset="0"/>
              </a:rPr>
              <a:t>About Community Legal Services</a:t>
            </a:r>
          </a:p>
          <a:p>
            <a:endParaRPr lang="en-US" sz="2667" b="1" dirty="0">
              <a:latin typeface="Cambria" panose="02040503050406030204" pitchFamily="18" charset="0"/>
              <a:ea typeface="Cambria" panose="02040503050406030204" pitchFamily="18" charset="0"/>
            </a:endParaRPr>
          </a:p>
          <a:p>
            <a:pPr marL="381005" indent="-381005">
              <a:buFont typeface="Arial" panose="020B0604020202020204" pitchFamily="34" charset="0"/>
              <a:buChar char="•"/>
            </a:pPr>
            <a:r>
              <a:rPr lang="en-US" sz="2667" dirty="0">
                <a:latin typeface="Cambria" panose="02040503050406030204" pitchFamily="18" charset="0"/>
                <a:ea typeface="Cambria" panose="02040503050406030204" pitchFamily="18" charset="0"/>
              </a:rPr>
              <a:t>Represents over 12,000 clients annually.</a:t>
            </a:r>
          </a:p>
          <a:p>
            <a:endParaRPr lang="en-US" sz="2667" dirty="0">
              <a:latin typeface="Cambria" panose="02040503050406030204" pitchFamily="18" charset="0"/>
              <a:ea typeface="Cambria" panose="02040503050406030204" pitchFamily="18" charset="0"/>
            </a:endParaRPr>
          </a:p>
          <a:p>
            <a:pPr marL="381005" indent="-381005">
              <a:buFont typeface="Arial" panose="020B0604020202020204" pitchFamily="34" charset="0"/>
              <a:buChar char="•"/>
            </a:pPr>
            <a:r>
              <a:rPr lang="en-US" sz="2667" dirty="0">
                <a:latin typeface="Cambria" panose="02040503050406030204" pitchFamily="18" charset="0"/>
                <a:ea typeface="Cambria" panose="02040503050406030204" pitchFamily="18" charset="0"/>
              </a:rPr>
              <a:t>9 Practice Areas: housing, homeownership, utilities, employment, language access, public benefits, aging &amp; disabilities, family advocacy</a:t>
            </a:r>
          </a:p>
          <a:p>
            <a:endParaRPr lang="en-US" sz="2667" dirty="0">
              <a:latin typeface="Cambria" panose="02040503050406030204" pitchFamily="18" charset="0"/>
              <a:ea typeface="Cambria" panose="02040503050406030204" pitchFamily="18" charset="0"/>
            </a:endParaRPr>
          </a:p>
          <a:p>
            <a:pPr marL="381005" indent="-381005">
              <a:buFont typeface="Arial" panose="020B0604020202020204" pitchFamily="34" charset="0"/>
              <a:buChar char="•"/>
            </a:pPr>
            <a:r>
              <a:rPr lang="en-US" sz="2667" dirty="0">
                <a:latin typeface="Cambria" panose="02040503050406030204" pitchFamily="18" charset="0"/>
                <a:ea typeface="Cambria" panose="02040503050406030204" pitchFamily="18" charset="0"/>
              </a:rPr>
              <a:t>CLS attorneys and other staff provide a full range of legal services, from individual representation to administrative advocacy to class action litigation, as well as community education and social work. </a:t>
            </a:r>
          </a:p>
        </p:txBody>
      </p:sp>
    </p:spTree>
    <p:extLst>
      <p:ext uri="{BB962C8B-B14F-4D97-AF65-F5344CB8AC3E}">
        <p14:creationId xmlns:p14="http://schemas.microsoft.com/office/powerpoint/2010/main" val="3112358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08000"/>
            <a:ext cx="12192000" cy="10160000"/>
          </a:xfrm>
          <a:prstGeom prst="rect">
            <a:avLst/>
          </a:prstGeom>
        </p:spPr>
      </p:pic>
      <p:pic>
        <p:nvPicPr>
          <p:cNvPr id="7" name="Picture 6" descr="CLS-Seal-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818" y="7065818"/>
            <a:ext cx="2586182" cy="2586182"/>
          </a:xfrm>
          <a:prstGeom prst="rect">
            <a:avLst/>
          </a:prstGeom>
        </p:spPr>
      </p:pic>
      <p:sp>
        <p:nvSpPr>
          <p:cNvPr id="4" name="Rectangle 3"/>
          <p:cNvSpPr/>
          <p:nvPr/>
        </p:nvSpPr>
        <p:spPr>
          <a:xfrm>
            <a:off x="5560540" y="1372970"/>
            <a:ext cx="6295081" cy="6317114"/>
          </a:xfrm>
          <a:prstGeom prst="rect">
            <a:avLst/>
          </a:prstGeom>
        </p:spPr>
        <p:txBody>
          <a:bodyPr wrap="square">
            <a:spAutoFit/>
          </a:bodyPr>
          <a:lstStyle/>
          <a:p>
            <a:pPr marL="165808" algn="ctr">
              <a:buSzPts val="1250"/>
            </a:pPr>
            <a:r>
              <a:rPr lang="en-US" sz="3111" b="1" dirty="0">
                <a:latin typeface="Cambria" panose="02040503050406030204" pitchFamily="18" charset="0"/>
                <a:ea typeface="Cambria" panose="02040503050406030204" pitchFamily="18" charset="0"/>
                <a:cs typeface="Open Sans"/>
                <a:sym typeface="Open Sans"/>
              </a:rPr>
              <a:t>Eviction Outcomes</a:t>
            </a:r>
          </a:p>
          <a:p>
            <a:pPr marL="508007" indent="-342199">
              <a:buSzPts val="1250"/>
              <a:buFont typeface="Open Sans"/>
              <a:buChar char="●"/>
            </a:pPr>
            <a:endParaRPr lang="en-US" sz="2667" dirty="0">
              <a:latin typeface="Cambria" panose="02040503050406030204" pitchFamily="18" charset="0"/>
              <a:ea typeface="Cambria" panose="02040503050406030204" pitchFamily="18" charset="0"/>
              <a:cs typeface="Open Sans"/>
              <a:sym typeface="Open Sans"/>
            </a:endParaRPr>
          </a:p>
          <a:p>
            <a:pPr marL="508007" indent="-342199">
              <a:buSzPts val="1250"/>
              <a:buFont typeface="Open Sans"/>
              <a:buChar char="●"/>
            </a:pPr>
            <a:r>
              <a:rPr lang="en-US" sz="2667" dirty="0">
                <a:latin typeface="Cambria" panose="02040503050406030204" pitchFamily="18" charset="0"/>
                <a:ea typeface="Cambria" panose="02040503050406030204" pitchFamily="18" charset="0"/>
                <a:cs typeface="Open Sans"/>
                <a:sym typeface="Open Sans"/>
              </a:rPr>
              <a:t>Eviction is a leading cause of homelessness and housing instability in Philadelphia.  Philadelphia’s eviction rate is four times higher than the foreclosure rate, impacting nearly 1 in 14 Philly renters.</a:t>
            </a:r>
          </a:p>
          <a:p>
            <a:pPr marL="508007"/>
            <a:endParaRPr lang="en-US" sz="2667" dirty="0">
              <a:latin typeface="Cambria" panose="02040503050406030204" pitchFamily="18" charset="0"/>
              <a:ea typeface="Cambria" panose="02040503050406030204" pitchFamily="18" charset="0"/>
              <a:cs typeface="Open Sans"/>
              <a:sym typeface="Open Sans"/>
            </a:endParaRPr>
          </a:p>
          <a:p>
            <a:pPr marL="508007" indent="-342199">
              <a:buSzPts val="1250"/>
              <a:buFont typeface="Open Sans"/>
              <a:buChar char="●"/>
            </a:pPr>
            <a:r>
              <a:rPr lang="en-US" sz="2667" dirty="0">
                <a:latin typeface="Cambria" panose="02040503050406030204" pitchFamily="18" charset="0"/>
                <a:ea typeface="Cambria" panose="02040503050406030204" pitchFamily="18" charset="0"/>
                <a:cs typeface="Open Sans"/>
                <a:sym typeface="Open Sans"/>
              </a:rPr>
              <a:t>Tens of thousands of Philadelphians live in substandard housing and face above-average rates of childhood lead poisoning as well as asthma-triggering mold and vermin infestations.</a:t>
            </a:r>
          </a:p>
          <a:p>
            <a:pPr lvl="0"/>
            <a:endParaRPr lang="en-US" sz="2667" dirty="0">
              <a:latin typeface="Open Sans"/>
              <a:ea typeface="Open Sans"/>
              <a:cs typeface="Open Sans"/>
              <a:sym typeface="Open Sans"/>
            </a:endParaRPr>
          </a:p>
        </p:txBody>
      </p:sp>
      <p:pic>
        <p:nvPicPr>
          <p:cNvPr id="8" name="Google Shape;65;p13"/>
          <p:cNvPicPr preferRelativeResize="0"/>
          <p:nvPr/>
        </p:nvPicPr>
        <p:blipFill rotWithShape="1">
          <a:blip r:embed="rId4">
            <a:alphaModFix/>
          </a:blip>
          <a:srcRect t="21875" b="21875"/>
          <a:stretch/>
        </p:blipFill>
        <p:spPr>
          <a:xfrm>
            <a:off x="247136" y="1276866"/>
            <a:ext cx="5313404" cy="6398054"/>
          </a:xfrm>
          <a:prstGeom prst="rect">
            <a:avLst/>
          </a:prstGeom>
          <a:noFill/>
          <a:ln>
            <a:noFill/>
          </a:ln>
        </p:spPr>
      </p:pic>
    </p:spTree>
    <p:extLst>
      <p:ext uri="{BB962C8B-B14F-4D97-AF65-F5344CB8AC3E}">
        <p14:creationId xmlns:p14="http://schemas.microsoft.com/office/powerpoint/2010/main" val="1680245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8000"/>
            <a:ext cx="12192000" cy="10160000"/>
          </a:xfrm>
          <a:prstGeom prst="rect">
            <a:avLst/>
          </a:prstGeom>
        </p:spPr>
      </p:pic>
      <p:pic>
        <p:nvPicPr>
          <p:cNvPr id="3" name="Google Shape;72;p14"/>
          <p:cNvPicPr preferRelativeResize="0"/>
          <p:nvPr/>
        </p:nvPicPr>
        <p:blipFill rotWithShape="1">
          <a:blip r:embed="rId3">
            <a:alphaModFix/>
          </a:blip>
          <a:srcRect l="9684" t="7153" r="9676" b="18563"/>
          <a:stretch/>
        </p:blipFill>
        <p:spPr>
          <a:xfrm>
            <a:off x="7194380" y="1140817"/>
            <a:ext cx="4997621" cy="6177129"/>
          </a:xfrm>
          <a:prstGeom prst="rect">
            <a:avLst/>
          </a:prstGeom>
          <a:noFill/>
          <a:ln>
            <a:noFill/>
          </a:ln>
        </p:spPr>
      </p:pic>
      <p:sp>
        <p:nvSpPr>
          <p:cNvPr id="4" name="Rectangle 3"/>
          <p:cNvSpPr/>
          <p:nvPr/>
        </p:nvSpPr>
        <p:spPr>
          <a:xfrm>
            <a:off x="-1" y="1014124"/>
            <a:ext cx="7194379" cy="7069692"/>
          </a:xfrm>
          <a:prstGeom prst="rect">
            <a:avLst/>
          </a:prstGeom>
        </p:spPr>
        <p:txBody>
          <a:bodyPr wrap="square">
            <a:spAutoFit/>
          </a:bodyPr>
          <a:lstStyle/>
          <a:p>
            <a:pPr marL="508007" indent="-342199">
              <a:buSzPts val="1250"/>
              <a:buFont typeface="Open Sans"/>
              <a:buChar char="●"/>
            </a:pPr>
            <a:r>
              <a:rPr lang="en-US" sz="2667" dirty="0">
                <a:latin typeface="Cambria" panose="02040503050406030204" pitchFamily="18" charset="0"/>
                <a:ea typeface="Cambria" panose="02040503050406030204" pitchFamily="18" charset="0"/>
                <a:cs typeface="Open Sans"/>
                <a:sym typeface="Open Sans"/>
              </a:rPr>
              <a:t>Single mothers and their children, seniors, people of color and people living with disabilities are most impacted by eviction.</a:t>
            </a:r>
          </a:p>
          <a:p>
            <a:pPr marL="508007"/>
            <a:endParaRPr lang="en-US" sz="2667" dirty="0">
              <a:latin typeface="Cambria" panose="02040503050406030204" pitchFamily="18" charset="0"/>
              <a:ea typeface="Cambria" panose="02040503050406030204" pitchFamily="18" charset="0"/>
              <a:cs typeface="Open Sans"/>
              <a:sym typeface="Open Sans"/>
            </a:endParaRPr>
          </a:p>
          <a:p>
            <a:pPr marL="508007" indent="-342199">
              <a:buSzPts val="1250"/>
              <a:buFont typeface="Open Sans"/>
              <a:buChar char="●"/>
            </a:pPr>
            <a:r>
              <a:rPr lang="en-US" sz="2667" dirty="0">
                <a:latin typeface="Cambria" panose="02040503050406030204" pitchFamily="18" charset="0"/>
                <a:ea typeface="Cambria" panose="02040503050406030204" pitchFamily="18" charset="0"/>
                <a:cs typeface="Open Sans"/>
                <a:sym typeface="Open Sans"/>
              </a:rPr>
              <a:t>Evictions propel families into a downward spiral of poverty; it’s commonplace for residents with eviction histories to be denied future housing and for heads of household to lose stable employment.</a:t>
            </a:r>
          </a:p>
          <a:p>
            <a:pPr marL="508007"/>
            <a:endParaRPr lang="en-US" sz="2667" dirty="0">
              <a:latin typeface="Cambria" panose="02040503050406030204" pitchFamily="18" charset="0"/>
              <a:ea typeface="Cambria" panose="02040503050406030204" pitchFamily="18" charset="0"/>
              <a:cs typeface="Open Sans"/>
              <a:sym typeface="Open Sans"/>
            </a:endParaRPr>
          </a:p>
          <a:p>
            <a:pPr marL="508007" indent="-342199">
              <a:buSzPts val="1250"/>
              <a:buFont typeface="Open Sans"/>
              <a:buChar char="●"/>
            </a:pPr>
            <a:r>
              <a:rPr lang="en-US" sz="2667" dirty="0">
                <a:latin typeface="Cambria" panose="02040503050406030204" pitchFamily="18" charset="0"/>
                <a:ea typeface="Cambria" panose="02040503050406030204" pitchFamily="18" charset="0"/>
                <a:cs typeface="Open Sans"/>
                <a:sym typeface="Open Sans"/>
              </a:rPr>
              <a:t>Evictions hurt children’s academic achievement and school attendance.</a:t>
            </a:r>
          </a:p>
          <a:p>
            <a:pPr marL="508007"/>
            <a:endParaRPr lang="en-US" sz="2667" dirty="0">
              <a:latin typeface="Cambria" panose="02040503050406030204" pitchFamily="18" charset="0"/>
              <a:ea typeface="Cambria" panose="02040503050406030204" pitchFamily="18" charset="0"/>
              <a:cs typeface="Open Sans"/>
              <a:sym typeface="Open Sans"/>
            </a:endParaRPr>
          </a:p>
          <a:p>
            <a:pPr marL="508007" indent="-342199">
              <a:buSzPts val="1250"/>
              <a:buFont typeface="Open Sans"/>
              <a:buChar char="●"/>
            </a:pPr>
            <a:r>
              <a:rPr lang="en-US" sz="2667" dirty="0">
                <a:latin typeface="Cambria" panose="02040503050406030204" pitchFamily="18" charset="0"/>
                <a:ea typeface="Cambria" panose="02040503050406030204" pitchFamily="18" charset="0"/>
                <a:cs typeface="Open Sans"/>
                <a:sym typeface="Open Sans"/>
              </a:rPr>
              <a:t>Eviction negatively impacts physical and mental health by fracturing continuity of care and management of chronic health issues.</a:t>
            </a:r>
            <a:endParaRPr lang="en-US" sz="2667" dirty="0">
              <a:solidFill>
                <a:srgbClr val="FFFFFF"/>
              </a:solidFill>
              <a:latin typeface="Cambria" panose="02040503050406030204" pitchFamily="18" charset="0"/>
              <a:ea typeface="Cambria" panose="02040503050406030204" pitchFamily="18" charset="0"/>
              <a:cs typeface="Georgia"/>
              <a:sym typeface="Georgia"/>
            </a:endParaRPr>
          </a:p>
        </p:txBody>
      </p:sp>
      <p:pic>
        <p:nvPicPr>
          <p:cNvPr id="6" name="Picture 5" descr="CLS-Seal-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5818" y="7065818"/>
            <a:ext cx="2586182" cy="2586182"/>
          </a:xfrm>
          <a:prstGeom prst="rect">
            <a:avLst/>
          </a:prstGeom>
        </p:spPr>
      </p:pic>
    </p:spTree>
    <p:extLst>
      <p:ext uri="{BB962C8B-B14F-4D97-AF65-F5344CB8AC3E}">
        <p14:creationId xmlns:p14="http://schemas.microsoft.com/office/powerpoint/2010/main" val="1948084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507998"/>
            <a:ext cx="12192000" cy="10159999"/>
          </a:xfrm>
          <a:prstGeom prst="rect">
            <a:avLst/>
          </a:prstGeom>
        </p:spPr>
      </p:pic>
      <p:pic>
        <p:nvPicPr>
          <p:cNvPr id="5" name="Picture 4" descr="CLS-Seal-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567" y="7235567"/>
            <a:ext cx="2416433" cy="2416433"/>
          </a:xfrm>
          <a:prstGeom prst="rect">
            <a:avLst/>
          </a:prstGeom>
        </p:spPr>
      </p:pic>
      <p:sp>
        <p:nvSpPr>
          <p:cNvPr id="7" name="Rectangle 6"/>
          <p:cNvSpPr/>
          <p:nvPr/>
        </p:nvSpPr>
        <p:spPr>
          <a:xfrm>
            <a:off x="429988" y="1069939"/>
            <a:ext cx="10910769" cy="7016088"/>
          </a:xfrm>
          <a:prstGeom prst="rect">
            <a:avLst/>
          </a:prstGeom>
        </p:spPr>
        <p:txBody>
          <a:bodyPr wrap="square">
            <a:spAutoFit/>
          </a:bodyPr>
          <a:lstStyle/>
          <a:p>
            <a:pPr marL="162280" algn="ctr">
              <a:buSzPts val="1300"/>
            </a:pPr>
            <a:r>
              <a:rPr lang="en-US" sz="4000" b="1" dirty="0">
                <a:latin typeface="Cambria" panose="02040503050406030204" pitchFamily="18" charset="0"/>
                <a:ea typeface="Cambria" panose="02040503050406030204" pitchFamily="18" charset="0"/>
              </a:rPr>
              <a:t>Housing Discrimination is Pervasive</a:t>
            </a:r>
          </a:p>
          <a:p>
            <a:pPr marL="162280">
              <a:buSzPts val="1300"/>
            </a:pPr>
            <a:endParaRPr lang="en-US" sz="2667" dirty="0">
              <a:latin typeface="Cambria" panose="02040503050406030204" pitchFamily="18" charset="0"/>
              <a:ea typeface="Cambria" panose="02040503050406030204" pitchFamily="18" charset="0"/>
            </a:endParaRPr>
          </a:p>
          <a:p>
            <a:pPr marL="508007" indent="-345727">
              <a:buSzPts val="1300"/>
              <a:buChar char="●"/>
            </a:pPr>
            <a:r>
              <a:rPr lang="en-US" sz="2555" dirty="0">
                <a:latin typeface="Cambria" panose="02040503050406030204" pitchFamily="18" charset="0"/>
                <a:ea typeface="Cambria" panose="02040503050406030204" pitchFamily="18" charset="0"/>
              </a:rPr>
              <a:t>⅔ of Landlords in Philadelphia refuse subsidized housing vouchers. (Urban Institute)</a:t>
            </a:r>
          </a:p>
          <a:p>
            <a:pPr marL="162280">
              <a:buSzPts val="1300"/>
            </a:pPr>
            <a:endParaRPr lang="en-US" sz="2555" dirty="0">
              <a:latin typeface="Cambria" panose="02040503050406030204" pitchFamily="18" charset="0"/>
              <a:ea typeface="Cambria" panose="02040503050406030204" pitchFamily="18" charset="0"/>
            </a:endParaRPr>
          </a:p>
          <a:p>
            <a:pPr marL="508007" indent="-345727">
              <a:buSzPts val="1300"/>
              <a:buChar char="●"/>
            </a:pPr>
            <a:r>
              <a:rPr lang="en-US" sz="2555" dirty="0">
                <a:latin typeface="Cambria" panose="02040503050406030204" pitchFamily="18" charset="0"/>
                <a:ea typeface="Cambria" panose="02040503050406030204" pitchFamily="18" charset="0"/>
              </a:rPr>
              <a:t>70% of 22,000 annual eviction filings in Philadelphia are against Black women. (ACLU, Reinvestment Fund)</a:t>
            </a:r>
          </a:p>
          <a:p>
            <a:pPr marL="162280">
              <a:buSzPts val="1300"/>
            </a:pPr>
            <a:endParaRPr lang="en-US" sz="2555" dirty="0">
              <a:latin typeface="Cambria" panose="02040503050406030204" pitchFamily="18" charset="0"/>
              <a:ea typeface="Cambria" panose="02040503050406030204" pitchFamily="18" charset="0"/>
            </a:endParaRPr>
          </a:p>
          <a:p>
            <a:pPr marL="508007" indent="-345727">
              <a:buSzPts val="1300"/>
              <a:buChar char="●"/>
            </a:pPr>
            <a:r>
              <a:rPr lang="en-US" sz="2555" dirty="0">
                <a:latin typeface="Cambria" panose="02040503050406030204" pitchFamily="18" charset="0"/>
                <a:ea typeface="Cambria" panose="02040503050406030204" pitchFamily="18" charset="0"/>
              </a:rPr>
              <a:t>A high percentage of the City’s poor, Black and Hispanic populations live in racially concentrated poverty in North Central Philadelphia. (Pew, DHCD)</a:t>
            </a:r>
          </a:p>
          <a:p>
            <a:pPr marL="508007" indent="-345727">
              <a:buSzPts val="1300"/>
              <a:buChar char="●"/>
            </a:pPr>
            <a:endParaRPr lang="en-US" sz="2555" dirty="0">
              <a:latin typeface="Cambria" panose="02040503050406030204" pitchFamily="18" charset="0"/>
              <a:ea typeface="Cambria" panose="02040503050406030204" pitchFamily="18" charset="0"/>
            </a:endParaRPr>
          </a:p>
          <a:p>
            <a:pPr marL="508007" indent="-345727">
              <a:buSzPts val="1300"/>
              <a:buChar char="●"/>
            </a:pPr>
            <a:r>
              <a:rPr lang="en-US" sz="2555" dirty="0">
                <a:solidFill>
                  <a:srgbClr val="333333"/>
                </a:solidFill>
                <a:latin typeface="Cambria" panose="02040503050406030204" pitchFamily="18" charset="0"/>
                <a:ea typeface="Cambria" panose="02040503050406030204" pitchFamily="18" charset="0"/>
              </a:rPr>
              <a:t>9,000+ units of affordable housing are at risk of loss in the next 20 years.  This loss of housing has a distinct racial impact, where 63% of project-based housing residents are African-Americans, and where African-Americans are disproportionately more likely to carry severe housing cost burdens in the city. (Justice Lab, CLS)</a:t>
            </a:r>
            <a:endParaRPr lang="en-US" sz="2555" dirty="0">
              <a:highlight>
                <a:srgbClr val="FFFFFF"/>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9317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08000"/>
            <a:ext cx="12192000" cy="10159999"/>
          </a:xfrm>
          <a:prstGeom prst="rect">
            <a:avLst/>
          </a:prstGeom>
        </p:spPr>
      </p:pic>
      <p:pic>
        <p:nvPicPr>
          <p:cNvPr id="7" name="Picture 6" descr="CLS-Seal-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730" y="6645190"/>
            <a:ext cx="3034270" cy="3034270"/>
          </a:xfrm>
          <a:prstGeom prst="rect">
            <a:avLst/>
          </a:prstGeom>
        </p:spPr>
      </p:pic>
      <p:sp>
        <p:nvSpPr>
          <p:cNvPr id="2" name="Rectangle 1"/>
          <p:cNvSpPr/>
          <p:nvPr/>
        </p:nvSpPr>
        <p:spPr>
          <a:xfrm>
            <a:off x="307379" y="2612877"/>
            <a:ext cx="7219758" cy="6248827"/>
          </a:xfrm>
          <a:prstGeom prst="rect">
            <a:avLst/>
          </a:prstGeom>
        </p:spPr>
        <p:txBody>
          <a:bodyPr wrap="square">
            <a:spAutoFit/>
          </a:bodyPr>
          <a:lstStyle/>
          <a:p>
            <a:pPr marL="381005" indent="-381005">
              <a:buFont typeface="Arial" panose="020B0604020202020204" pitchFamily="34" charset="0"/>
              <a:buChar char="•"/>
            </a:pPr>
            <a:r>
              <a:rPr lang="en-US" sz="2667" dirty="0">
                <a:latin typeface="Cambria" panose="02040503050406030204" pitchFamily="18" charset="0"/>
                <a:ea typeface="Cambria" panose="02040503050406030204" pitchFamily="18" charset="0"/>
              </a:rPr>
              <a:t>Just Cause Eviction Law passed December 2018 </a:t>
            </a:r>
          </a:p>
          <a:p>
            <a:pPr marL="381005" indent="-381005">
              <a:buFont typeface="Arial" panose="020B0604020202020204" pitchFamily="34" charset="0"/>
              <a:buChar char="•"/>
            </a:pPr>
            <a:endParaRPr lang="en-US" sz="2667" dirty="0">
              <a:latin typeface="Cambria" panose="02040503050406030204" pitchFamily="18" charset="0"/>
              <a:ea typeface="Cambria" panose="02040503050406030204" pitchFamily="18" charset="0"/>
            </a:endParaRPr>
          </a:p>
          <a:p>
            <a:pPr marL="381005" indent="-381005">
              <a:buFont typeface="Arial" panose="020B0604020202020204" pitchFamily="34" charset="0"/>
              <a:buChar char="•"/>
            </a:pPr>
            <a:r>
              <a:rPr lang="en-US" sz="2667" dirty="0">
                <a:latin typeface="Cambria" panose="02040503050406030204" pitchFamily="18" charset="0"/>
                <a:ea typeface="Cambria" panose="02040503050406030204" pitchFamily="18" charset="0"/>
              </a:rPr>
              <a:t>Strengthen Source of Income Discrimination Protections</a:t>
            </a:r>
          </a:p>
          <a:p>
            <a:pPr marL="381005" indent="-381005">
              <a:buFont typeface="Arial" panose="020B0604020202020204" pitchFamily="34" charset="0"/>
              <a:buChar char="•"/>
            </a:pPr>
            <a:endParaRPr lang="en-US" sz="2667" dirty="0">
              <a:latin typeface="Cambria" panose="02040503050406030204" pitchFamily="18" charset="0"/>
              <a:ea typeface="Cambria" panose="02040503050406030204" pitchFamily="18" charset="0"/>
            </a:endParaRPr>
          </a:p>
          <a:p>
            <a:pPr marL="381005" indent="-381005">
              <a:buFont typeface="Arial" panose="020B0604020202020204" pitchFamily="34" charset="0"/>
              <a:buChar char="•"/>
            </a:pPr>
            <a:r>
              <a:rPr lang="en-US" sz="2667" dirty="0">
                <a:latin typeface="Cambria" panose="02040503050406030204" pitchFamily="18" charset="0"/>
                <a:ea typeface="Cambria" panose="02040503050406030204" pitchFamily="18" charset="0"/>
              </a:rPr>
              <a:t>Record Sealing for Eviction Judgments</a:t>
            </a:r>
          </a:p>
          <a:p>
            <a:endParaRPr lang="en-US" sz="2667" dirty="0">
              <a:latin typeface="Cambria" panose="02040503050406030204" pitchFamily="18" charset="0"/>
              <a:ea typeface="Cambria" panose="02040503050406030204" pitchFamily="18" charset="0"/>
            </a:endParaRPr>
          </a:p>
          <a:p>
            <a:pPr marL="381005" indent="-381005">
              <a:buFont typeface="Arial" panose="020B0604020202020204" pitchFamily="34" charset="0"/>
              <a:buChar char="•"/>
            </a:pPr>
            <a:r>
              <a:rPr lang="en-US" sz="2667" dirty="0">
                <a:latin typeface="Cambria" panose="02040503050406030204" pitchFamily="18" charset="0"/>
                <a:ea typeface="Cambria" panose="02040503050406030204" pitchFamily="18" charset="0"/>
              </a:rPr>
              <a:t>Right to an Attorney for Low-Income Tenants </a:t>
            </a:r>
          </a:p>
          <a:p>
            <a:endParaRPr lang="en-US" sz="2667" dirty="0">
              <a:latin typeface="Cambria" panose="02040503050406030204" pitchFamily="18" charset="0"/>
              <a:ea typeface="Cambria" panose="02040503050406030204" pitchFamily="18" charset="0"/>
            </a:endParaRPr>
          </a:p>
          <a:p>
            <a:pPr marL="381005" indent="-381005">
              <a:buFont typeface="Arial" panose="020B0604020202020204" pitchFamily="34" charset="0"/>
              <a:buChar char="•"/>
            </a:pPr>
            <a:r>
              <a:rPr lang="en-US" sz="2667" dirty="0">
                <a:latin typeface="Cambria" panose="02040503050406030204" pitchFamily="18" charset="0"/>
                <a:ea typeface="Cambria" panose="02040503050406030204" pitchFamily="18" charset="0"/>
              </a:rPr>
              <a:t>Increased Affordable Housing Options </a:t>
            </a:r>
          </a:p>
          <a:p>
            <a:endParaRPr lang="en-US" sz="2667" dirty="0"/>
          </a:p>
          <a:p>
            <a:endParaRPr lang="en-US" sz="2667" dirty="0"/>
          </a:p>
          <a:p>
            <a:endParaRPr lang="en-US" sz="2667" dirty="0"/>
          </a:p>
          <a:p>
            <a:endParaRPr lang="en-US" sz="2667" dirty="0"/>
          </a:p>
        </p:txBody>
      </p:sp>
      <p:sp>
        <p:nvSpPr>
          <p:cNvPr id="4" name="TextBox 3"/>
          <p:cNvSpPr txBox="1"/>
          <p:nvPr/>
        </p:nvSpPr>
        <p:spPr>
          <a:xfrm>
            <a:off x="1000606" y="1477818"/>
            <a:ext cx="10452485" cy="707886"/>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CLS Works Towards Housing Solutions</a:t>
            </a:r>
          </a:p>
        </p:txBody>
      </p:sp>
      <p:pic>
        <p:nvPicPr>
          <p:cNvPr id="1026" name="Picture 2" descr="https://lh4.googleusercontent.com/kJT8KXEsSJDfyQXEgoHoZAE5fJTr5qZ3yVf9UHyMMIebT0ThZEpXC7bc6s3NGCxYSgIYASzJ_dBvqtv_UU4RiGFlN25CcN7DZeTteG6pkCwprZrNNWzyJMlgR07ogX6Kr5Ec"/>
          <p:cNvPicPr>
            <a:picLocks noChangeAspect="1" noChangeArrowheads="1"/>
          </p:cNvPicPr>
          <p:nvPr/>
        </p:nvPicPr>
        <p:blipFill rotWithShape="1">
          <a:blip r:embed="rId4">
            <a:extLst>
              <a:ext uri="{28A0092B-C50C-407E-A947-70E740481C1C}">
                <a14:useLocalDpi xmlns:a14="http://schemas.microsoft.com/office/drawing/2010/main" val="0"/>
              </a:ext>
            </a:extLst>
          </a:blip>
          <a:srcRect r="18251"/>
          <a:stretch/>
        </p:blipFill>
        <p:spPr bwMode="auto">
          <a:xfrm>
            <a:off x="7527137" y="2779166"/>
            <a:ext cx="4403167" cy="383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02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7998"/>
            <a:ext cx="12192000" cy="10159999"/>
          </a:xfrm>
          <a:prstGeom prst="rect">
            <a:avLst/>
          </a:prstGeom>
        </p:spPr>
      </p:pic>
      <p:sp>
        <p:nvSpPr>
          <p:cNvPr id="3" name="TextBox 2"/>
          <p:cNvSpPr txBox="1"/>
          <p:nvPr/>
        </p:nvSpPr>
        <p:spPr>
          <a:xfrm>
            <a:off x="329513" y="1059730"/>
            <a:ext cx="11614394" cy="3614259"/>
          </a:xfrm>
          <a:prstGeom prst="rect">
            <a:avLst/>
          </a:prstGeom>
          <a:noFill/>
        </p:spPr>
        <p:txBody>
          <a:bodyPr wrap="square" rtlCol="0">
            <a:spAutoFit/>
          </a:bodyPr>
          <a:lstStyle/>
          <a:p>
            <a:pPr algn="ctr"/>
            <a:r>
              <a:rPr lang="en-US" sz="4889" b="1" dirty="0">
                <a:latin typeface="Cambria" panose="02040503050406030204" pitchFamily="18" charset="0"/>
                <a:ea typeface="Cambria" panose="02040503050406030204" pitchFamily="18" charset="0"/>
              </a:rPr>
              <a:t>Mass Evictions in Philadelphia</a:t>
            </a:r>
          </a:p>
          <a:p>
            <a:endParaRPr lang="en-US" sz="2667" dirty="0"/>
          </a:p>
          <a:p>
            <a:r>
              <a:rPr lang="en-US" sz="2555" b="1" dirty="0">
                <a:latin typeface="Cambria" panose="02040503050406030204" pitchFamily="18" charset="0"/>
                <a:ea typeface="Cambria" panose="02040503050406030204" pitchFamily="18" charset="0"/>
              </a:rPr>
              <a:t>Definition</a:t>
            </a:r>
            <a:r>
              <a:rPr lang="en-US" sz="2555" dirty="0">
                <a:latin typeface="Cambria" panose="02040503050406030204" pitchFamily="18" charset="0"/>
                <a:ea typeface="Cambria" panose="02040503050406030204" pitchFamily="18" charset="0"/>
              </a:rPr>
              <a:t>: When a property owner attempts to evict, either legally or illegally, the entire population of a building, often for purposes of selling the property, renovations and/or increasing the rent.  Also concerning is when a property loses its subsidy contract due to failure to renew or mishandling leading to termination.</a:t>
            </a:r>
          </a:p>
          <a:p>
            <a:endParaRPr lang="en-US" sz="2555" dirty="0">
              <a:latin typeface="Cambria" panose="02040503050406030204" pitchFamily="18" charset="0"/>
              <a:ea typeface="Cambria" panose="02040503050406030204" pitchFamily="18" charset="0"/>
            </a:endParaRPr>
          </a:p>
          <a:p>
            <a:endParaRPr lang="en-US" sz="2555" dirty="0">
              <a:latin typeface="Cambria" panose="02040503050406030204" pitchFamily="18" charset="0"/>
              <a:ea typeface="Cambria" panose="02040503050406030204" pitchFamily="18" charset="0"/>
            </a:endParaRPr>
          </a:p>
        </p:txBody>
      </p:sp>
      <p:pic>
        <p:nvPicPr>
          <p:cNvPr id="4" name="Picture 3" descr="CLS-Seal-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5530" y="7501860"/>
            <a:ext cx="2256469" cy="2256469"/>
          </a:xfrm>
          <a:prstGeom prst="rect">
            <a:avLst/>
          </a:prstGeom>
        </p:spPr>
      </p:pic>
      <p:pic>
        <p:nvPicPr>
          <p:cNvPr id="1026" name="Picture 2" descr="Image result for philadelphia mass eviction"/>
          <p:cNvPicPr>
            <a:picLocks noChangeAspect="1" noChangeArrowheads="1"/>
          </p:cNvPicPr>
          <p:nvPr/>
        </p:nvPicPr>
        <p:blipFill rotWithShape="1">
          <a:blip r:embed="rId4">
            <a:extLst>
              <a:ext uri="{28A0092B-C50C-407E-A947-70E740481C1C}">
                <a14:useLocalDpi xmlns:a14="http://schemas.microsoft.com/office/drawing/2010/main" val="0"/>
              </a:ext>
            </a:extLst>
          </a:blip>
          <a:srcRect l="19245" r="19603" b="3546"/>
          <a:stretch/>
        </p:blipFill>
        <p:spPr bwMode="auto">
          <a:xfrm>
            <a:off x="578881" y="4177255"/>
            <a:ext cx="3981305" cy="35975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86783" y="4165566"/>
            <a:ext cx="7347007" cy="3237809"/>
          </a:xfrm>
          <a:prstGeom prst="rect">
            <a:avLst/>
          </a:prstGeom>
          <a:noFill/>
        </p:spPr>
        <p:txBody>
          <a:bodyPr wrap="square" rtlCol="0">
            <a:spAutoFit/>
          </a:bodyPr>
          <a:lstStyle/>
          <a:p>
            <a:r>
              <a:rPr lang="en-US" sz="2555" b="1" dirty="0">
                <a:latin typeface="Cambria" panose="02040503050406030204" pitchFamily="18" charset="0"/>
                <a:ea typeface="Cambria" panose="02040503050406030204" pitchFamily="18" charset="0"/>
              </a:rPr>
              <a:t>Recent Examples:</a:t>
            </a:r>
          </a:p>
          <a:p>
            <a:pPr marL="381005" indent="-381005">
              <a:buFont typeface="Arial" panose="020B0604020202020204" pitchFamily="34" charset="0"/>
              <a:buChar char="•"/>
            </a:pPr>
            <a:r>
              <a:rPr lang="en-US" sz="2555" dirty="0">
                <a:latin typeface="Cambria" panose="02040503050406030204" pitchFamily="18" charset="0"/>
                <a:ea typeface="Cambria" panose="02040503050406030204" pitchFamily="18" charset="0"/>
              </a:rPr>
              <a:t>Washington Square East (2009)</a:t>
            </a:r>
          </a:p>
          <a:p>
            <a:pPr marL="381005" indent="-381005">
              <a:buFont typeface="Arial" panose="020B0604020202020204" pitchFamily="34" charset="0"/>
              <a:buChar char="•"/>
            </a:pPr>
            <a:r>
              <a:rPr lang="en-US" sz="2555" dirty="0" err="1">
                <a:latin typeface="Cambria" panose="02040503050406030204" pitchFamily="18" charset="0"/>
                <a:ea typeface="Cambria" panose="02040503050406030204" pitchFamily="18" charset="0"/>
              </a:rPr>
              <a:t>Brith</a:t>
            </a:r>
            <a:r>
              <a:rPr lang="en-US" sz="2555" dirty="0">
                <a:latin typeface="Cambria" panose="02040503050406030204" pitchFamily="18" charset="0"/>
                <a:ea typeface="Cambria" panose="02040503050406030204" pitchFamily="18" charset="0"/>
              </a:rPr>
              <a:t> </a:t>
            </a:r>
            <a:r>
              <a:rPr lang="en-US" sz="2555" dirty="0" err="1">
                <a:latin typeface="Cambria" panose="02040503050406030204" pitchFamily="18" charset="0"/>
                <a:ea typeface="Cambria" panose="02040503050406030204" pitchFamily="18" charset="0"/>
              </a:rPr>
              <a:t>Sholom</a:t>
            </a:r>
            <a:r>
              <a:rPr lang="en-US" sz="2555" dirty="0">
                <a:latin typeface="Cambria" panose="02040503050406030204" pitchFamily="18" charset="0"/>
                <a:ea typeface="Cambria" panose="02040503050406030204" pitchFamily="18" charset="0"/>
              </a:rPr>
              <a:t>  (2010)</a:t>
            </a:r>
          </a:p>
          <a:p>
            <a:pPr marL="381005" indent="-381005">
              <a:buFont typeface="Arial" panose="020B0604020202020204" pitchFamily="34" charset="0"/>
              <a:buChar char="•"/>
            </a:pPr>
            <a:r>
              <a:rPr lang="en-US" sz="2555" dirty="0">
                <a:latin typeface="Cambria" panose="02040503050406030204" pitchFamily="18" charset="0"/>
                <a:ea typeface="Cambria" panose="02040503050406030204" pitchFamily="18" charset="0"/>
              </a:rPr>
              <a:t>Elders Place I &amp; II (2012)</a:t>
            </a:r>
          </a:p>
          <a:p>
            <a:pPr marL="381005" indent="-381005">
              <a:buFont typeface="Arial" panose="020B0604020202020204" pitchFamily="34" charset="0"/>
              <a:buChar char="•"/>
            </a:pPr>
            <a:r>
              <a:rPr lang="en-US" sz="2555" dirty="0" err="1">
                <a:latin typeface="Cambria" panose="02040503050406030204" pitchFamily="18" charset="0"/>
                <a:ea typeface="Cambria" panose="02040503050406030204" pitchFamily="18" charset="0"/>
              </a:rPr>
              <a:t>PennWynn</a:t>
            </a:r>
            <a:r>
              <a:rPr lang="en-US" sz="2555" dirty="0">
                <a:latin typeface="Cambria" panose="02040503050406030204" pitchFamily="18" charset="0"/>
                <a:ea typeface="Cambria" panose="02040503050406030204" pitchFamily="18" charset="0"/>
              </a:rPr>
              <a:t> (May 2017)</a:t>
            </a:r>
          </a:p>
          <a:p>
            <a:pPr marL="381005" indent="-381005">
              <a:buFont typeface="Arial" panose="020B0604020202020204" pitchFamily="34" charset="0"/>
              <a:buChar char="•"/>
            </a:pPr>
            <a:r>
              <a:rPr lang="en-US" sz="2555" dirty="0">
                <a:latin typeface="Cambria" panose="02040503050406030204" pitchFamily="18" charset="0"/>
                <a:ea typeface="Cambria" panose="02040503050406030204" pitchFamily="18" charset="0"/>
              </a:rPr>
              <a:t>Admiral &amp; Dorsett Court (April 2018)</a:t>
            </a:r>
          </a:p>
          <a:p>
            <a:pPr marL="381005" indent="-381005">
              <a:buFont typeface="Arial" panose="020B0604020202020204" pitchFamily="34" charset="0"/>
              <a:buChar char="•"/>
            </a:pPr>
            <a:r>
              <a:rPr lang="en-US" sz="2555" dirty="0">
                <a:latin typeface="Cambria" panose="02040503050406030204" pitchFamily="18" charset="0"/>
                <a:ea typeface="Cambria" panose="02040503050406030204" pitchFamily="18" charset="0"/>
              </a:rPr>
              <a:t>Greater Germantown Housing Development</a:t>
            </a:r>
          </a:p>
          <a:p>
            <a:pPr marL="381005" indent="-381005">
              <a:buFont typeface="Arial" panose="020B0604020202020204" pitchFamily="34" charset="0"/>
              <a:buChar char="•"/>
            </a:pPr>
            <a:r>
              <a:rPr lang="en-US" sz="2555" dirty="0" err="1">
                <a:latin typeface="Cambria" panose="02040503050406030204" pitchFamily="18" charset="0"/>
                <a:ea typeface="Cambria" panose="02040503050406030204" pitchFamily="18" charset="0"/>
              </a:rPr>
              <a:t>Arvilla</a:t>
            </a:r>
            <a:r>
              <a:rPr lang="en-US" sz="2555" dirty="0">
                <a:latin typeface="Cambria" panose="02040503050406030204" pitchFamily="18" charset="0"/>
                <a:ea typeface="Cambria" panose="02040503050406030204" pitchFamily="18" charset="0"/>
              </a:rPr>
              <a:t> (June 2018)</a:t>
            </a:r>
          </a:p>
        </p:txBody>
      </p:sp>
    </p:spTree>
    <p:extLst>
      <p:ext uri="{BB962C8B-B14F-4D97-AF65-F5344CB8AC3E}">
        <p14:creationId xmlns:p14="http://schemas.microsoft.com/office/powerpoint/2010/main" val="1837077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8000"/>
            <a:ext cx="12192000" cy="10159999"/>
          </a:xfrm>
          <a:prstGeom prst="rect">
            <a:avLst/>
          </a:prstGeom>
        </p:spPr>
      </p:pic>
      <p:pic>
        <p:nvPicPr>
          <p:cNvPr id="3" name="Picture 2" descr="CLS-Seal-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567" y="7235567"/>
            <a:ext cx="2416433" cy="2416433"/>
          </a:xfrm>
          <a:prstGeom prst="rect">
            <a:avLst/>
          </a:prstGeom>
        </p:spPr>
      </p:pic>
      <p:sp>
        <p:nvSpPr>
          <p:cNvPr id="4" name="TextBox 3"/>
          <p:cNvSpPr txBox="1"/>
          <p:nvPr/>
        </p:nvSpPr>
        <p:spPr>
          <a:xfrm>
            <a:off x="96099" y="1208212"/>
            <a:ext cx="6919795" cy="6550768"/>
          </a:xfrm>
          <a:prstGeom prst="rect">
            <a:avLst/>
          </a:prstGeom>
          <a:noFill/>
        </p:spPr>
        <p:txBody>
          <a:bodyPr wrap="square" rtlCol="0">
            <a:spAutoFit/>
          </a:bodyPr>
          <a:lstStyle/>
          <a:p>
            <a:pPr algn="ctr">
              <a:spcAft>
                <a:spcPts val="889"/>
              </a:spcAft>
            </a:pPr>
            <a:r>
              <a:rPr lang="en-US" sz="4000" b="1" dirty="0">
                <a:latin typeface="Cambria" panose="02040503050406030204" pitchFamily="18" charset="0"/>
                <a:ea typeface="Cambria" panose="02040503050406030204" pitchFamily="18" charset="0"/>
              </a:rPr>
              <a:t>Steps Forward</a:t>
            </a:r>
          </a:p>
          <a:p>
            <a:pPr marL="381005" indent="-381005">
              <a:spcAft>
                <a:spcPts val="889"/>
              </a:spcAft>
              <a:buFont typeface="Arial" panose="020B0604020202020204" pitchFamily="34" charset="0"/>
              <a:buChar char="•"/>
            </a:pPr>
            <a:r>
              <a:rPr lang="en-US" sz="2444" dirty="0">
                <a:latin typeface="Cambria" panose="02040503050406030204" pitchFamily="18" charset="0"/>
                <a:ea typeface="Cambria" panose="02040503050406030204" pitchFamily="18" charset="0"/>
              </a:rPr>
              <a:t>Commission “Danger of the Opt Out” Report</a:t>
            </a:r>
          </a:p>
          <a:p>
            <a:pPr marL="381005" indent="-381005">
              <a:spcAft>
                <a:spcPts val="889"/>
              </a:spcAft>
              <a:buFont typeface="Arial" panose="020B0604020202020204" pitchFamily="34" charset="0"/>
              <a:buChar char="•"/>
            </a:pPr>
            <a:r>
              <a:rPr lang="en-US" sz="2444" dirty="0">
                <a:latin typeface="Cambria" panose="02040503050406030204" pitchFamily="18" charset="0"/>
                <a:ea typeface="Cambria" panose="02040503050406030204" pitchFamily="18" charset="0"/>
              </a:rPr>
              <a:t>Identify properties at risk </a:t>
            </a:r>
          </a:p>
          <a:p>
            <a:pPr marL="381005" indent="-381005">
              <a:spcAft>
                <a:spcPts val="889"/>
              </a:spcAft>
              <a:buFont typeface="Arial" panose="020B0604020202020204" pitchFamily="34" charset="0"/>
              <a:buChar char="•"/>
            </a:pPr>
            <a:r>
              <a:rPr lang="en-US" sz="2444" dirty="0">
                <a:latin typeface="Cambria" panose="02040503050406030204" pitchFamily="18" charset="0"/>
                <a:ea typeface="Cambria" panose="02040503050406030204" pitchFamily="18" charset="0"/>
              </a:rPr>
              <a:t>Active member of the Affordable Rental Housing Preservation Working Committee. Co-leader of the Regulations sub-committee, which is researching Right of First Refusal and Right of First Purchase laws in other cities and states</a:t>
            </a:r>
          </a:p>
          <a:p>
            <a:pPr marL="381005" indent="-381005">
              <a:spcAft>
                <a:spcPts val="889"/>
              </a:spcAft>
              <a:buFont typeface="Arial" panose="020B0604020202020204" pitchFamily="34" charset="0"/>
              <a:buChar char="•"/>
            </a:pPr>
            <a:r>
              <a:rPr lang="en-US" sz="2444" dirty="0">
                <a:latin typeface="Cambria" panose="02040503050406030204" pitchFamily="18" charset="0"/>
                <a:ea typeface="Cambria" panose="02040503050406030204" pitchFamily="18" charset="0"/>
              </a:rPr>
              <a:t>Hold visioning sessions with tenants at risk of displacement</a:t>
            </a:r>
          </a:p>
          <a:p>
            <a:pPr marL="381005" indent="-381005">
              <a:spcAft>
                <a:spcPts val="889"/>
              </a:spcAft>
              <a:buFont typeface="Arial" panose="020B0604020202020204" pitchFamily="34" charset="0"/>
              <a:buChar char="•"/>
            </a:pPr>
            <a:r>
              <a:rPr lang="en-US" sz="2444" dirty="0">
                <a:latin typeface="Cambria" panose="02040503050406030204" pitchFamily="18" charset="0"/>
                <a:ea typeface="Cambria" panose="02040503050406030204" pitchFamily="18" charset="0"/>
              </a:rPr>
              <a:t>Form partnership between CLS &amp; Regional Housing Legal Services to work with tenants at risk of displacement to form tenant co-ops, pathways to homeownership and community land trusts</a:t>
            </a:r>
          </a:p>
        </p:txBody>
      </p:sp>
      <p:pic>
        <p:nvPicPr>
          <p:cNvPr id="5" name="Picture 4"/>
          <p:cNvPicPr>
            <a:picLocks noChangeAspect="1"/>
          </p:cNvPicPr>
          <p:nvPr/>
        </p:nvPicPr>
        <p:blipFill>
          <a:blip r:embed="rId4"/>
          <a:stretch>
            <a:fillRect/>
          </a:stretch>
        </p:blipFill>
        <p:spPr>
          <a:xfrm>
            <a:off x="7331677" y="1373615"/>
            <a:ext cx="4642260" cy="6043936"/>
          </a:xfrm>
          <a:prstGeom prst="rect">
            <a:avLst/>
          </a:prstGeom>
        </p:spPr>
      </p:pic>
    </p:spTree>
    <p:extLst>
      <p:ext uri="{BB962C8B-B14F-4D97-AF65-F5344CB8AC3E}">
        <p14:creationId xmlns:p14="http://schemas.microsoft.com/office/powerpoint/2010/main" val="2820309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1" y="6807200"/>
            <a:ext cx="10566400" cy="2133600"/>
          </a:xfrm>
        </p:spPr>
        <p:txBody>
          <a:bodyPr>
            <a:normAutofit fontScale="90000"/>
          </a:bodyPr>
          <a:lstStyle/>
          <a:p>
            <a:pPr algn="ctr"/>
            <a:r>
              <a:rPr lang="en-US" sz="4267" dirty="0"/>
              <a:t/>
            </a:r>
            <a:br>
              <a:rPr lang="en-US" sz="4267" dirty="0"/>
            </a:br>
            <a:r>
              <a:rPr lang="en-US" sz="4267" dirty="0"/>
              <a:t>Adopting a preservation strategy for Philadelphia’s Affordable rental Housing:</a:t>
            </a:r>
            <a:br>
              <a:rPr lang="en-US" sz="4267" dirty="0"/>
            </a:br>
            <a:r>
              <a:rPr lang="en-US" sz="2400" dirty="0"/>
              <a:t>The role of organizing to preserve and protect rental housing</a:t>
            </a:r>
          </a:p>
        </p:txBody>
      </p:sp>
      <p:sp>
        <p:nvSpPr>
          <p:cNvPr id="3" name="Text Placeholder 2"/>
          <p:cNvSpPr>
            <a:spLocks noGrp="1"/>
          </p:cNvSpPr>
          <p:nvPr>
            <p:ph type="body" idx="1"/>
          </p:nvPr>
        </p:nvSpPr>
        <p:spPr>
          <a:xfrm>
            <a:off x="711200" y="1422401"/>
            <a:ext cx="10615085" cy="4453467"/>
          </a:xfrm>
        </p:spPr>
        <p:txBody>
          <a:bodyPr/>
          <a:lstStyle/>
          <a:p>
            <a:endParaRPr lang="en-US" dirty="0"/>
          </a:p>
        </p:txBody>
      </p:sp>
      <p:pic>
        <p:nvPicPr>
          <p:cNvPr id="1026" name="Picture 2" descr="S:\OAT\Dev without Displacement\advocacy documents\Report Update\Photos\Advocacy docs\IMG_33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267" y="508000"/>
            <a:ext cx="5554133" cy="4165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DevelopmentwithoutDisplacement\2018\06.06.18 Finance Committee\06.06.18.Finance hearing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5762" y="987668"/>
            <a:ext cx="4672385" cy="551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69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b="1" dirty="0">
                <a:latin typeface="Franklin Gothic Book" panose="020B0503020102020204" pitchFamily="34" charset="0"/>
              </a:rPr>
              <a:t>Who We Are</a:t>
            </a:r>
          </a:p>
        </p:txBody>
      </p:sp>
      <p:sp>
        <p:nvSpPr>
          <p:cNvPr id="4" name="Content Placeholder 2"/>
          <p:cNvSpPr>
            <a:spLocks noGrp="1"/>
          </p:cNvSpPr>
          <p:nvPr>
            <p:ph idx="1"/>
          </p:nvPr>
        </p:nvSpPr>
        <p:spPr>
          <a:xfrm>
            <a:off x="2658979" y="3431602"/>
            <a:ext cx="7652084" cy="3258439"/>
          </a:xfrm>
        </p:spPr>
        <p:txBody>
          <a:bodyPr>
            <a:normAutofit/>
          </a:bodyPr>
          <a:lstStyle/>
          <a:p>
            <a:pPr marL="0" indent="0">
              <a:buNone/>
            </a:pPr>
            <a:r>
              <a:rPr lang="en-US" sz="3300" dirty="0" smtClean="0">
                <a:latin typeface="Franklin Gothic Book" panose="020B0503020102020204" pitchFamily="34" charset="0"/>
              </a:rPr>
              <a:t>With </a:t>
            </a:r>
            <a:r>
              <a:rPr lang="en-US" sz="3300" dirty="0">
                <a:latin typeface="Franklin Gothic Book" panose="020B0503020102020204" pitchFamily="34" charset="0"/>
              </a:rPr>
              <a:t>residents and partners, LISC</a:t>
            </a:r>
            <a:br>
              <a:rPr lang="en-US" sz="3300" dirty="0">
                <a:latin typeface="Franklin Gothic Book" panose="020B0503020102020204" pitchFamily="34" charset="0"/>
              </a:rPr>
            </a:br>
            <a:r>
              <a:rPr lang="en-US" sz="3300" dirty="0">
                <a:latin typeface="Franklin Gothic Book" panose="020B0503020102020204" pitchFamily="34" charset="0"/>
              </a:rPr>
              <a:t>forges resilient and inclusive communities of opportunity across America–great places to live, work, visit, do business and raise families.</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468" y="7881244"/>
            <a:ext cx="1070755" cy="738401"/>
          </a:xfrm>
          <a:prstGeom prst="rect">
            <a:avLst/>
          </a:prstGeom>
        </p:spPr>
      </p:pic>
    </p:spTree>
    <p:extLst>
      <p:ext uri="{BB962C8B-B14F-4D97-AF65-F5344CB8AC3E}">
        <p14:creationId xmlns:p14="http://schemas.microsoft.com/office/powerpoint/2010/main" val="286432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94459"/>
            <a:ext cx="12192000" cy="1323439"/>
          </a:xfrm>
          <a:prstGeom prst="rect">
            <a:avLst/>
          </a:prstGeom>
          <a:solidFill>
            <a:schemeClr val="accent2">
              <a:lumMod val="50000"/>
            </a:schemeClr>
          </a:solidFill>
        </p:spPr>
        <p:txBody>
          <a:bodyPr wrap="square">
            <a:spAutoFit/>
          </a:bodyPr>
          <a:lstStyle/>
          <a:p>
            <a:r>
              <a:rPr lang="en-US" sz="5333" b="1" dirty="0">
                <a:solidFill>
                  <a:schemeClr val="bg1"/>
                </a:solidFill>
                <a:latin typeface="Tahoma" panose="020B0604030504040204" pitchFamily="34" charset="0"/>
                <a:ea typeface="Tahoma" panose="020B0604030504040204" pitchFamily="34" charset="0"/>
                <a:cs typeface="Tahoma" panose="020B0604030504040204" pitchFamily="34" charset="0"/>
              </a:rPr>
              <a:t>ORGANIZING TO WIN: </a:t>
            </a:r>
          </a:p>
          <a:p>
            <a:r>
              <a:rPr lang="en-US" sz="2667" b="1" dirty="0">
                <a:solidFill>
                  <a:schemeClr val="bg1"/>
                </a:solidFill>
                <a:latin typeface="Tahoma" panose="020B0604030504040204" pitchFamily="34" charset="0"/>
                <a:ea typeface="Tahoma" panose="020B0604030504040204" pitchFamily="34" charset="0"/>
                <a:cs typeface="Tahoma" panose="020B0604030504040204" pitchFamily="34" charset="0"/>
              </a:rPr>
              <a:t>How we build our power to influence decision-makers</a:t>
            </a:r>
            <a:endParaRPr lang="en-US" sz="2667"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7044" y="5330283"/>
            <a:ext cx="5084956" cy="38137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815" y="1748675"/>
            <a:ext cx="10216055" cy="358160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30282"/>
            <a:ext cx="5084958" cy="381371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8180" t="-120652" r="4680" b="120652"/>
          <a:stretch/>
        </p:blipFill>
        <p:spPr>
          <a:xfrm>
            <a:off x="8940802" y="523165"/>
            <a:ext cx="3251199" cy="3779071"/>
          </a:xfrm>
          <a:prstGeom prst="rect">
            <a:avLst/>
          </a:prstGeom>
        </p:spPr>
      </p:pic>
    </p:spTree>
    <p:extLst>
      <p:ext uri="{BB962C8B-B14F-4D97-AF65-F5344CB8AC3E}">
        <p14:creationId xmlns:p14="http://schemas.microsoft.com/office/powerpoint/2010/main" val="3769594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0"/>
            <a:ext cx="12192000" cy="9144000"/>
          </a:xfrm>
          <a:prstGeom prst="rect">
            <a:avLst/>
          </a:prstGeom>
        </p:spPr>
      </p:pic>
      <p:pic>
        <p:nvPicPr>
          <p:cNvPr id="4" name="Picture 4" descr="J:\Graphic Assignments\WCRP Postcard\Final Photos\Nora's Pictures 2009 056_cleaned road.jpg"/>
          <p:cNvPicPr>
            <a:picLocks noChangeAspect="1" noChangeArrowheads="1"/>
          </p:cNvPicPr>
          <p:nvPr/>
        </p:nvPicPr>
        <p:blipFill>
          <a:blip r:embed="rId4">
            <a:extLst>
              <a:ext uri="{28A0092B-C50C-407E-A947-70E740481C1C}">
                <a14:useLocalDpi xmlns:a14="http://schemas.microsoft.com/office/drawing/2010/main" val="0"/>
              </a:ext>
            </a:extLst>
          </a:blip>
          <a:srcRect l="8372" r="5806" b="6956"/>
          <a:stretch>
            <a:fillRect/>
          </a:stretch>
        </p:blipFill>
        <p:spPr bwMode="auto">
          <a:xfrm>
            <a:off x="7323667" y="1"/>
            <a:ext cx="43180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t="4379" r="1273" b="2554"/>
          <a:stretch>
            <a:fillRect/>
          </a:stretch>
        </p:blipFill>
        <p:spPr bwMode="auto">
          <a:xfrm>
            <a:off x="7315200" y="6083301"/>
            <a:ext cx="432646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upportiveServices.jpg"/>
          <p:cNvPicPr>
            <a:picLocks noChangeAspect="1"/>
          </p:cNvPicPr>
          <p:nvPr/>
        </p:nvPicPr>
        <p:blipFill>
          <a:blip r:embed="rId6">
            <a:extLst>
              <a:ext uri="{28A0092B-C50C-407E-A947-70E740481C1C}">
                <a14:useLocalDpi xmlns:a14="http://schemas.microsoft.com/office/drawing/2010/main" val="0"/>
              </a:ext>
            </a:extLst>
          </a:blip>
          <a:srcRect t="15419"/>
          <a:stretch>
            <a:fillRect/>
          </a:stretch>
        </p:blipFill>
        <p:spPr bwMode="auto">
          <a:xfrm>
            <a:off x="7317318" y="3542301"/>
            <a:ext cx="432434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WCRP-01.jpg"/>
          <p:cNvPicPr>
            <a:picLocks noChangeAspect="1"/>
          </p:cNvPicPr>
          <p:nvPr/>
        </p:nvPicPr>
        <p:blipFill>
          <a:blip r:embed="rId7">
            <a:extLst>
              <a:ext uri="{28A0092B-C50C-407E-A947-70E740481C1C}">
                <a14:useLocalDpi xmlns:a14="http://schemas.microsoft.com/office/drawing/2010/main" val="0"/>
              </a:ext>
            </a:extLst>
          </a:blip>
          <a:srcRect r="55316" b="54262"/>
          <a:stretch>
            <a:fillRect/>
          </a:stretch>
        </p:blipFill>
        <p:spPr bwMode="auto">
          <a:xfrm>
            <a:off x="647701" y="609601"/>
            <a:ext cx="5448300" cy="418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720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1" y="-776816"/>
            <a:ext cx="10871200" cy="649816"/>
          </a:xfrm>
        </p:spPr>
        <p:txBody>
          <a:bodyPr>
            <a:noAutofit/>
          </a:bodyPr>
          <a:lstStyle/>
          <a:p>
            <a:r>
              <a:rPr lang="en-US" sz="4800" dirty="0"/>
              <a:t>Steps in a Organizing Campaign</a:t>
            </a:r>
          </a:p>
        </p:txBody>
      </p:sp>
      <p:sp>
        <p:nvSpPr>
          <p:cNvPr id="3" name="Content Placeholder 2"/>
          <p:cNvSpPr>
            <a:spLocks noGrp="1"/>
          </p:cNvSpPr>
          <p:nvPr>
            <p:ph idx="1"/>
          </p:nvPr>
        </p:nvSpPr>
        <p:spPr>
          <a:xfrm>
            <a:off x="609600" y="1117600"/>
            <a:ext cx="11176000" cy="7721600"/>
          </a:xfrm>
        </p:spPr>
        <p:txBody>
          <a:bodyPr>
            <a:normAutofit fontScale="25000" lnSpcReduction="20000"/>
          </a:bodyPr>
          <a:lstStyle/>
          <a:p>
            <a:pPr marL="0" indent="0">
              <a:buNone/>
            </a:pPr>
            <a:r>
              <a:rPr lang="en-US" sz="8534" b="1" dirty="0">
                <a:latin typeface="Arial" panose="020B0604020202020204" pitchFamily="34" charset="0"/>
                <a:cs typeface="Arial" panose="020B0604020202020204" pitchFamily="34" charset="0"/>
              </a:rPr>
              <a:t> Identify the Problem	</a:t>
            </a:r>
          </a:p>
          <a:p>
            <a:pPr marL="0" indent="0">
              <a:buNone/>
            </a:pPr>
            <a:r>
              <a:rPr lang="en-US" sz="8534" b="1" dirty="0">
                <a:latin typeface="Arial" panose="020B0604020202020204" pitchFamily="34" charset="0"/>
                <a:cs typeface="Arial" panose="020B0604020202020204" pitchFamily="34" charset="0"/>
              </a:rPr>
              <a:t>	</a:t>
            </a:r>
            <a:r>
              <a:rPr lang="en-US" sz="8534" dirty="0">
                <a:latin typeface="Arial" panose="020B0604020202020204" pitchFamily="34" charset="0"/>
                <a:cs typeface="Arial" panose="020B0604020202020204" pitchFamily="34" charset="0"/>
              </a:rPr>
              <a:t>Affordable rental housing is disappearing in Philadelphia </a:t>
            </a:r>
          </a:p>
          <a:p>
            <a:pPr marL="0" indent="0">
              <a:buNone/>
            </a:pPr>
            <a:endParaRPr lang="en-US" sz="8534" dirty="0">
              <a:latin typeface="Arial" panose="020B0604020202020204" pitchFamily="34" charset="0"/>
              <a:cs typeface="Arial" panose="020B0604020202020204" pitchFamily="34" charset="0"/>
            </a:endParaRPr>
          </a:p>
          <a:p>
            <a:pPr marL="0" indent="0">
              <a:buNone/>
            </a:pPr>
            <a:r>
              <a:rPr lang="en-US" sz="8534" b="1" dirty="0">
                <a:latin typeface="Arial" panose="020B0604020202020204" pitchFamily="34" charset="0"/>
                <a:cs typeface="Arial" panose="020B0604020202020204" pitchFamily="34" charset="0"/>
              </a:rPr>
              <a:t>Build People Power</a:t>
            </a:r>
            <a:r>
              <a:rPr lang="en-US" sz="8534" dirty="0">
                <a:latin typeface="Arial" panose="020B0604020202020204" pitchFamily="34" charset="0"/>
                <a:cs typeface="Arial" panose="020B0604020202020204" pitchFamily="34" charset="0"/>
              </a:rPr>
              <a:t>	</a:t>
            </a:r>
          </a:p>
          <a:p>
            <a:pPr marL="0" indent="0">
              <a:buNone/>
            </a:pPr>
            <a:r>
              <a:rPr lang="en-US" sz="8534" dirty="0">
                <a:latin typeface="Arial" panose="020B0604020202020204" pitchFamily="34" charset="0"/>
                <a:cs typeface="Arial" panose="020B0604020202020204" pitchFamily="34" charset="0"/>
              </a:rPr>
              <a:t>      Find other organizations who share the same concerns and bring them together in</a:t>
            </a:r>
          </a:p>
          <a:p>
            <a:pPr marL="0" indent="0">
              <a:buNone/>
            </a:pPr>
            <a:r>
              <a:rPr lang="en-US" sz="8534" dirty="0">
                <a:latin typeface="Arial" panose="020B0604020202020204" pitchFamily="34" charset="0"/>
                <a:cs typeface="Arial" panose="020B0604020202020204" pitchFamily="34" charset="0"/>
              </a:rPr>
              <a:t>      coalition.</a:t>
            </a:r>
          </a:p>
          <a:p>
            <a:pPr marL="0" indent="0">
              <a:buNone/>
            </a:pPr>
            <a:r>
              <a:rPr lang="en-US" sz="8534" dirty="0">
                <a:latin typeface="Arial" panose="020B0604020202020204" pitchFamily="34" charset="0"/>
                <a:cs typeface="Arial" panose="020B0604020202020204" pitchFamily="34" charset="0"/>
              </a:rPr>
              <a:t> </a:t>
            </a:r>
          </a:p>
          <a:p>
            <a:pPr marL="0" indent="0">
              <a:buNone/>
            </a:pPr>
            <a:r>
              <a:rPr lang="en-US" sz="8534" b="1" dirty="0">
                <a:latin typeface="Arial" panose="020B0604020202020204" pitchFamily="34" charset="0"/>
                <a:cs typeface="Arial" panose="020B0604020202020204" pitchFamily="34" charset="0"/>
              </a:rPr>
              <a:t>Research Solutions</a:t>
            </a:r>
            <a:r>
              <a:rPr lang="en-US" sz="8534" dirty="0">
                <a:latin typeface="Arial" panose="020B0604020202020204" pitchFamily="34" charset="0"/>
                <a:cs typeface="Arial" panose="020B0604020202020204" pitchFamily="34" charset="0"/>
              </a:rPr>
              <a:t>	 </a:t>
            </a:r>
          </a:p>
          <a:p>
            <a:pPr marL="0" indent="0">
              <a:buNone/>
            </a:pPr>
            <a:r>
              <a:rPr lang="en-US" sz="8534" dirty="0">
                <a:latin typeface="Arial" panose="020B0604020202020204" pitchFamily="34" charset="0"/>
                <a:cs typeface="Arial" panose="020B0604020202020204" pitchFamily="34" charset="0"/>
              </a:rPr>
              <a:t>     Identify policies that could solve the problem. Collect data and document stories/ </a:t>
            </a:r>
          </a:p>
          <a:p>
            <a:pPr marL="0" indent="0">
              <a:buNone/>
            </a:pPr>
            <a:r>
              <a:rPr lang="en-US" sz="8534" dirty="0">
                <a:latin typeface="Arial" panose="020B0604020202020204" pitchFamily="34" charset="0"/>
                <a:cs typeface="Arial" panose="020B0604020202020204" pitchFamily="34" charset="0"/>
              </a:rPr>
              <a:t>     experiences. What power do we need to build/what power do we already have</a:t>
            </a:r>
          </a:p>
          <a:p>
            <a:pPr marL="0" indent="0">
              <a:buNone/>
            </a:pPr>
            <a:r>
              <a:rPr lang="en-US" sz="8534" dirty="0">
                <a:latin typeface="Arial" panose="020B0604020202020204" pitchFamily="34" charset="0"/>
                <a:cs typeface="Arial" panose="020B0604020202020204" pitchFamily="34" charset="0"/>
              </a:rPr>
              <a:t>     to influence decision-makers? </a:t>
            </a:r>
          </a:p>
          <a:p>
            <a:pPr marL="0" indent="0">
              <a:buNone/>
            </a:pPr>
            <a:r>
              <a:rPr lang="en-US" sz="8534" dirty="0">
                <a:latin typeface="Arial" panose="020B0604020202020204" pitchFamily="34" charset="0"/>
                <a:cs typeface="Arial" panose="020B0604020202020204" pitchFamily="34" charset="0"/>
              </a:rPr>
              <a:t> </a:t>
            </a:r>
          </a:p>
          <a:p>
            <a:pPr marL="0" indent="0">
              <a:buNone/>
            </a:pPr>
            <a:r>
              <a:rPr lang="en-US" sz="8534" b="1" dirty="0">
                <a:latin typeface="Arial" panose="020B0604020202020204" pitchFamily="34" charset="0"/>
                <a:cs typeface="Arial" panose="020B0604020202020204" pitchFamily="34" charset="0"/>
              </a:rPr>
              <a:t>Develop Demands</a:t>
            </a:r>
            <a:endParaRPr lang="en-US" sz="8534" dirty="0">
              <a:latin typeface="Arial" panose="020B0604020202020204" pitchFamily="34" charset="0"/>
              <a:cs typeface="Arial" panose="020B0604020202020204" pitchFamily="34" charset="0"/>
            </a:endParaRPr>
          </a:p>
          <a:p>
            <a:pPr marL="0" indent="0">
              <a:buNone/>
            </a:pPr>
            <a:r>
              <a:rPr lang="en-US" sz="8534" dirty="0">
                <a:latin typeface="Arial" panose="020B0604020202020204" pitchFamily="34" charset="0"/>
                <a:cs typeface="Arial" panose="020B0604020202020204" pitchFamily="34" charset="0"/>
              </a:rPr>
              <a:t>     Based on research and our analysis of our power– develop concrete demands of </a:t>
            </a:r>
          </a:p>
          <a:p>
            <a:pPr marL="0" indent="0">
              <a:buNone/>
            </a:pPr>
            <a:r>
              <a:rPr lang="en-US" sz="8534" dirty="0">
                <a:latin typeface="Arial" panose="020B0604020202020204" pitchFamily="34" charset="0"/>
                <a:cs typeface="Arial" panose="020B0604020202020204" pitchFamily="34" charset="0"/>
              </a:rPr>
              <a:t>    policy-makers.</a:t>
            </a:r>
          </a:p>
          <a:p>
            <a:pPr marL="0" indent="0">
              <a:buNone/>
            </a:pPr>
            <a:r>
              <a:rPr lang="en-US" sz="8534" dirty="0">
                <a:latin typeface="Arial" panose="020B0604020202020204" pitchFamily="34" charset="0"/>
                <a:cs typeface="Arial" panose="020B0604020202020204" pitchFamily="34" charset="0"/>
              </a:rPr>
              <a:t>  </a:t>
            </a:r>
          </a:p>
          <a:p>
            <a:pPr marL="0" indent="0">
              <a:buNone/>
            </a:pPr>
            <a:r>
              <a:rPr lang="en-US" sz="8534" b="1" dirty="0">
                <a:latin typeface="Arial" panose="020B0604020202020204" pitchFamily="34" charset="0"/>
                <a:cs typeface="Arial" panose="020B0604020202020204" pitchFamily="34" charset="0"/>
              </a:rPr>
              <a:t>Take Action</a:t>
            </a:r>
            <a:endParaRPr lang="en-US" sz="8534" dirty="0">
              <a:latin typeface="Arial" panose="020B0604020202020204" pitchFamily="34" charset="0"/>
              <a:cs typeface="Arial" panose="020B0604020202020204" pitchFamily="34" charset="0"/>
            </a:endParaRPr>
          </a:p>
          <a:p>
            <a:pPr marL="0" indent="0">
              <a:buNone/>
            </a:pPr>
            <a:r>
              <a:rPr lang="en-US" sz="8534" dirty="0">
                <a:latin typeface="Arial" panose="020B0604020202020204" pitchFamily="34" charset="0"/>
                <a:cs typeface="Arial" panose="020B0604020202020204" pitchFamily="34" charset="0"/>
              </a:rPr>
              <a:t>     Identify actions (</a:t>
            </a:r>
            <a:r>
              <a:rPr lang="en-US" sz="8534" dirty="0" err="1">
                <a:latin typeface="Arial" panose="020B0604020202020204" pitchFamily="34" charset="0"/>
                <a:cs typeface="Arial" panose="020B0604020202020204" pitchFamily="34" charset="0"/>
              </a:rPr>
              <a:t>a.k.a</a:t>
            </a:r>
            <a:r>
              <a:rPr lang="en-US" sz="8534" dirty="0">
                <a:latin typeface="Arial" panose="020B0604020202020204" pitchFamily="34" charset="0"/>
                <a:cs typeface="Arial" panose="020B0604020202020204" pitchFamily="34" charset="0"/>
              </a:rPr>
              <a:t> tactics) that will put pressure on decision-makers to act. </a:t>
            </a:r>
          </a:p>
          <a:p>
            <a:pPr marL="0" indent="0">
              <a:buNone/>
            </a:pPr>
            <a:r>
              <a:rPr lang="en-US" sz="8534" dirty="0">
                <a:latin typeface="Arial" panose="020B0604020202020204" pitchFamily="34" charset="0"/>
                <a:cs typeface="Arial" panose="020B0604020202020204" pitchFamily="34" charset="0"/>
              </a:rPr>
              <a:t> </a:t>
            </a:r>
          </a:p>
          <a:p>
            <a:pPr marL="0" indent="0">
              <a:buNone/>
            </a:pPr>
            <a:r>
              <a:rPr lang="en-US" sz="8534" b="1" dirty="0">
                <a:latin typeface="Arial" panose="020B0604020202020204" pitchFamily="34" charset="0"/>
                <a:cs typeface="Arial" panose="020B0604020202020204" pitchFamily="34" charset="0"/>
              </a:rPr>
              <a:t>Win</a:t>
            </a:r>
            <a:endParaRPr lang="en-US" sz="8534" dirty="0">
              <a:latin typeface="Arial" panose="020B0604020202020204" pitchFamily="34" charset="0"/>
              <a:cs typeface="Arial" panose="020B0604020202020204" pitchFamily="34" charset="0"/>
            </a:endParaRPr>
          </a:p>
          <a:p>
            <a:pPr marL="0" indent="0">
              <a:buNone/>
            </a:pPr>
            <a:r>
              <a:rPr lang="en-US" sz="8534" dirty="0">
                <a:latin typeface="Arial" panose="020B0604020202020204" pitchFamily="34" charset="0"/>
                <a:cs typeface="Arial" panose="020B0604020202020204" pitchFamily="34" charset="0"/>
              </a:rPr>
              <a:t>      Often a compromise from our original demand, we push to win policy that is fair, </a:t>
            </a:r>
          </a:p>
          <a:p>
            <a:pPr marL="0" indent="0">
              <a:buNone/>
            </a:pPr>
            <a:r>
              <a:rPr lang="en-US" sz="8534" dirty="0">
                <a:latin typeface="Arial" panose="020B0604020202020204" pitchFamily="34" charset="0"/>
                <a:cs typeface="Arial" panose="020B0604020202020204" pitchFamily="34" charset="0"/>
              </a:rPr>
              <a:t>      transparent, accountable, and gives us what we need and deserve.</a:t>
            </a:r>
          </a:p>
          <a:p>
            <a:pPr marL="0" indent="0">
              <a:buNone/>
            </a:pPr>
            <a:endParaRPr lang="en-US" sz="8534" dirty="0">
              <a:latin typeface="Arial" panose="020B0604020202020204" pitchFamily="34" charset="0"/>
              <a:cs typeface="Arial" panose="020B0604020202020204" pitchFamily="34" charset="0"/>
            </a:endParaRPr>
          </a:p>
          <a:p>
            <a:pPr marL="0" indent="0">
              <a:buNone/>
            </a:pPr>
            <a:r>
              <a:rPr lang="en-US" sz="8534" b="1" dirty="0">
                <a:latin typeface="Arial" panose="020B0604020202020204" pitchFamily="34" charset="0"/>
                <a:cs typeface="Arial" panose="020B0604020202020204" pitchFamily="34" charset="0"/>
              </a:rPr>
              <a:t>Celebrate</a:t>
            </a:r>
            <a:r>
              <a:rPr lang="en-US" sz="8534" dirty="0">
                <a:latin typeface="Arial" panose="020B0604020202020204" pitchFamily="34" charset="0"/>
                <a:cs typeface="Arial" panose="020B0604020202020204" pitchFamily="34" charset="0"/>
              </a:rPr>
              <a:t>     Big wins or small wins, it’s important to celebrate.  When we fight, we win!</a:t>
            </a:r>
          </a:p>
          <a:p>
            <a:endParaRPr lang="en-US" dirty="0"/>
          </a:p>
        </p:txBody>
      </p:sp>
    </p:spTree>
    <p:extLst>
      <p:ext uri="{BB962C8B-B14F-4D97-AF65-F5344CB8AC3E}">
        <p14:creationId xmlns:p14="http://schemas.microsoft.com/office/powerpoint/2010/main" val="3843597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Listening Project-01-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9144000"/>
          </a:xfrm>
          <a:prstGeom prst="rect">
            <a:avLst/>
          </a:prstGeom>
          <a:noFill/>
          <a:ln w="9525">
            <a:noFill/>
            <a:miter lim="800000"/>
            <a:headEnd/>
            <a:tailEnd/>
          </a:ln>
        </p:spPr>
      </p:pic>
    </p:spTree>
    <p:extLst>
      <p:ext uri="{BB962C8B-B14F-4D97-AF65-F5344CB8AC3E}">
        <p14:creationId xmlns:p14="http://schemas.microsoft.com/office/powerpoint/2010/main" val="532599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1043507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31393" y="2377464"/>
            <a:ext cx="6620491" cy="6620491"/>
            <a:chOff x="2286000" y="0"/>
            <a:chExt cx="6858000" cy="6858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grpSp>
      <p:sp>
        <p:nvSpPr>
          <p:cNvPr id="21" name="Rectangle 20"/>
          <p:cNvSpPr/>
          <p:nvPr/>
        </p:nvSpPr>
        <p:spPr>
          <a:xfrm>
            <a:off x="3895079" y="6238712"/>
            <a:ext cx="2294021" cy="275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6953"/>
          <a:stretch/>
        </p:blipFill>
        <p:spPr>
          <a:xfrm>
            <a:off x="5710983" y="2377464"/>
            <a:ext cx="6160167" cy="662049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8406"/>
          <a:stretch/>
        </p:blipFill>
        <p:spPr>
          <a:xfrm>
            <a:off x="5807238" y="2377464"/>
            <a:ext cx="6063914" cy="6620491"/>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8649"/>
          <a:stretch/>
        </p:blipFill>
        <p:spPr>
          <a:xfrm>
            <a:off x="5823279" y="2377464"/>
            <a:ext cx="6047873" cy="6620491"/>
          </a:xfrm>
          <a:prstGeom prst="rect">
            <a:avLst/>
          </a:prstGeom>
        </p:spPr>
      </p:pic>
      <p:sp>
        <p:nvSpPr>
          <p:cNvPr id="20" name="Rectangle 19"/>
          <p:cNvSpPr/>
          <p:nvPr/>
        </p:nvSpPr>
        <p:spPr>
          <a:xfrm>
            <a:off x="9577132" y="6238712"/>
            <a:ext cx="2294021" cy="275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78209" t="67065"/>
          <a:stretch/>
        </p:blipFill>
        <p:spPr>
          <a:xfrm>
            <a:off x="9535236" y="6132395"/>
            <a:ext cx="2656765" cy="301160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42089" t="24676" r="50001" b="70349"/>
          <a:stretch/>
        </p:blipFill>
        <p:spPr>
          <a:xfrm>
            <a:off x="6296165" y="2492996"/>
            <a:ext cx="964445" cy="454925"/>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24676" r="87015" b="70274"/>
          <a:stretch/>
        </p:blipFill>
        <p:spPr>
          <a:xfrm>
            <a:off x="-2" y="2504380"/>
            <a:ext cx="1583142" cy="461739"/>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50746" t="24875" r="30622" b="70794"/>
          <a:stretch/>
        </p:blipFill>
        <p:spPr>
          <a:xfrm>
            <a:off x="6462970" y="2897600"/>
            <a:ext cx="2271598" cy="396065"/>
          </a:xfrm>
          <a:prstGeom prst="rect">
            <a:avLst/>
          </a:prstGeom>
        </p:spPr>
      </p:pic>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69800" t="25193" r="13309" b="70581"/>
          <a:stretch/>
        </p:blipFill>
        <p:spPr>
          <a:xfrm>
            <a:off x="6704988" y="3222966"/>
            <a:ext cx="2059293" cy="386407"/>
          </a:xfrm>
          <a:prstGeom prst="rect">
            <a:avLst/>
          </a:prstGeom>
        </p:spPr>
      </p:pic>
      <p:pic>
        <p:nvPicPr>
          <p:cNvPr id="30" name="Picture 29"/>
          <p:cNvPicPr>
            <a:picLocks noChangeAspect="1"/>
          </p:cNvPicPr>
          <p:nvPr/>
        </p:nvPicPr>
        <p:blipFill rotWithShape="1">
          <a:blip r:embed="rId8">
            <a:extLst>
              <a:ext uri="{28A0092B-C50C-407E-A947-70E740481C1C}">
                <a14:useLocalDpi xmlns:a14="http://schemas.microsoft.com/office/drawing/2010/main" val="0"/>
              </a:ext>
            </a:extLst>
          </a:blip>
          <a:srcRect t="13333" b="76065"/>
          <a:stretch/>
        </p:blipFill>
        <p:spPr>
          <a:xfrm>
            <a:off x="0" y="273978"/>
            <a:ext cx="12192000" cy="969471"/>
          </a:xfrm>
          <a:prstGeom prst="rect">
            <a:avLst/>
          </a:prstGeom>
        </p:spPr>
      </p:pic>
    </p:spTree>
    <p:extLst>
      <p:ext uri="{BB962C8B-B14F-4D97-AF65-F5344CB8AC3E}">
        <p14:creationId xmlns:p14="http://schemas.microsoft.com/office/powerpoint/2010/main" val="594940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 y="0"/>
            <a:ext cx="12191718" cy="9144000"/>
          </a:xfrm>
          <a:prstGeom prst="rect">
            <a:avLst/>
          </a:prstGeom>
        </p:spPr>
      </p:pic>
    </p:spTree>
    <p:extLst>
      <p:ext uri="{BB962C8B-B14F-4D97-AF65-F5344CB8AC3E}">
        <p14:creationId xmlns:p14="http://schemas.microsoft.com/office/powerpoint/2010/main" val="3721978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1954433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Lichtash\AppData\Local\Microsoft\Windows\Temporary Internet Files\Content.Outlook\R0OTNNGT\IMG_19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734" y="0"/>
            <a:ext cx="7554533"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249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OAT\Dev without Displacement\advocacy documents\Report Update\GraphicsforCityReportCard\02b_GRAPHIC_Change in Income &amp; Housing_v3_to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1" y="1016001"/>
            <a:ext cx="12122009" cy="66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832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600" y="3443489"/>
            <a:ext cx="1689972" cy="168997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1894" y="3683045"/>
            <a:ext cx="1375391" cy="1375391"/>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76154" y="3536463"/>
            <a:ext cx="1462475" cy="1462475"/>
          </a:xfrm>
          <a:prstGeom prst="rect">
            <a:avLst/>
          </a:prstGeom>
        </p:spPr>
      </p:pic>
      <p:sp>
        <p:nvSpPr>
          <p:cNvPr id="2" name="Title 1"/>
          <p:cNvSpPr>
            <a:spLocks noGrp="1"/>
          </p:cNvSpPr>
          <p:nvPr>
            <p:ph type="title"/>
          </p:nvPr>
        </p:nvSpPr>
        <p:spPr>
          <a:xfrm>
            <a:off x="176464" y="312821"/>
            <a:ext cx="8469607" cy="914400"/>
          </a:xfrm>
        </p:spPr>
        <p:txBody>
          <a:bodyPr>
            <a:normAutofit/>
          </a:bodyPr>
          <a:lstStyle/>
          <a:p>
            <a:pPr algn="l"/>
            <a:r>
              <a:rPr lang="en-US" sz="4400" dirty="0"/>
              <a:t>Our Model</a:t>
            </a:r>
          </a:p>
        </p:txBody>
      </p:sp>
      <p:sp>
        <p:nvSpPr>
          <p:cNvPr id="6" name="Content Placeholder 2"/>
          <p:cNvSpPr txBox="1">
            <a:spLocks/>
          </p:cNvSpPr>
          <p:nvPr/>
        </p:nvSpPr>
        <p:spPr>
          <a:xfrm>
            <a:off x="3360886" y="5725473"/>
            <a:ext cx="2514600"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We raise funds from philanthropies, corporations and financial firms, federal, state and local governments and through the capital markets.</a:t>
            </a:r>
          </a:p>
          <a:p>
            <a:r>
              <a:rPr lang="en-US" sz="1000" dirty="0"/>
              <a:t>We also generate income from consulting, and lending services.</a:t>
            </a:r>
          </a:p>
        </p:txBody>
      </p:sp>
      <p:sp>
        <p:nvSpPr>
          <p:cNvPr id="7" name="Content Placeholder 2"/>
          <p:cNvSpPr txBox="1">
            <a:spLocks/>
          </p:cNvSpPr>
          <p:nvPr/>
        </p:nvSpPr>
        <p:spPr>
          <a:xfrm>
            <a:off x="6332850" y="5276751"/>
            <a:ext cx="2503193" cy="4382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Franklin Gothic Medium" panose="020B0603020102020204" pitchFamily="34" charset="0"/>
              </a:rPr>
              <a:t>Work with local partners</a:t>
            </a:r>
            <a:endParaRPr lang="en-US" dirty="0">
              <a:latin typeface="Franklin Gothic Medium" panose="020B0603020102020204" pitchFamily="34" charset="0"/>
            </a:endParaRPr>
          </a:p>
        </p:txBody>
      </p:sp>
      <p:sp>
        <p:nvSpPr>
          <p:cNvPr id="8" name="Content Placeholder 2"/>
          <p:cNvSpPr txBox="1">
            <a:spLocks/>
          </p:cNvSpPr>
          <p:nvPr/>
        </p:nvSpPr>
        <p:spPr>
          <a:xfrm>
            <a:off x="6336007" y="5725472"/>
            <a:ext cx="2514600" cy="13811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Through a network of local offices and community-based partners across the country, we provide grants, loans, equity and technical assistance.</a:t>
            </a:r>
          </a:p>
          <a:p>
            <a:r>
              <a:rPr lang="en-US" sz="1000" dirty="0"/>
              <a:t>We also lead advocacy efforts on local, regional and national policy.</a:t>
            </a:r>
          </a:p>
        </p:txBody>
      </p:sp>
      <p:sp>
        <p:nvSpPr>
          <p:cNvPr id="36" name="TextBox 35"/>
          <p:cNvSpPr txBox="1"/>
          <p:nvPr/>
        </p:nvSpPr>
        <p:spPr>
          <a:xfrm>
            <a:off x="384570" y="3898727"/>
            <a:ext cx="2514600" cy="1569660"/>
          </a:xfrm>
          <a:prstGeom prst="rect">
            <a:avLst/>
          </a:prstGeom>
          <a:noFill/>
        </p:spPr>
        <p:txBody>
          <a:bodyPr wrap="square" rtlCol="0">
            <a:spAutoFit/>
          </a:bodyPr>
          <a:lstStyle/>
          <a:p>
            <a:r>
              <a:rPr lang="en-US" dirty="0">
                <a:solidFill>
                  <a:srgbClr val="011323"/>
                </a:solidFill>
                <a:latin typeface="Franklin Gothic Book" panose="020B0503020102020204" pitchFamily="34" charset="0"/>
              </a:rPr>
              <a:t>LISC is an investor, capacity builder, convener and innovator.</a:t>
            </a:r>
          </a:p>
        </p:txBody>
      </p:sp>
      <p:sp>
        <p:nvSpPr>
          <p:cNvPr id="16" name="Content Placeholder 2"/>
          <p:cNvSpPr txBox="1">
            <a:spLocks/>
          </p:cNvSpPr>
          <p:nvPr/>
        </p:nvSpPr>
        <p:spPr>
          <a:xfrm>
            <a:off x="6336007" y="4348388"/>
            <a:ext cx="2514600"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Franklin Gothic Medium" panose="020B0603020102020204" pitchFamily="34" charset="0"/>
            </a:endParaRPr>
          </a:p>
        </p:txBody>
      </p:sp>
      <p:sp>
        <p:nvSpPr>
          <p:cNvPr id="10" name="Content Placeholder 2"/>
          <p:cNvSpPr txBox="1">
            <a:spLocks/>
          </p:cNvSpPr>
          <p:nvPr/>
        </p:nvSpPr>
        <p:spPr>
          <a:xfrm>
            <a:off x="9307970" y="5280931"/>
            <a:ext cx="2514600" cy="4375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Franklin Gothic Medium" panose="020B0603020102020204" pitchFamily="34" charset="0"/>
              </a:rPr>
              <a:t>Support people and places</a:t>
            </a:r>
            <a:endParaRPr lang="en-US" dirty="0">
              <a:latin typeface="Franklin Gothic Medium" panose="020B0603020102020204" pitchFamily="34" charset="0"/>
            </a:endParaRPr>
          </a:p>
        </p:txBody>
      </p:sp>
      <p:sp>
        <p:nvSpPr>
          <p:cNvPr id="11" name="Content Placeholder 2"/>
          <p:cNvSpPr txBox="1">
            <a:spLocks/>
          </p:cNvSpPr>
          <p:nvPr/>
        </p:nvSpPr>
        <p:spPr>
          <a:xfrm>
            <a:off x="9309653" y="5725071"/>
            <a:ext cx="2514600" cy="13811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By investing in housing, businesses, jobs, schools, public spaces, safety, youth, health centers, grocery stores and more, we catalyze opportunities in communities nationwide.</a:t>
            </a:r>
          </a:p>
        </p:txBody>
      </p:sp>
      <p:sp>
        <p:nvSpPr>
          <p:cNvPr id="20" name="Content Placeholder 2"/>
          <p:cNvSpPr>
            <a:spLocks noGrp="1"/>
          </p:cNvSpPr>
          <p:nvPr>
            <p:ph idx="1"/>
          </p:nvPr>
        </p:nvSpPr>
        <p:spPr>
          <a:xfrm>
            <a:off x="3375640" y="5276950"/>
            <a:ext cx="2496689" cy="443948"/>
          </a:xfrm>
        </p:spPr>
        <p:txBody>
          <a:bodyPr>
            <a:normAutofit/>
          </a:bodyPr>
          <a:lstStyle/>
          <a:p>
            <a:r>
              <a:rPr lang="en-US" sz="1200" dirty="0">
                <a:latin typeface="Franklin Gothic Medium" panose="020B0603020102020204" pitchFamily="34" charset="0"/>
              </a:rPr>
              <a:t>Pool public and private dollars</a:t>
            </a:r>
            <a:endParaRPr lang="en-US" sz="1200" b="1" dirty="0">
              <a:latin typeface="Corbel" panose="020B0503020204020204" pitchFamily="34" charset="0"/>
            </a:endParaRPr>
          </a:p>
        </p:txBody>
      </p:sp>
      <p:sp>
        <p:nvSpPr>
          <p:cNvPr id="33" name="Arc 32"/>
          <p:cNvSpPr/>
          <p:nvPr/>
        </p:nvSpPr>
        <p:spPr>
          <a:xfrm rot="19193543">
            <a:off x="4859065" y="3910581"/>
            <a:ext cx="1436678" cy="1398299"/>
          </a:xfrm>
          <a:prstGeom prst="arc">
            <a:avLst>
              <a:gd name="adj1" fmla="val 15647413"/>
              <a:gd name="adj2" fmla="val 262885"/>
            </a:avLst>
          </a:prstGeom>
          <a:ln>
            <a:solidFill>
              <a:srgbClr val="2EB1D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Arc 33"/>
          <p:cNvSpPr/>
          <p:nvPr/>
        </p:nvSpPr>
        <p:spPr>
          <a:xfrm rot="19193543">
            <a:off x="8193069" y="3912669"/>
            <a:ext cx="1436678" cy="1398299"/>
          </a:xfrm>
          <a:prstGeom prst="arc">
            <a:avLst>
              <a:gd name="adj1" fmla="val 15647413"/>
              <a:gd name="adj2" fmla="val 262885"/>
            </a:avLst>
          </a:prstGeom>
          <a:ln>
            <a:solidFill>
              <a:srgbClr val="2EB1D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3498" y="7956738"/>
            <a:ext cx="1070755" cy="738401"/>
          </a:xfrm>
          <a:prstGeom prst="rect">
            <a:avLst/>
          </a:prstGeom>
        </p:spPr>
      </p:pic>
    </p:spTree>
    <p:extLst>
      <p:ext uri="{BB962C8B-B14F-4D97-AF65-F5344CB8AC3E}">
        <p14:creationId xmlns:p14="http://schemas.microsoft.com/office/powerpoint/2010/main" val="3443130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AT\Dev without Displacement\advocacy documents\Report Update\GraphicsforCityReportCard\GRAPHIC_Cost Burden-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93" y="861568"/>
            <a:ext cx="11761216" cy="742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129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AT\Dev without Displacement\advocacy documents\Report Update\GraphicsforCityReportCard\03_GRAPHIC_Change in Rac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14514"/>
            <a:ext cx="9245600" cy="894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766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ressure_TraditionalwithPix-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208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736598"/>
            <a:ext cx="10464800" cy="264159"/>
          </a:xfrm>
        </p:spPr>
        <p:txBody>
          <a:bodyPr>
            <a:normAutofit fontScale="90000"/>
          </a:bodyPr>
          <a:lstStyle/>
          <a:p>
            <a:r>
              <a:rPr lang="en-US" sz="3600" b="1" dirty="0"/>
              <a:t/>
            </a:r>
            <a:br>
              <a:rPr lang="en-US" sz="3600" b="1" dirty="0"/>
            </a:br>
            <a:r>
              <a:rPr lang="en-US" sz="3600" b="1" dirty="0"/>
              <a:t/>
            </a:r>
            <a:br>
              <a:rPr lang="en-US" sz="3600" b="1" dirty="0"/>
            </a:br>
            <a:r>
              <a:rPr lang="en-US" sz="2400" b="1" dirty="0"/>
              <a:t>PCAC 10.19.2016 	Brainstorm on Affordable Rental Housing Preservation</a:t>
            </a:r>
            <a:r>
              <a:rPr lang="en-US" dirty="0"/>
              <a:t/>
            </a:r>
            <a:br>
              <a:rPr lang="en-US" dirty="0"/>
            </a:br>
            <a:endParaRPr lang="en-US" dirty="0"/>
          </a:p>
        </p:txBody>
      </p:sp>
      <p:sp>
        <p:nvSpPr>
          <p:cNvPr id="3" name="Content Placeholder 2"/>
          <p:cNvSpPr>
            <a:spLocks noGrp="1"/>
          </p:cNvSpPr>
          <p:nvPr>
            <p:ph idx="1"/>
          </p:nvPr>
        </p:nvSpPr>
        <p:spPr>
          <a:xfrm>
            <a:off x="609600" y="1016001"/>
            <a:ext cx="10972800" cy="7823200"/>
          </a:xfrm>
        </p:spPr>
        <p:txBody>
          <a:bodyPr>
            <a:noAutofit/>
          </a:bodyPr>
          <a:lstStyle/>
          <a:p>
            <a:pPr marL="0" indent="0">
              <a:buNone/>
            </a:pPr>
            <a:r>
              <a:rPr lang="en-US" sz="1600" dirty="0">
                <a:latin typeface="Arial" panose="020B0604020202020204" pitchFamily="34" charset="0"/>
                <a:cs typeface="Arial" panose="020B0604020202020204" pitchFamily="34" charset="0"/>
              </a:rPr>
              <a:t>We asked PCAC members to brainstorm talking points to support the preservation of existing affordable rental housing. Their responses are collected below. </a:t>
            </a:r>
          </a:p>
          <a:p>
            <a:pPr lvl="0"/>
            <a:r>
              <a:rPr lang="en-US" sz="1600" dirty="0">
                <a:latin typeface="Arial" panose="020B0604020202020204" pitchFamily="34" charset="0"/>
                <a:cs typeface="Arial" panose="020B0604020202020204" pitchFamily="34" charset="0"/>
              </a:rPr>
              <a:t>Losing affordable rental homes will lead to more homelessness which is a more expensive problem to tackle. </a:t>
            </a:r>
          </a:p>
          <a:p>
            <a:pPr lvl="0"/>
            <a:r>
              <a:rPr lang="en-US" sz="1600" dirty="0">
                <a:latin typeface="Arial" panose="020B0604020202020204" pitchFamily="34" charset="0"/>
                <a:cs typeface="Arial" panose="020B0604020202020204" pitchFamily="34" charset="0"/>
              </a:rPr>
              <a:t>Losing affordable rental homes will segregate the city more.</a:t>
            </a:r>
          </a:p>
          <a:p>
            <a:pPr lvl="0"/>
            <a:r>
              <a:rPr lang="en-US" sz="1600" dirty="0">
                <a:latin typeface="Arial" panose="020B0604020202020204" pitchFamily="34" charset="0"/>
                <a:cs typeface="Arial" panose="020B0604020202020204" pitchFamily="34" charset="0"/>
              </a:rPr>
              <a:t>Losing affordable rental homes and a lack of stable housing will lead to poor performance in school for kids.</a:t>
            </a:r>
          </a:p>
          <a:p>
            <a:pPr lvl="0"/>
            <a:r>
              <a:rPr lang="en-US" sz="1600" dirty="0">
                <a:latin typeface="Arial" panose="020B0604020202020204" pitchFamily="34" charset="0"/>
                <a:cs typeface="Arial" panose="020B0604020202020204" pitchFamily="34" charset="0"/>
              </a:rPr>
              <a:t>Families will be torn apart if DHS removes children because their parents don’t have heat or housing. </a:t>
            </a:r>
          </a:p>
          <a:p>
            <a:pPr lvl="0"/>
            <a:r>
              <a:rPr lang="en-US" sz="1600" dirty="0">
                <a:latin typeface="Arial" panose="020B0604020202020204" pitchFamily="34" charset="0"/>
                <a:cs typeface="Arial" panose="020B0604020202020204" pitchFamily="34" charset="0"/>
              </a:rPr>
              <a:t>Losing affordable rental housing will increase poverty. </a:t>
            </a:r>
          </a:p>
          <a:p>
            <a:pPr lvl="0"/>
            <a:r>
              <a:rPr lang="en-US" sz="1600" dirty="0">
                <a:latin typeface="Arial" panose="020B0604020202020204" pitchFamily="34" charset="0"/>
                <a:cs typeface="Arial" panose="020B0604020202020204" pitchFamily="34" charset="0"/>
              </a:rPr>
              <a:t>Losing affordable rental housing will also lose economic and racial diversity in our neighborhoods.</a:t>
            </a:r>
          </a:p>
          <a:p>
            <a:pPr lvl="0"/>
            <a:r>
              <a:rPr lang="en-US" sz="1600" dirty="0">
                <a:latin typeface="Arial" panose="020B0604020202020204" pitchFamily="34" charset="0"/>
                <a:cs typeface="Arial" panose="020B0604020202020204" pitchFamily="34" charset="0"/>
              </a:rPr>
              <a:t>Losing affordable rental housing means residents lose the stability that comes from housing they can afford. </a:t>
            </a:r>
          </a:p>
          <a:p>
            <a:pPr lvl="0"/>
            <a:r>
              <a:rPr lang="en-US" sz="1600" dirty="0">
                <a:latin typeface="Arial" panose="020B0604020202020204" pitchFamily="34" charset="0"/>
                <a:cs typeface="Arial" panose="020B0604020202020204" pitchFamily="34" charset="0"/>
              </a:rPr>
              <a:t>The cost of renovating / preserving affordable housing is less than providing homelessness services, incarceration or welfare. </a:t>
            </a:r>
          </a:p>
          <a:p>
            <a:pPr lvl="0"/>
            <a:r>
              <a:rPr lang="en-US" sz="1600" dirty="0">
                <a:latin typeface="Arial" panose="020B0604020202020204" pitchFamily="34" charset="0"/>
                <a:cs typeface="Arial" panose="020B0604020202020204" pitchFamily="34" charset="0"/>
              </a:rPr>
              <a:t>Where will people go?</a:t>
            </a:r>
          </a:p>
          <a:p>
            <a:pPr lvl="0"/>
            <a:r>
              <a:rPr lang="en-US" sz="1600" dirty="0">
                <a:latin typeface="Arial" panose="020B0604020202020204" pitchFamily="34" charset="0"/>
                <a:cs typeface="Arial" panose="020B0604020202020204" pitchFamily="34" charset="0"/>
              </a:rPr>
              <a:t>We should show the effects losing affordable rental housing would have on each district in the city. </a:t>
            </a:r>
          </a:p>
          <a:p>
            <a:pPr lvl="0"/>
            <a:r>
              <a:rPr lang="en-US" sz="1600" dirty="0">
                <a:latin typeface="Arial" panose="020B0604020202020204" pitchFamily="34" charset="0"/>
                <a:cs typeface="Arial" panose="020B0604020202020204" pitchFamily="34" charset="0"/>
              </a:rPr>
              <a:t>Losing affordable rental housing would disrupt the social fabric of our communities.</a:t>
            </a:r>
          </a:p>
          <a:p>
            <a:pPr lvl="0"/>
            <a:r>
              <a:rPr lang="en-US" sz="1600" dirty="0">
                <a:latin typeface="Arial" panose="020B0604020202020204" pitchFamily="34" charset="0"/>
                <a:cs typeface="Arial" panose="020B0604020202020204" pitchFamily="34" charset="0"/>
              </a:rPr>
              <a:t>Losing affordable rental housing would increase gentrification as well as increase the number of small, minority owned businesses that close down or are pushed out of a neighborhood. I would hate to see Lee’s Deli in West Philly become a Starbuck’s.</a:t>
            </a:r>
          </a:p>
          <a:p>
            <a:pPr lvl="0"/>
            <a:r>
              <a:rPr lang="en-US" sz="1600" dirty="0">
                <a:latin typeface="Arial" panose="020B0604020202020204" pitchFamily="34" charset="0"/>
                <a:cs typeface="Arial" panose="020B0604020202020204" pitchFamily="34" charset="0"/>
              </a:rPr>
              <a:t>Losing affordable rental housing would increase the instance of families doubling and tripling up in housing, causing a strain on everyone involved. </a:t>
            </a:r>
          </a:p>
          <a:p>
            <a:pPr lvl="0"/>
            <a:r>
              <a:rPr lang="en-US" sz="1600" dirty="0">
                <a:latin typeface="Arial" panose="020B0604020202020204" pitchFamily="34" charset="0"/>
                <a:cs typeface="Arial" panose="020B0604020202020204" pitchFamily="34" charset="0"/>
              </a:rPr>
              <a:t>Stable housing has a strong / positive link to life outcomes in terms of good health, well-being and social development. </a:t>
            </a:r>
          </a:p>
          <a:p>
            <a:pPr lvl="0"/>
            <a:r>
              <a:rPr lang="en-US" sz="1600" dirty="0">
                <a:latin typeface="Arial" panose="020B0604020202020204" pitchFamily="34" charset="0"/>
                <a:cs typeface="Arial" panose="020B0604020202020204" pitchFamily="34" charset="0"/>
              </a:rPr>
              <a:t>If we stabilize our neighborhoods we can stabilize our schools. </a:t>
            </a:r>
          </a:p>
          <a:p>
            <a:pPr lvl="0"/>
            <a:r>
              <a:rPr lang="en-US" sz="1600" dirty="0">
                <a:latin typeface="Arial" panose="020B0604020202020204" pitchFamily="34" charset="0"/>
                <a:cs typeface="Arial" panose="020B0604020202020204" pitchFamily="34" charset="0"/>
              </a:rPr>
              <a:t>We should focus on number of people, not just number of units. </a:t>
            </a:r>
          </a:p>
          <a:p>
            <a:pPr lvl="0"/>
            <a:r>
              <a:rPr lang="en-US" sz="1600" dirty="0">
                <a:latin typeface="Arial" panose="020B0604020202020204" pitchFamily="34" charset="0"/>
                <a:cs typeface="Arial" panose="020B0604020202020204" pitchFamily="34" charset="0"/>
              </a:rPr>
              <a:t>Have people write letters sharing their stories about their need for affordable housing or how access to affordable housing has changed their lives.</a:t>
            </a:r>
          </a:p>
          <a:p>
            <a:pPr lvl="0"/>
            <a:r>
              <a:rPr lang="en-US" sz="1600" dirty="0">
                <a:latin typeface="Arial" panose="020B0604020202020204" pitchFamily="34" charset="0"/>
                <a:cs typeface="Arial" panose="020B0604020202020204" pitchFamily="34" charset="0"/>
              </a:rPr>
              <a:t>Talk about the current length of wait lists and how this will increase is we lose existing affordable rental housing.</a:t>
            </a:r>
          </a:p>
          <a:p>
            <a:r>
              <a:rPr lang="en-US" sz="1600" dirty="0">
                <a:latin typeface="Arial" panose="020B0604020202020204" pitchFamily="34" charset="0"/>
                <a:cs typeface="Arial" panose="020B0604020202020204" pitchFamily="34" charset="0"/>
              </a:rPr>
              <a:t>Losing affordable rental housing will incur huge costs for the city due to the number of social service agencies that get involved when someone becomes homeless.</a:t>
            </a:r>
          </a:p>
        </p:txBody>
      </p:sp>
    </p:spTree>
    <p:extLst>
      <p:ext uri="{BB962C8B-B14F-4D97-AF65-F5344CB8AC3E}">
        <p14:creationId xmlns:p14="http://schemas.microsoft.com/office/powerpoint/2010/main" val="3335312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10363200" cy="1280585"/>
          </a:xfrm>
        </p:spPr>
        <p:txBody>
          <a:bodyPr>
            <a:normAutofit fontScale="90000"/>
          </a:bodyPr>
          <a:lstStyle/>
          <a:p>
            <a:r>
              <a:rPr lang="en-US" b="1" dirty="0"/>
              <a:t>Philadelphia Coalition for Affordable Communities</a:t>
            </a:r>
            <a:r>
              <a:rPr lang="en-US" dirty="0"/>
              <a:t/>
            </a:r>
            <a:br>
              <a:rPr lang="en-US" dirty="0"/>
            </a:br>
            <a:endParaRPr lang="en-US" dirty="0"/>
          </a:p>
        </p:txBody>
      </p:sp>
      <p:sp>
        <p:nvSpPr>
          <p:cNvPr id="3" name="Content Placeholder 2"/>
          <p:cNvSpPr>
            <a:spLocks noGrp="1"/>
          </p:cNvSpPr>
          <p:nvPr>
            <p:ph idx="1"/>
          </p:nvPr>
        </p:nvSpPr>
        <p:spPr>
          <a:xfrm>
            <a:off x="609600" y="1524000"/>
            <a:ext cx="10972800" cy="6644218"/>
          </a:xfrm>
        </p:spPr>
        <p:txBody>
          <a:bodyPr>
            <a:normAutofit fontScale="47500" lnSpcReduction="20000"/>
          </a:bodyPr>
          <a:lstStyle/>
          <a:p>
            <a:pPr marL="0" indent="0">
              <a:buNone/>
            </a:pPr>
            <a:r>
              <a:rPr lang="en-US" b="1" dirty="0"/>
              <a:t> </a:t>
            </a:r>
            <a:endParaRPr lang="en-US" dirty="0"/>
          </a:p>
          <a:p>
            <a:pPr marL="0" indent="0" algn="ctr">
              <a:buNone/>
            </a:pPr>
            <a:r>
              <a:rPr lang="en-US" b="1" dirty="0"/>
              <a:t>WE </a:t>
            </a:r>
            <a:r>
              <a:rPr lang="en-US" b="1" i="1" dirty="0"/>
              <a:t>MUST</a:t>
            </a:r>
            <a:r>
              <a:rPr lang="en-US" b="1" dirty="0"/>
              <a:t> TAKE THIS </a:t>
            </a:r>
            <a:r>
              <a:rPr lang="en-US" b="1" dirty="0" smtClean="0"/>
              <a:t>OPPORTUNITY</a:t>
            </a:r>
            <a:r>
              <a:rPr lang="en-US" dirty="0"/>
              <a:t> </a:t>
            </a:r>
            <a:r>
              <a:rPr lang="en-US" b="1" dirty="0" smtClean="0"/>
              <a:t>TO </a:t>
            </a:r>
            <a:r>
              <a:rPr lang="en-US" b="1" dirty="0"/>
              <a:t>PRESERVE PHILADELPHIA’S INVESTMENT </a:t>
            </a:r>
            <a:r>
              <a:rPr lang="en-US" b="1" dirty="0" smtClean="0"/>
              <a:t>IN</a:t>
            </a:r>
            <a:r>
              <a:rPr lang="en-US" dirty="0"/>
              <a:t> </a:t>
            </a:r>
            <a:r>
              <a:rPr lang="en-US" b="1" dirty="0" smtClean="0"/>
              <a:t>AFFORDABLE </a:t>
            </a:r>
            <a:r>
              <a:rPr lang="en-US" b="1" dirty="0"/>
              <a:t>RENTAL HOUSING</a:t>
            </a:r>
            <a:endParaRPr lang="en-US" dirty="0"/>
          </a:p>
          <a:p>
            <a:pPr marL="0" indent="0">
              <a:buNone/>
            </a:pPr>
            <a:r>
              <a:rPr lang="en-US" b="1" dirty="0"/>
              <a:t> </a:t>
            </a:r>
            <a:endParaRPr lang="en-US" dirty="0"/>
          </a:p>
          <a:p>
            <a:pPr marL="0" indent="0">
              <a:buNone/>
            </a:pPr>
            <a:r>
              <a:rPr lang="en-US" b="1" dirty="0"/>
              <a:t>The Problem: </a:t>
            </a:r>
            <a:endParaRPr lang="en-US" dirty="0"/>
          </a:p>
          <a:p>
            <a:pPr marL="0" indent="0">
              <a:buNone/>
            </a:pPr>
            <a:r>
              <a:rPr lang="en-US" b="1" dirty="0"/>
              <a:t>We are in danger of losing more affordable rental housing than we are creating every year unless we act </a:t>
            </a:r>
            <a:r>
              <a:rPr lang="en-US" b="1" i="1" dirty="0"/>
              <a:t>now</a:t>
            </a:r>
            <a:r>
              <a:rPr lang="en-US" b="1" dirty="0"/>
              <a:t> to preserve existing housing affordability.</a:t>
            </a:r>
            <a:endParaRPr lang="en-US" dirty="0"/>
          </a:p>
          <a:p>
            <a:pPr marL="0" indent="0">
              <a:buNone/>
            </a:pPr>
            <a:r>
              <a:rPr lang="en-US" dirty="0"/>
              <a:t> </a:t>
            </a:r>
          </a:p>
          <a:p>
            <a:pPr marL="0" indent="0">
              <a:buNone/>
            </a:pPr>
            <a:r>
              <a:rPr lang="en-US" dirty="0"/>
              <a:t>Without additional resources, apartments and townhomes in gentrifying neighborhoods, where the need for affordable housing is greatest, will be especially vulnerable.</a:t>
            </a:r>
          </a:p>
          <a:p>
            <a:pPr marL="0" indent="0">
              <a:buNone/>
            </a:pPr>
            <a:r>
              <a:rPr lang="en-US" dirty="0"/>
              <a:t> </a:t>
            </a:r>
          </a:p>
          <a:p>
            <a:pPr marL="0" indent="0">
              <a:buNone/>
            </a:pPr>
            <a:r>
              <a:rPr lang="en-US" dirty="0"/>
              <a:t>These aren’t just “units” to the people that live in them. They are homes that offer stability and a critical foundation to keep their families strong.</a:t>
            </a:r>
          </a:p>
          <a:p>
            <a:pPr marL="0" indent="0">
              <a:buNone/>
            </a:pPr>
            <a:r>
              <a:rPr lang="en-US" dirty="0"/>
              <a:t> </a:t>
            </a:r>
          </a:p>
          <a:p>
            <a:pPr marL="0" indent="0">
              <a:buNone/>
            </a:pPr>
            <a:r>
              <a:rPr lang="en-US" dirty="0"/>
              <a:t>With 1 out of every 2 renters in Philadelphia paying more than they can afford on rent,</a:t>
            </a:r>
            <a:r>
              <a:rPr lang="en-US" b="1" dirty="0"/>
              <a:t> </a:t>
            </a:r>
            <a:r>
              <a:rPr lang="en-US" dirty="0"/>
              <a:t>we can’t move backwards by losing homes we’ve already spent time, energy and in many cases taxpayers’ money developing. </a:t>
            </a:r>
          </a:p>
          <a:p>
            <a:endParaRPr lang="en-US" dirty="0"/>
          </a:p>
        </p:txBody>
      </p:sp>
    </p:spTree>
    <p:extLst>
      <p:ext uri="{BB962C8B-B14F-4D97-AF65-F5344CB8AC3E}">
        <p14:creationId xmlns:p14="http://schemas.microsoft.com/office/powerpoint/2010/main" val="80355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Solution:</a:t>
            </a:r>
            <a:r>
              <a:rPr lang="en-US" dirty="0"/>
              <a:t/>
            </a:r>
            <a:br>
              <a:rPr lang="en-US" dirty="0"/>
            </a:br>
            <a:endParaRPr lang="en-US" dirty="0"/>
          </a:p>
        </p:txBody>
      </p:sp>
      <p:sp>
        <p:nvSpPr>
          <p:cNvPr id="3" name="Content Placeholder 2"/>
          <p:cNvSpPr>
            <a:spLocks noGrp="1"/>
          </p:cNvSpPr>
          <p:nvPr>
            <p:ph idx="1"/>
          </p:nvPr>
        </p:nvSpPr>
        <p:spPr>
          <a:xfrm>
            <a:off x="711201" y="1117600"/>
            <a:ext cx="10871200" cy="6949018"/>
          </a:xfrm>
        </p:spPr>
        <p:txBody>
          <a:bodyPr>
            <a:normAutofit fontScale="25000" lnSpcReduction="20000"/>
          </a:bodyPr>
          <a:lstStyle/>
          <a:p>
            <a:pPr marL="0" indent="0">
              <a:buNone/>
            </a:pPr>
            <a:r>
              <a:rPr lang="en-US" sz="9867" b="1" dirty="0"/>
              <a:t>Ensure that a substantial amount of City resources support affordable rental housing preservation.</a:t>
            </a:r>
            <a:endParaRPr lang="en-US" sz="9867" dirty="0"/>
          </a:p>
          <a:p>
            <a:pPr marL="0" indent="0">
              <a:buNone/>
            </a:pPr>
            <a:r>
              <a:rPr lang="en-US" sz="9867" b="1" dirty="0"/>
              <a:t> </a:t>
            </a:r>
            <a:endParaRPr lang="en-US" sz="9867" dirty="0"/>
          </a:p>
          <a:p>
            <a:pPr marL="0" indent="0">
              <a:buNone/>
            </a:pPr>
            <a:r>
              <a:rPr lang="en-US" sz="9867" dirty="0"/>
              <a:t>New legislation introduced by Councilwoman Parker and passed in the spring of 2016, increased Philadelphia’s realty transfer tax. Council President Clarke and Councilwoman Parker have stated that the intention of this increase is to re-pay a proposed $100 million bond for affordable housing preservation.</a:t>
            </a:r>
          </a:p>
          <a:p>
            <a:pPr marL="0" indent="0">
              <a:buNone/>
            </a:pPr>
            <a:r>
              <a:rPr lang="en-US" sz="9867" b="1" dirty="0"/>
              <a:t> </a:t>
            </a:r>
            <a:endParaRPr lang="en-US" sz="9867" dirty="0"/>
          </a:p>
          <a:p>
            <a:pPr marL="0" indent="0">
              <a:buNone/>
            </a:pPr>
            <a:r>
              <a:rPr lang="en-US" sz="9867" b="1" dirty="0"/>
              <a:t>BUT</a:t>
            </a:r>
            <a:r>
              <a:rPr lang="en-US" sz="9867" dirty="0"/>
              <a:t> the current proposal only addresses the need for homeownership preservation, not the critical need for rental preservation.</a:t>
            </a:r>
          </a:p>
          <a:p>
            <a:pPr marL="0" indent="0">
              <a:buNone/>
            </a:pPr>
            <a:r>
              <a:rPr lang="en-US" sz="9867" b="1" dirty="0"/>
              <a:t> </a:t>
            </a:r>
            <a:endParaRPr lang="en-US" sz="9867" dirty="0"/>
          </a:p>
          <a:p>
            <a:pPr marL="0" indent="0">
              <a:buNone/>
            </a:pPr>
            <a:r>
              <a:rPr lang="en-US" sz="9867" b="1" dirty="0"/>
              <a:t>We need to make sure that legislation passed to spend these new resources includes $40,000,000 to support affordable rental developments that will otherwise disappear.   </a:t>
            </a:r>
            <a:endParaRPr lang="en-US" sz="9867" dirty="0"/>
          </a:p>
          <a:p>
            <a:pPr marL="0" indent="0">
              <a:buNone/>
            </a:pPr>
            <a:r>
              <a:rPr lang="en-US" sz="9867" b="1" dirty="0"/>
              <a:t> </a:t>
            </a:r>
            <a:endParaRPr lang="en-US" sz="9867" dirty="0"/>
          </a:p>
          <a:p>
            <a:pPr marL="0" indent="0">
              <a:buNone/>
            </a:pPr>
            <a:r>
              <a:rPr lang="en-US" sz="9867" dirty="0"/>
              <a:t>With this money we can build on and preserve the investments we’ve already made to guarantee that low-income Philadelphia renters have a place to call home.</a:t>
            </a:r>
          </a:p>
          <a:p>
            <a:pPr marL="0" indent="0">
              <a:buNone/>
            </a:pPr>
            <a:r>
              <a:rPr lang="en-US" sz="9867" dirty="0"/>
              <a:t> </a:t>
            </a:r>
          </a:p>
          <a:p>
            <a:pPr marL="0" indent="0">
              <a:buNone/>
            </a:pPr>
            <a:r>
              <a:rPr lang="en-US" sz="9867" dirty="0"/>
              <a:t> </a:t>
            </a:r>
          </a:p>
          <a:p>
            <a:pPr marL="0" indent="0">
              <a:buNone/>
            </a:pPr>
            <a:r>
              <a:rPr lang="en-US" dirty="0"/>
              <a:t> </a:t>
            </a:r>
          </a:p>
          <a:p>
            <a:pPr marL="0" indent="0">
              <a:buNone/>
            </a:pPr>
            <a:r>
              <a:rPr lang="en-US" dirty="0"/>
              <a:t> </a:t>
            </a:r>
          </a:p>
          <a:p>
            <a:endParaRPr lang="en-US" dirty="0"/>
          </a:p>
        </p:txBody>
      </p:sp>
    </p:spTree>
    <p:extLst>
      <p:ext uri="{BB962C8B-B14F-4D97-AF65-F5344CB8AC3E}">
        <p14:creationId xmlns:p14="http://schemas.microsoft.com/office/powerpoint/2010/main" val="6350626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76815"/>
            <a:ext cx="10668000" cy="446615"/>
          </a:xfrm>
        </p:spPr>
        <p:txBody>
          <a:bodyPr>
            <a:normAutofit fontScale="90000"/>
          </a:bodyPr>
          <a:lstStyle/>
          <a:p>
            <a:r>
              <a:rPr lang="en-US" sz="2667" b="1" dirty="0"/>
              <a:t>Affordable Rental Housing Preservation City Councilmember Call-In Script</a:t>
            </a:r>
            <a:r>
              <a:rPr lang="en-US" dirty="0"/>
              <a:t/>
            </a:r>
            <a:br>
              <a:rPr lang="en-US" dirty="0"/>
            </a:br>
            <a:endParaRPr lang="en-US" dirty="0"/>
          </a:p>
        </p:txBody>
      </p:sp>
      <p:sp>
        <p:nvSpPr>
          <p:cNvPr id="3" name="Content Placeholder 2"/>
          <p:cNvSpPr>
            <a:spLocks noGrp="1"/>
          </p:cNvSpPr>
          <p:nvPr>
            <p:ph idx="1"/>
          </p:nvPr>
        </p:nvSpPr>
        <p:spPr>
          <a:xfrm>
            <a:off x="609600" y="812800"/>
            <a:ext cx="10972800" cy="7355418"/>
          </a:xfrm>
        </p:spPr>
        <p:txBody>
          <a:bodyPr>
            <a:normAutofit fontScale="32500" lnSpcReduction="20000"/>
          </a:bodyPr>
          <a:lstStyle/>
          <a:p>
            <a:pPr marL="0" indent="0">
              <a:buNone/>
            </a:pPr>
            <a:r>
              <a:rPr lang="en-US" b="1" dirty="0" smtClean="0"/>
              <a:t>Use </a:t>
            </a:r>
            <a:r>
              <a:rPr lang="en-US" b="1" dirty="0"/>
              <a:t>this version if you live, work or worship in the district you are calling</a:t>
            </a:r>
            <a:endParaRPr lang="en-US" dirty="0"/>
          </a:p>
          <a:p>
            <a:r>
              <a:rPr lang="en-US" dirty="0"/>
              <a:t>Thank you for joining our efforts to educate City Councilmembers about the importance of preserving affordable rental housing in Philadelphia. We are in danger of losing over 1,000 affordable units in the next three years. We are asking City Council to use $40 million from legislation currently moving through Council to make sure we keep the affordable rental units we already have.</a:t>
            </a:r>
          </a:p>
          <a:p>
            <a:pPr marL="0" indent="0">
              <a:buNone/>
            </a:pPr>
            <a:r>
              <a:rPr lang="en-US" dirty="0"/>
              <a:t> </a:t>
            </a:r>
          </a:p>
          <a:p>
            <a:r>
              <a:rPr lang="en-US" b="1" dirty="0"/>
              <a:t>Hello, my name is ______________________ and I (live/work/worship) in the ___________ District. I’m part of the Philadelphia Coalition for Affordable Communities and I am calling today to talk to Councilmember____________________ to see if they will support our proposal to preserve affordable rental housing in Philadelphia. Are they available?</a:t>
            </a:r>
            <a:endParaRPr lang="en-US" dirty="0"/>
          </a:p>
          <a:p>
            <a:pPr marL="0" indent="0">
              <a:buNone/>
            </a:pPr>
            <a:r>
              <a:rPr lang="en-US" dirty="0"/>
              <a:t> </a:t>
            </a:r>
          </a:p>
          <a:p>
            <a:pPr marL="0" indent="0">
              <a:buNone/>
            </a:pPr>
            <a:r>
              <a:rPr lang="en-US" b="1" dirty="0"/>
              <a:t>If No</a:t>
            </a:r>
            <a:endParaRPr lang="en-US" dirty="0"/>
          </a:p>
          <a:p>
            <a:pPr lvl="0"/>
            <a:r>
              <a:rPr lang="en-US" b="1" dirty="0"/>
              <a:t>We dropped off some information yesterday about the danger we face of losing over 1,000 affordable rental units in the next 3 years and I wanted to make sure they got it. </a:t>
            </a:r>
            <a:br>
              <a:rPr lang="en-US" b="1" dirty="0"/>
            </a:br>
            <a:endParaRPr lang="en-US" dirty="0"/>
          </a:p>
          <a:p>
            <a:pPr lvl="0"/>
            <a:r>
              <a:rPr lang="en-US" b="1" dirty="0"/>
              <a:t>Can you let the Council member know I called and that we hope they will meet with us to talk about our proposal to use $40 million dollars from the Affordable Housing Preservation Bond to preserve affordable rental housing? Someone from the coalition will call soon to set up a meeting. Thank you. </a:t>
            </a:r>
            <a:endParaRPr lang="en-US" dirty="0"/>
          </a:p>
          <a:p>
            <a:pPr marL="0" indent="0">
              <a:buNone/>
            </a:pPr>
            <a:r>
              <a:rPr lang="en-US" b="1" dirty="0"/>
              <a:t> </a:t>
            </a:r>
            <a:endParaRPr lang="en-US" dirty="0"/>
          </a:p>
          <a:p>
            <a:pPr marL="0" indent="0">
              <a:buNone/>
            </a:pPr>
            <a:r>
              <a:rPr lang="en-US" b="1" dirty="0"/>
              <a:t>If Yes</a:t>
            </a:r>
            <a:endParaRPr lang="en-US" dirty="0"/>
          </a:p>
          <a:p>
            <a:pPr lvl="0"/>
            <a:r>
              <a:rPr lang="en-US" b="1" dirty="0"/>
              <a:t>Hello Councilmember______________. My name is ______________. I </a:t>
            </a:r>
            <a:r>
              <a:rPr lang="en-US" b="1" u="sng" dirty="0"/>
              <a:t>(live)/(work)/(worship)</a:t>
            </a:r>
            <a:r>
              <a:rPr lang="en-US" b="1" dirty="0"/>
              <a:t> in your district and I’m with the Philadelphia Coalition for Affordable Communities. </a:t>
            </a:r>
            <a:br>
              <a:rPr lang="en-US" b="1" dirty="0"/>
            </a:br>
            <a:endParaRPr lang="en-US" dirty="0"/>
          </a:p>
          <a:p>
            <a:pPr lvl="0"/>
            <a:r>
              <a:rPr lang="en-US" b="1" dirty="0"/>
              <a:t>I am calling you to make sure you got the information we dropped off yesterday about the danger we face of losing over 1,000 affordable rental units in the next 3 years. </a:t>
            </a:r>
            <a:endParaRPr lang="en-US" dirty="0"/>
          </a:p>
          <a:p>
            <a:pPr marL="0" indent="0">
              <a:buNone/>
            </a:pPr>
            <a:r>
              <a:rPr lang="en-US" b="1" dirty="0"/>
              <a:t> </a:t>
            </a:r>
            <a:endParaRPr lang="en-US" dirty="0"/>
          </a:p>
          <a:p>
            <a:pPr lvl="0"/>
            <a:r>
              <a:rPr lang="en-US" b="1" dirty="0"/>
              <a:t>We hope you will meet with us soon to talk about our proposal to use $40 million dollars from the Affordable Housing Preservation Bond to preserve affordable rental housing in Philadelphia. Someone from the coalition will call you soon to set up a meeting. Thank you.</a:t>
            </a:r>
            <a:endParaRPr lang="en-US" dirty="0"/>
          </a:p>
          <a:p>
            <a:pPr marL="0" indent="0">
              <a:buNone/>
            </a:pPr>
            <a:r>
              <a:rPr lang="en-US" b="1" dirty="0"/>
              <a:t> </a:t>
            </a:r>
            <a:endParaRPr lang="en-US" dirty="0"/>
          </a:p>
          <a:p>
            <a:endParaRPr lang="en-US" dirty="0"/>
          </a:p>
        </p:txBody>
      </p:sp>
    </p:spTree>
    <p:extLst>
      <p:ext uri="{BB962C8B-B14F-4D97-AF65-F5344CB8AC3E}">
        <p14:creationId xmlns:p14="http://schemas.microsoft.com/office/powerpoint/2010/main" val="2671202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Lichtash\Desktop\pacdc conf session\preservation\IMG_0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3" y="711201"/>
            <a:ext cx="10837334"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023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AT\Dev without Displacement\advocacy documents\Report Update\Photos\Advocacy docs\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1" y="1625601"/>
            <a:ext cx="4978400" cy="66378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94400" y="1117601"/>
            <a:ext cx="5892800" cy="7643374"/>
          </a:xfrm>
          <a:prstGeom prst="rect">
            <a:avLst/>
          </a:prstGeom>
          <a:noFill/>
        </p:spPr>
        <p:txBody>
          <a:bodyPr wrap="square" rtlCol="0">
            <a:spAutoFit/>
          </a:bodyPr>
          <a:lstStyle/>
          <a:p>
            <a:endParaRPr lang="en-US" sz="4267" b="1" dirty="0"/>
          </a:p>
          <a:p>
            <a:r>
              <a:rPr lang="en-US" sz="4267" b="1" dirty="0"/>
              <a:t>       The Philadelphia  Coalition For Affordable</a:t>
            </a:r>
          </a:p>
          <a:p>
            <a:r>
              <a:rPr lang="en-US" sz="4267" b="1" dirty="0"/>
              <a:t>         Communities</a:t>
            </a:r>
          </a:p>
          <a:p>
            <a:endParaRPr lang="en-US" sz="3200" dirty="0"/>
          </a:p>
          <a:p>
            <a:endParaRPr lang="en-US" sz="3200" dirty="0"/>
          </a:p>
          <a:p>
            <a:endParaRPr lang="en-US" sz="3200" dirty="0"/>
          </a:p>
          <a:p>
            <a:endParaRPr lang="en-US" sz="3200" dirty="0"/>
          </a:p>
          <a:p>
            <a:endParaRPr lang="en-US" sz="3200" dirty="0"/>
          </a:p>
          <a:p>
            <a:r>
              <a:rPr lang="en-US" sz="3200" dirty="0"/>
              <a:t>JOIN US!      Contact  Christi Clark</a:t>
            </a:r>
          </a:p>
          <a:p>
            <a:r>
              <a:rPr lang="en-US" sz="3200" dirty="0"/>
              <a:t>     cclark@wcrpphila.org</a:t>
            </a:r>
          </a:p>
          <a:p>
            <a:r>
              <a:rPr lang="en-US" sz="3200" dirty="0"/>
              <a:t>      215 627 5550  </a:t>
            </a:r>
            <a:r>
              <a:rPr lang="en-US" sz="3200" dirty="0" err="1"/>
              <a:t>ext</a:t>
            </a:r>
            <a:r>
              <a:rPr lang="en-US" sz="3200" dirty="0"/>
              <a:t> 218</a:t>
            </a:r>
          </a:p>
          <a:p>
            <a:endParaRPr lang="en-US" sz="3200" dirty="0"/>
          </a:p>
          <a:p>
            <a:r>
              <a:rPr lang="en-US" sz="3200" dirty="0"/>
              <a:t>    </a:t>
            </a:r>
          </a:p>
        </p:txBody>
      </p:sp>
    </p:spTree>
    <p:extLst>
      <p:ext uri="{BB962C8B-B14F-4D97-AF65-F5344CB8AC3E}">
        <p14:creationId xmlns:p14="http://schemas.microsoft.com/office/powerpoint/2010/main" val="24458726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3500" dirty="0" smtClean="0"/>
              <a:t>Carolyn </a:t>
            </a:r>
            <a:r>
              <a:rPr lang="en-US" sz="3500" dirty="0" err="1" smtClean="0"/>
              <a:t>Placke</a:t>
            </a:r>
            <a:r>
              <a:rPr lang="en-US" sz="3500" dirty="0"/>
              <a:t> </a:t>
            </a:r>
            <a:r>
              <a:rPr lang="en-US" sz="3500" dirty="0" smtClean="0"/>
              <a:t>– LISC</a:t>
            </a:r>
          </a:p>
          <a:p>
            <a:pPr marL="0" indent="0">
              <a:buNone/>
            </a:pPr>
            <a:r>
              <a:rPr lang="en-US" sz="3500" dirty="0" smtClean="0">
                <a:hlinkClick r:id="rId2"/>
              </a:rPr>
              <a:t>cplacke@lisc.org</a:t>
            </a:r>
            <a:endParaRPr lang="en-US" sz="3500" dirty="0" smtClean="0"/>
          </a:p>
          <a:p>
            <a:pPr marL="0" indent="0">
              <a:buNone/>
            </a:pPr>
            <a:endParaRPr lang="en-US" sz="3500" dirty="0" smtClean="0"/>
          </a:p>
          <a:p>
            <a:pPr marL="0" indent="0">
              <a:buNone/>
            </a:pPr>
            <a:r>
              <a:rPr lang="en-US" sz="3500" dirty="0" smtClean="0"/>
              <a:t>Rachel Garland – Community Legal Services</a:t>
            </a:r>
          </a:p>
          <a:p>
            <a:pPr marL="0" indent="0">
              <a:buNone/>
            </a:pPr>
            <a:r>
              <a:rPr lang="en-US" sz="3500" dirty="0" smtClean="0">
                <a:hlinkClick r:id="rId3"/>
              </a:rPr>
              <a:t>RGarland@clsphila.org</a:t>
            </a:r>
            <a:endParaRPr lang="en-US" sz="3500" dirty="0" smtClean="0"/>
          </a:p>
          <a:p>
            <a:pPr marL="0" indent="0">
              <a:buNone/>
            </a:pPr>
            <a:endParaRPr lang="en-US" sz="3500" dirty="0"/>
          </a:p>
          <a:p>
            <a:pPr marL="0" indent="0">
              <a:buNone/>
            </a:pPr>
            <a:r>
              <a:rPr lang="en-US" sz="3500" dirty="0" smtClean="0"/>
              <a:t>Nora </a:t>
            </a:r>
            <a:r>
              <a:rPr lang="en-US" sz="3500" dirty="0" err="1" smtClean="0"/>
              <a:t>Lichtash</a:t>
            </a:r>
            <a:r>
              <a:rPr lang="en-US" sz="3500" dirty="0"/>
              <a:t> </a:t>
            </a:r>
            <a:r>
              <a:rPr lang="en-US" sz="3500" dirty="0" smtClean="0"/>
              <a:t>- Women’s Community Revitalization Project</a:t>
            </a:r>
          </a:p>
          <a:p>
            <a:pPr marL="0" indent="0">
              <a:buNone/>
            </a:pPr>
            <a:r>
              <a:rPr lang="en-US" sz="3500" dirty="0" smtClean="0">
                <a:hlinkClick r:id="rId4"/>
              </a:rPr>
              <a:t>nlichtash@wcrpphila.org</a:t>
            </a:r>
            <a:endParaRPr lang="en-US" sz="3500" dirty="0" smtClean="0"/>
          </a:p>
          <a:p>
            <a:pPr marL="0" indent="0">
              <a:buNone/>
            </a:pPr>
            <a:endParaRPr lang="en-US" sz="3500" dirty="0" smtClean="0"/>
          </a:p>
          <a:p>
            <a:pPr marL="0" indent="0">
              <a:buNone/>
            </a:pPr>
            <a:r>
              <a:rPr lang="en-US" sz="3500" dirty="0" smtClean="0"/>
              <a:t>Christi Clark – Philadelphia Coalition for Affordable Communities </a:t>
            </a:r>
            <a:r>
              <a:rPr lang="en-US" sz="3500" dirty="0" smtClean="0">
                <a:hlinkClick r:id="rId5"/>
              </a:rPr>
              <a:t>cclark@wcrpphila.org</a:t>
            </a:r>
            <a:endParaRPr lang="en-US" sz="3500" dirty="0" smtClean="0"/>
          </a:p>
          <a:p>
            <a:pPr marL="0" indent="0">
              <a:buNone/>
            </a:pPr>
            <a:endParaRPr lang="en-US" sz="3200" dirty="0"/>
          </a:p>
          <a:p>
            <a:pPr marL="0" indent="0">
              <a:buNone/>
            </a:pPr>
            <a:endParaRPr lang="en-US" sz="3200" dirty="0" smtClean="0"/>
          </a:p>
          <a:p>
            <a:pPr marL="0" indent="0">
              <a:buNone/>
            </a:pPr>
            <a:endParaRPr lang="en-US" sz="3200" dirty="0"/>
          </a:p>
          <a:p>
            <a:pPr marL="0" indent="0">
              <a:buNone/>
            </a:pPr>
            <a:endParaRPr lang="en-US" sz="3200" dirty="0" smtClean="0"/>
          </a:p>
          <a:p>
            <a:pPr marL="0" indent="0">
              <a:buNone/>
            </a:pPr>
            <a:endParaRPr lang="en-US" sz="3200" dirty="0"/>
          </a:p>
        </p:txBody>
      </p:sp>
    </p:spTree>
    <p:extLst>
      <p:ext uri="{BB962C8B-B14F-4D97-AF65-F5344CB8AC3E}">
        <p14:creationId xmlns:p14="http://schemas.microsoft.com/office/powerpoint/2010/main" val="4193485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727601" y="3663007"/>
            <a:ext cx="3208901" cy="1743426"/>
          </a:xfrm>
          <a:prstGeom prst="rect">
            <a:avLst/>
          </a:prstGeom>
        </p:spPr>
        <p:txBody>
          <a:bodyPr vert="horz" wrap="square" lIns="0" tIns="12065" rIns="0" bIns="0" rtlCol="0" anchor="t">
            <a:spAutoFit/>
          </a:bodyPr>
          <a:lstStyle/>
          <a:p>
            <a:pPr marL="12701" marR="5080">
              <a:spcBef>
                <a:spcPts val="95"/>
              </a:spcBef>
            </a:pPr>
            <a:r>
              <a:rPr lang="en-US" sz="1600" spc="-10" dirty="0">
                <a:latin typeface="Calibri"/>
                <a:cs typeface="Calibri"/>
              </a:rPr>
              <a:t>Philadelphia County ranks among the largest urban counties serving renters earning at or below 30% AMI.</a:t>
            </a:r>
            <a:endParaRPr sz="1600" dirty="0">
              <a:latin typeface="Calibri"/>
              <a:cs typeface="Calibri"/>
            </a:endParaRPr>
          </a:p>
          <a:p>
            <a:pPr>
              <a:spcBef>
                <a:spcPts val="26"/>
              </a:spcBef>
            </a:pPr>
            <a:endParaRPr sz="1650" dirty="0">
              <a:latin typeface="Times New Roman"/>
              <a:cs typeface="Times New Roman"/>
            </a:endParaRPr>
          </a:p>
          <a:p>
            <a:pPr marL="12701" marR="932192"/>
            <a:r>
              <a:rPr sz="1600" spc="-10" dirty="0">
                <a:latin typeface="Calibri"/>
                <a:cs typeface="Calibri"/>
              </a:rPr>
              <a:t>Income </a:t>
            </a:r>
            <a:r>
              <a:rPr sz="1600" spc="-5" dirty="0">
                <a:latin typeface="Calibri"/>
                <a:cs typeface="Calibri"/>
              </a:rPr>
              <a:t>inequality </a:t>
            </a:r>
            <a:r>
              <a:rPr sz="1600" spc="-16" dirty="0">
                <a:latin typeface="Calibri"/>
                <a:cs typeface="Calibri"/>
              </a:rPr>
              <a:t>affects  </a:t>
            </a:r>
            <a:r>
              <a:rPr sz="1600" spc="-10" dirty="0">
                <a:latin typeface="Calibri"/>
                <a:cs typeface="Calibri"/>
              </a:rPr>
              <a:t>communities </a:t>
            </a:r>
            <a:r>
              <a:rPr sz="1600" spc="-5" dirty="0">
                <a:latin typeface="Calibri"/>
                <a:cs typeface="Calibri"/>
              </a:rPr>
              <a:t>of </a:t>
            </a:r>
            <a:r>
              <a:rPr sz="1600" spc="-10" dirty="0">
                <a:latin typeface="Calibri"/>
                <a:cs typeface="Calibri"/>
              </a:rPr>
              <a:t>color  </a:t>
            </a:r>
            <a:r>
              <a:rPr sz="1600" spc="-16" dirty="0">
                <a:latin typeface="Calibri"/>
                <a:cs typeface="Calibri"/>
              </a:rPr>
              <a:t>disproportionately.</a:t>
            </a:r>
            <a:endParaRPr sz="1600" dirty="0">
              <a:latin typeface="Calibri"/>
              <a:cs typeface="Calibri"/>
            </a:endParaRPr>
          </a:p>
        </p:txBody>
      </p:sp>
      <p:sp>
        <p:nvSpPr>
          <p:cNvPr id="4" name="object 4"/>
          <p:cNvSpPr txBox="1">
            <a:spLocks noGrp="1"/>
          </p:cNvSpPr>
          <p:nvPr>
            <p:ph type="title"/>
          </p:nvPr>
        </p:nvSpPr>
        <p:spPr>
          <a:xfrm>
            <a:off x="485856" y="361705"/>
            <a:ext cx="9504888" cy="689932"/>
          </a:xfrm>
          <a:prstGeom prst="rect">
            <a:avLst/>
          </a:prstGeom>
        </p:spPr>
        <p:txBody>
          <a:bodyPr vert="horz" wrap="square" lIns="0" tIns="12700" rIns="0" bIns="0" rtlCol="0" anchor="ctr">
            <a:spAutoFit/>
          </a:bodyPr>
          <a:lstStyle/>
          <a:p>
            <a:pPr marL="12701">
              <a:spcBef>
                <a:spcPts val="100"/>
              </a:spcBef>
            </a:pPr>
            <a:r>
              <a:rPr lang="en-US" sz="4400" b="1" spc="-16" dirty="0">
                <a:solidFill>
                  <a:srgbClr val="000000"/>
                </a:solidFill>
                <a:latin typeface="Franklin Gothic Book" panose="020B0503020102020204" pitchFamily="34" charset="0"/>
              </a:rPr>
              <a:t>Philadelphia’s </a:t>
            </a:r>
            <a:r>
              <a:rPr sz="4400" b="1" spc="-16" dirty="0">
                <a:solidFill>
                  <a:srgbClr val="000000"/>
                </a:solidFill>
                <a:latin typeface="Franklin Gothic Book" panose="020B0503020102020204" pitchFamily="34" charset="0"/>
              </a:rPr>
              <a:t>Housing Affordability</a:t>
            </a:r>
            <a:r>
              <a:rPr sz="4400" b="1" spc="-185" dirty="0">
                <a:solidFill>
                  <a:srgbClr val="000000"/>
                </a:solidFill>
                <a:latin typeface="Franklin Gothic Book" panose="020B0503020102020204" pitchFamily="34" charset="0"/>
              </a:rPr>
              <a:t> </a:t>
            </a:r>
            <a:r>
              <a:rPr sz="4400" b="1" spc="-5" dirty="0">
                <a:solidFill>
                  <a:srgbClr val="000000"/>
                </a:solidFill>
                <a:latin typeface="Franklin Gothic Book" panose="020B0503020102020204" pitchFamily="34" charset="0"/>
              </a:rPr>
              <a:t>Gap</a:t>
            </a:r>
          </a:p>
        </p:txBody>
      </p:sp>
      <p:sp>
        <p:nvSpPr>
          <p:cNvPr id="8" name="TextBox 7"/>
          <p:cNvSpPr txBox="1"/>
          <p:nvPr/>
        </p:nvSpPr>
        <p:spPr>
          <a:xfrm>
            <a:off x="701994" y="6715714"/>
            <a:ext cx="5352586" cy="246221"/>
          </a:xfrm>
          <a:prstGeom prst="rect">
            <a:avLst/>
          </a:prstGeom>
          <a:noFill/>
        </p:spPr>
        <p:txBody>
          <a:bodyPr wrap="square" rtlCol="0">
            <a:spAutoFit/>
          </a:bodyPr>
          <a:lstStyle/>
          <a:p>
            <a:r>
              <a:rPr lang="en-US" sz="1000" dirty="0"/>
              <a:t>Source: Urban Institute – Mapping America’s Rental Housing Crisis</a:t>
            </a:r>
          </a:p>
        </p:txBody>
      </p:sp>
      <p:pic>
        <p:nvPicPr>
          <p:cNvPr id="7" name="Picture 8" descr="A screenshot of a cell phone&#10;&#10;Description generated with very high confidence">
            <a:extLst>
              <a:ext uri="{FF2B5EF4-FFF2-40B4-BE49-F238E27FC236}">
                <a16:creationId xmlns:a16="http://schemas.microsoft.com/office/drawing/2014/main" id="{F24C7B63-725B-43A3-BA8E-111A696C427B}"/>
              </a:ext>
            </a:extLst>
          </p:cNvPr>
          <p:cNvPicPr>
            <a:picLocks noChangeAspect="1"/>
          </p:cNvPicPr>
          <p:nvPr/>
        </p:nvPicPr>
        <p:blipFill>
          <a:blip r:embed="rId3"/>
          <a:stretch>
            <a:fillRect/>
          </a:stretch>
        </p:blipFill>
        <p:spPr>
          <a:xfrm>
            <a:off x="701994" y="2057401"/>
            <a:ext cx="7549386" cy="451184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5747" y="8109668"/>
            <a:ext cx="1070755" cy="738401"/>
          </a:xfrm>
          <a:prstGeom prst="rect">
            <a:avLst/>
          </a:prstGeom>
        </p:spPr>
      </p:pic>
    </p:spTree>
    <p:extLst>
      <p:ext uri="{BB962C8B-B14F-4D97-AF65-F5344CB8AC3E}">
        <p14:creationId xmlns:p14="http://schemas.microsoft.com/office/powerpoint/2010/main" val="3785136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81000" y="605530"/>
            <a:ext cx="11430000" cy="689932"/>
          </a:xfrm>
          <a:prstGeom prst="rect">
            <a:avLst/>
          </a:prstGeom>
        </p:spPr>
        <p:txBody>
          <a:bodyPr vert="horz" wrap="square" lIns="0" tIns="12700" rIns="0" bIns="0" rtlCol="0" anchor="ctr">
            <a:spAutoFit/>
          </a:bodyPr>
          <a:lstStyle/>
          <a:p>
            <a:pPr marL="12701" algn="l">
              <a:spcBef>
                <a:spcPts val="100"/>
              </a:spcBef>
            </a:pPr>
            <a:r>
              <a:rPr sz="4400" spc="-16" dirty="0">
                <a:solidFill>
                  <a:srgbClr val="000000"/>
                </a:solidFill>
              </a:rPr>
              <a:t>Housing </a:t>
            </a:r>
            <a:r>
              <a:rPr lang="en-US" sz="4400" spc="-16" dirty="0">
                <a:solidFill>
                  <a:srgbClr val="000000"/>
                </a:solidFill>
              </a:rPr>
              <a:t>Cost Burden</a:t>
            </a:r>
            <a:endParaRPr sz="4400" spc="-5" dirty="0">
              <a:solidFill>
                <a:srgbClr val="000000"/>
              </a:solidFill>
            </a:endParaRPr>
          </a:p>
        </p:txBody>
      </p:sp>
      <p:pic>
        <p:nvPicPr>
          <p:cNvPr id="7" name="Content Placeholder 6">
            <a:extLst>
              <a:ext uri="{FF2B5EF4-FFF2-40B4-BE49-F238E27FC236}">
                <a16:creationId xmlns:a16="http://schemas.microsoft.com/office/drawing/2014/main" id="{90137C4B-1923-477A-A373-9A1EB1A1563A}"/>
              </a:ext>
            </a:extLst>
          </p:cNvPr>
          <p:cNvPicPr>
            <a:picLocks noGrp="1" noChangeAspect="1"/>
          </p:cNvPicPr>
          <p:nvPr>
            <p:ph idx="1"/>
          </p:nvPr>
        </p:nvPicPr>
        <p:blipFill>
          <a:blip r:embed="rId3"/>
          <a:stretch>
            <a:fillRect/>
          </a:stretch>
        </p:blipFill>
        <p:spPr>
          <a:xfrm>
            <a:off x="955965" y="2117558"/>
            <a:ext cx="4525725" cy="4511843"/>
          </a:xfrm>
          <a:prstGeom prst="rect">
            <a:avLst/>
          </a:prstGeom>
        </p:spPr>
      </p:pic>
      <p:sp>
        <p:nvSpPr>
          <p:cNvPr id="3" name="Content Placeholder 2">
            <a:extLst>
              <a:ext uri="{FF2B5EF4-FFF2-40B4-BE49-F238E27FC236}">
                <a16:creationId xmlns:a16="http://schemas.microsoft.com/office/drawing/2014/main" id="{FFC61DFE-4538-49C3-B525-6E99F4160862}"/>
              </a:ext>
            </a:extLst>
          </p:cNvPr>
          <p:cNvSpPr>
            <a:spLocks noGrp="1"/>
          </p:cNvSpPr>
          <p:nvPr>
            <p:ph idx="13"/>
          </p:nvPr>
        </p:nvSpPr>
        <p:spPr>
          <a:xfrm>
            <a:off x="6324600" y="3179934"/>
            <a:ext cx="4997116" cy="3709736"/>
          </a:xfrm>
        </p:spPr>
        <p:txBody>
          <a:bodyPr vert="horz" lIns="91440" tIns="45720" rIns="91440" bIns="45720" rtlCol="0" anchor="t">
            <a:normAutofit/>
          </a:bodyPr>
          <a:lstStyle/>
          <a:p>
            <a:r>
              <a:rPr lang="en-US" dirty="0">
                <a:latin typeface="Franklin Gothic Book"/>
                <a:cs typeface="Franklin Gothic Book"/>
              </a:rPr>
              <a:t>In Philadelphia, the  Fair Market Rent (FMR)  for a two-bedroom  </a:t>
            </a:r>
            <a:r>
              <a:rPr lang="en-US" spc="-5" dirty="0">
                <a:latin typeface="Franklin Gothic Book"/>
                <a:cs typeface="Franklin Gothic Book"/>
              </a:rPr>
              <a:t>apartment is $1,266. </a:t>
            </a:r>
            <a:r>
              <a:rPr lang="en-US" dirty="0">
                <a:latin typeface="Franklin Gothic Book"/>
                <a:cs typeface="Franklin Gothic Book"/>
              </a:rPr>
              <a:t>In  order </a:t>
            </a:r>
            <a:r>
              <a:rPr lang="en-US" spc="-5" dirty="0">
                <a:latin typeface="Franklin Gothic Book"/>
                <a:cs typeface="Franklin Gothic Book"/>
              </a:rPr>
              <a:t>to </a:t>
            </a:r>
            <a:r>
              <a:rPr lang="en-US" dirty="0">
                <a:latin typeface="Franklin Gothic Book"/>
                <a:cs typeface="Franklin Gothic Book"/>
              </a:rPr>
              <a:t>afford </a:t>
            </a:r>
            <a:r>
              <a:rPr lang="en-US" spc="-5" dirty="0">
                <a:latin typeface="Franklin Gothic Book"/>
                <a:cs typeface="Franklin Gothic Book"/>
              </a:rPr>
              <a:t>this </a:t>
            </a:r>
            <a:r>
              <a:rPr lang="en-US" dirty="0">
                <a:latin typeface="Franklin Gothic Book"/>
                <a:cs typeface="Franklin Gothic Book"/>
              </a:rPr>
              <a:t>level  of rent and </a:t>
            </a:r>
            <a:r>
              <a:rPr lang="en-US" spc="-5" dirty="0">
                <a:latin typeface="Franklin Gothic Book"/>
                <a:cs typeface="Franklin Gothic Book"/>
              </a:rPr>
              <a:t>utilities </a:t>
            </a:r>
            <a:r>
              <a:rPr lang="en-US" dirty="0">
                <a:latin typeface="Franklin Gothic Book"/>
                <a:cs typeface="Franklin Gothic Book"/>
              </a:rPr>
              <a:t>—  </a:t>
            </a:r>
            <a:r>
              <a:rPr lang="en-US" spc="-5" dirty="0">
                <a:latin typeface="Franklin Gothic Book"/>
                <a:cs typeface="Franklin Gothic Book"/>
              </a:rPr>
              <a:t>without paying </a:t>
            </a:r>
            <a:r>
              <a:rPr lang="en-US" dirty="0">
                <a:latin typeface="Franklin Gothic Book"/>
                <a:cs typeface="Franklin Gothic Book"/>
              </a:rPr>
              <a:t>more </a:t>
            </a:r>
            <a:r>
              <a:rPr lang="en-US" spc="-5" dirty="0">
                <a:latin typeface="Franklin Gothic Book"/>
                <a:cs typeface="Franklin Gothic Book"/>
              </a:rPr>
              <a:t>than  30% </a:t>
            </a:r>
            <a:r>
              <a:rPr lang="en-US" dirty="0">
                <a:latin typeface="Franklin Gothic Book"/>
                <a:cs typeface="Franklin Gothic Book"/>
              </a:rPr>
              <a:t>of </a:t>
            </a:r>
            <a:r>
              <a:rPr lang="en-US" spc="-5" dirty="0">
                <a:latin typeface="Franklin Gothic Book"/>
                <a:cs typeface="Franklin Gothic Book"/>
              </a:rPr>
              <a:t>income </a:t>
            </a:r>
            <a:r>
              <a:rPr lang="en-US" dirty="0">
                <a:latin typeface="Franklin Gothic Book"/>
                <a:cs typeface="Franklin Gothic Book"/>
              </a:rPr>
              <a:t>on  housing — a household  must earn $4,220 monthly, </a:t>
            </a:r>
            <a:r>
              <a:rPr lang="en-US" spc="-5" dirty="0">
                <a:latin typeface="Franklin Gothic Book"/>
                <a:cs typeface="Franklin Gothic Book"/>
              </a:rPr>
              <a:t>$50,640  </a:t>
            </a:r>
            <a:r>
              <a:rPr lang="en-US" dirty="0">
                <a:latin typeface="Franklin Gothic Book"/>
                <a:cs typeface="Franklin Gothic Book"/>
              </a:rPr>
              <a:t>annually, or </a:t>
            </a:r>
            <a:r>
              <a:rPr lang="en-US" spc="5" dirty="0">
                <a:latin typeface="Franklin Gothic Book"/>
                <a:cs typeface="Franklin Gothic Book"/>
              </a:rPr>
              <a:t>$24.35 per  hour. </a:t>
            </a:r>
            <a:endParaRPr lang="en-US" dirty="0"/>
          </a:p>
        </p:txBody>
      </p:sp>
      <p:sp>
        <p:nvSpPr>
          <p:cNvPr id="8" name="TextBox 7"/>
          <p:cNvSpPr txBox="1"/>
          <p:nvPr/>
        </p:nvSpPr>
        <p:spPr>
          <a:xfrm>
            <a:off x="745446" y="6766560"/>
            <a:ext cx="4320330" cy="246221"/>
          </a:xfrm>
          <a:prstGeom prst="rect">
            <a:avLst/>
          </a:prstGeom>
          <a:noFill/>
        </p:spPr>
        <p:txBody>
          <a:bodyPr wrap="square" rtlCol="0">
            <a:spAutoFit/>
          </a:bodyPr>
          <a:lstStyle/>
          <a:p>
            <a:r>
              <a:rPr lang="en-US" sz="1000" dirty="0"/>
              <a:t>Source: City of Philadelphia, Housing for Equity: An Action Plan for Philadelphia</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0245" y="8013416"/>
            <a:ext cx="1070755" cy="738401"/>
          </a:xfrm>
          <a:prstGeom prst="rect">
            <a:avLst/>
          </a:prstGeom>
        </p:spPr>
      </p:pic>
    </p:spTree>
    <p:extLst>
      <p:ext uri="{BB962C8B-B14F-4D97-AF65-F5344CB8AC3E}">
        <p14:creationId xmlns:p14="http://schemas.microsoft.com/office/powerpoint/2010/main" val="1898704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BBF4-F8B1-4564-B894-AF6DEC1C0D73}"/>
              </a:ext>
            </a:extLst>
          </p:cNvPr>
          <p:cNvSpPr>
            <a:spLocks noGrp="1"/>
          </p:cNvSpPr>
          <p:nvPr>
            <p:ph type="title"/>
          </p:nvPr>
        </p:nvSpPr>
        <p:spPr>
          <a:xfrm>
            <a:off x="838200" y="461380"/>
            <a:ext cx="10515600" cy="843992"/>
          </a:xfrm>
        </p:spPr>
        <p:txBody>
          <a:bodyPr>
            <a:noAutofit/>
          </a:bodyPr>
          <a:lstStyle/>
          <a:p>
            <a:pPr algn="ctr"/>
            <a:r>
              <a:rPr lang="en-US" sz="4400" b="1" dirty="0">
                <a:latin typeface="Franklin Gothic Book" panose="020B0503020102020204" pitchFamily="34" charset="0"/>
              </a:rPr>
              <a:t>Factors Contributing to the Demand for Affordable Housing</a:t>
            </a:r>
            <a:endParaRPr lang="en-US" sz="4400" dirty="0">
              <a:latin typeface="Franklin Gothic Book" panose="020B0503020102020204" pitchFamily="34" charset="0"/>
            </a:endParaRPr>
          </a:p>
        </p:txBody>
      </p:sp>
      <p:graphicFrame>
        <p:nvGraphicFramePr>
          <p:cNvPr id="4" name="Content Placeholder 3">
            <a:extLst>
              <a:ext uri="{FF2B5EF4-FFF2-40B4-BE49-F238E27FC236}">
                <a16:creationId xmlns:a16="http://schemas.microsoft.com/office/drawing/2014/main" id="{D09DD440-5120-4BC1-950E-8D9D1D5EE5CA}"/>
              </a:ext>
            </a:extLst>
          </p:cNvPr>
          <p:cNvGraphicFramePr>
            <a:graphicFrameLocks noGrp="1"/>
          </p:cNvGraphicFramePr>
          <p:nvPr>
            <p:ph idx="1"/>
            <p:extLst>
              <p:ext uri="{D42A27DB-BD31-4B8C-83A1-F6EECF244321}">
                <p14:modId xmlns:p14="http://schemas.microsoft.com/office/powerpoint/2010/main" val="4158949143"/>
              </p:ext>
            </p:extLst>
          </p:nvPr>
        </p:nvGraphicFramePr>
        <p:xfrm>
          <a:off x="384049" y="2516709"/>
          <a:ext cx="6245352" cy="4569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38A5E278-A0FA-4235-97AE-CC289B27A5BC}"/>
              </a:ext>
            </a:extLst>
          </p:cNvPr>
          <p:cNvSpPr txBox="1">
            <a:spLocks/>
          </p:cNvSpPr>
          <p:nvPr/>
        </p:nvSpPr>
        <p:spPr>
          <a:xfrm>
            <a:off x="7050025" y="2081463"/>
            <a:ext cx="4500291" cy="5534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t>Definitions:</a:t>
            </a:r>
          </a:p>
          <a:p>
            <a:pPr marL="0" indent="0">
              <a:buNone/>
            </a:pPr>
            <a:r>
              <a:rPr lang="en-US" sz="2000" b="1" dirty="0"/>
              <a:t>Publicly Assisted Affordable Rental Housing </a:t>
            </a:r>
            <a:r>
              <a:rPr lang="en-US" sz="2000" dirty="0"/>
              <a:t>uses federal subsidies to support construction and ensure affordable rents for seniors, the disabled, and lower-and moderate-income households</a:t>
            </a:r>
          </a:p>
          <a:p>
            <a:pPr marL="0" indent="0">
              <a:buNone/>
            </a:pPr>
            <a:r>
              <a:rPr lang="en-US" sz="2000" b="1" dirty="0"/>
              <a:t>At Risk Properties </a:t>
            </a:r>
            <a:r>
              <a:rPr lang="en-US" sz="2000" dirty="0"/>
              <a:t>are ones that may be lost due to age and deterioration physical condition, the end of affordability period or expiration of subsidy. Properties located in stronger markets and/or owned by for-profit owners present higher risk.</a:t>
            </a:r>
          </a:p>
          <a:p>
            <a:pPr marL="0" indent="0">
              <a:buNone/>
            </a:pPr>
            <a:r>
              <a:rPr lang="en-US" sz="2000" b="1" dirty="0"/>
              <a:t>Naturally Occurring Affordable Housin</a:t>
            </a:r>
            <a:r>
              <a:rPr lang="en-US" sz="2000" dirty="0"/>
              <a:t>g operates without federal subsidy and is affordable to lower-and moderate-income households.</a:t>
            </a:r>
          </a:p>
          <a:p>
            <a:pPr marL="0" indent="0">
              <a:buNone/>
            </a:pPr>
            <a:endParaRPr lang="en-US" sz="2000" dirty="0"/>
          </a:p>
          <a:p>
            <a:pPr marL="0" indent="0">
              <a:buNone/>
            </a:pPr>
            <a:endParaRPr lang="en-US" sz="2000" dirty="0"/>
          </a:p>
          <a:p>
            <a:endParaRPr lang="en-US" sz="1400" dirty="0"/>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8422" y="7918064"/>
            <a:ext cx="1070755" cy="738401"/>
          </a:xfrm>
          <a:prstGeom prst="rect">
            <a:avLst/>
          </a:prstGeom>
        </p:spPr>
      </p:pic>
    </p:spTree>
    <p:extLst>
      <p:ext uri="{BB962C8B-B14F-4D97-AF65-F5344CB8AC3E}">
        <p14:creationId xmlns:p14="http://schemas.microsoft.com/office/powerpoint/2010/main" val="507535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A close up of a logo&#10;&#10;Description generated with very high confidence">
            <a:extLst>
              <a:ext uri="{FF2B5EF4-FFF2-40B4-BE49-F238E27FC236}">
                <a16:creationId xmlns:a16="http://schemas.microsoft.com/office/drawing/2014/main" id="{9D5CFEFD-104A-4CC9-B012-7A8B9B5EC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807"/>
          <a:stretch>
            <a:fillRect/>
          </a:stretch>
        </p:blipFill>
        <p:spPr bwMode="auto">
          <a:xfrm>
            <a:off x="8119871" y="1413216"/>
            <a:ext cx="3752090" cy="14741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38A5E278-A0FA-4235-97AE-CC289B27A5BC}"/>
              </a:ext>
            </a:extLst>
          </p:cNvPr>
          <p:cNvSpPr>
            <a:spLocks noGrp="1"/>
          </p:cNvSpPr>
          <p:nvPr>
            <p:ph sz="half" idx="2"/>
          </p:nvPr>
        </p:nvSpPr>
        <p:spPr>
          <a:xfrm>
            <a:off x="627786" y="2653412"/>
            <a:ext cx="6524684" cy="3418085"/>
          </a:xfrm>
        </p:spPr>
        <p:txBody>
          <a:bodyPr vert="horz" lIns="91440" tIns="45720" rIns="91440" bIns="45720" rtlCol="0">
            <a:normAutofit/>
          </a:bodyPr>
          <a:lstStyle/>
          <a:p>
            <a:pPr marL="0" indent="0">
              <a:buNone/>
            </a:pPr>
            <a:r>
              <a:rPr lang="en-US" sz="2000" dirty="0"/>
              <a:t>According to the City of Philadelphia, </a:t>
            </a:r>
            <a:r>
              <a:rPr lang="en-US" sz="2000" b="1" dirty="0"/>
              <a:t>14,500</a:t>
            </a:r>
            <a:r>
              <a:rPr lang="en-US" sz="2000" dirty="0"/>
              <a:t> publicly assisted units are between 15 and 30 years old, or are nearing the end of the rental assistance contract.</a:t>
            </a:r>
          </a:p>
          <a:p>
            <a:pPr marL="0" indent="0">
              <a:buNone/>
            </a:pPr>
            <a:endParaRPr lang="en-US" sz="2000" dirty="0"/>
          </a:p>
          <a:p>
            <a:pPr marL="0" indent="0">
              <a:buNone/>
            </a:pPr>
            <a:r>
              <a:rPr lang="en-US" sz="2000" dirty="0"/>
              <a:t>These units may need some form of financing or re-syndication to replace obsolete systems, energy efficiency upgrades, or to renovate apartments. Other owners may face renewing or opting-out of the rental assistance program.</a:t>
            </a:r>
          </a:p>
          <a:p>
            <a:pPr marL="0" indent="0">
              <a:buNone/>
            </a:pPr>
            <a:endParaRPr lang="en-US" sz="2000" dirty="0"/>
          </a:p>
          <a:p>
            <a:pPr marL="0" indent="0">
              <a:buNone/>
            </a:pPr>
            <a:endParaRPr lang="en-US" sz="2000" dirty="0"/>
          </a:p>
          <a:p>
            <a:pPr marL="0" indent="0">
              <a:buNone/>
            </a:pPr>
            <a:endParaRPr lang="en-US" sz="2000" dirty="0"/>
          </a:p>
          <a:p>
            <a:endParaRPr lang="en-US" sz="1400" dirty="0"/>
          </a:p>
        </p:txBody>
      </p:sp>
      <p:sp>
        <p:nvSpPr>
          <p:cNvPr id="10" name="Title 9">
            <a:extLst>
              <a:ext uri="{FF2B5EF4-FFF2-40B4-BE49-F238E27FC236}">
                <a16:creationId xmlns:a16="http://schemas.microsoft.com/office/drawing/2014/main" id="{B2DE9F28-9CA8-4024-A8CA-D17635BAD85A}"/>
              </a:ext>
            </a:extLst>
          </p:cNvPr>
          <p:cNvSpPr>
            <a:spLocks noGrp="1"/>
          </p:cNvSpPr>
          <p:nvPr>
            <p:ph type="title"/>
          </p:nvPr>
        </p:nvSpPr>
        <p:spPr>
          <a:xfrm>
            <a:off x="786504" y="498337"/>
            <a:ext cx="10430253" cy="1142296"/>
          </a:xfrm>
        </p:spPr>
        <p:txBody>
          <a:bodyPr vert="horz" lIns="91440" tIns="45720" rIns="91440" bIns="45720" rtlCol="0" anchor="ctr">
            <a:noAutofit/>
          </a:bodyPr>
          <a:lstStyle/>
          <a:p>
            <a:pPr algn="ctr"/>
            <a:r>
              <a:rPr lang="en-US" sz="4400" b="1" dirty="0">
                <a:latin typeface="Franklin Gothic Book" panose="020B0503020102020204" pitchFamily="34" charset="0"/>
              </a:rPr>
              <a:t>Philadelphia’s Publicly Assisted Affordable Rental Housing Challenge</a:t>
            </a:r>
            <a:endParaRPr lang="en-US" sz="4400" dirty="0">
              <a:latin typeface="Franklin Gothic Book" panose="020B0503020102020204" pitchFamily="34" charset="0"/>
            </a:endParaRPr>
          </a:p>
        </p:txBody>
      </p:sp>
      <p:pic>
        <p:nvPicPr>
          <p:cNvPr id="6" name="Content Placeholder 5" descr="A person standing in front of a brick building&#10;&#10;Description generated with high confidence">
            <a:extLst>
              <a:ext uri="{FF2B5EF4-FFF2-40B4-BE49-F238E27FC236}">
                <a16:creationId xmlns:a16="http://schemas.microsoft.com/office/drawing/2014/main" id="{C5825834-FDFA-489E-946E-BFF4F2577343}"/>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203465" y="4919994"/>
            <a:ext cx="4668496" cy="350137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44979" y="5804537"/>
            <a:ext cx="6137225" cy="246221"/>
          </a:xfrm>
          <a:prstGeom prst="rect">
            <a:avLst/>
          </a:prstGeom>
          <a:noFill/>
        </p:spPr>
        <p:txBody>
          <a:bodyPr wrap="square" rtlCol="0">
            <a:spAutoFit/>
          </a:bodyPr>
          <a:lstStyle/>
          <a:p>
            <a:r>
              <a:rPr lang="en-US" sz="1000" dirty="0"/>
              <a:t>Source: City of Philadelphia: Foundation for the Future: Developing Philadelphia's Housing Action Plan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68" y="8052166"/>
            <a:ext cx="1070755" cy="738401"/>
          </a:xfrm>
          <a:prstGeom prst="rect">
            <a:avLst/>
          </a:prstGeom>
        </p:spPr>
      </p:pic>
    </p:spTree>
    <p:extLst>
      <p:ext uri="{BB962C8B-B14F-4D97-AF65-F5344CB8AC3E}">
        <p14:creationId xmlns:p14="http://schemas.microsoft.com/office/powerpoint/2010/main" val="3622576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486319"/>
            <a:ext cx="10515600" cy="1325564"/>
          </a:xfrm>
        </p:spPr>
        <p:txBody>
          <a:bodyPr>
            <a:noAutofit/>
          </a:bodyPr>
          <a:lstStyle/>
          <a:p>
            <a:pPr algn="ctr"/>
            <a:r>
              <a:rPr lang="en-US" sz="4400" b="1" dirty="0">
                <a:latin typeface="Franklin Gothic Book" panose="020B0503020102020204" pitchFamily="34" charset="0"/>
                <a:ea typeface="Calibri" panose="020F0502020204030204" pitchFamily="34" charset="0"/>
                <a:cs typeface="Aharoni" panose="02010803020104030203" pitchFamily="2" charset="-79"/>
              </a:rPr>
              <a:t>Affordable Rental Housing Preservation </a:t>
            </a:r>
            <a:br>
              <a:rPr lang="en-US" sz="4400" b="1" dirty="0">
                <a:latin typeface="Franklin Gothic Book" panose="020B0503020102020204" pitchFamily="34" charset="0"/>
                <a:ea typeface="Calibri" panose="020F0502020204030204" pitchFamily="34" charset="0"/>
                <a:cs typeface="Aharoni" panose="02010803020104030203" pitchFamily="2" charset="-79"/>
              </a:rPr>
            </a:br>
            <a:r>
              <a:rPr lang="en-US" sz="4400" b="1" dirty="0">
                <a:latin typeface="Franklin Gothic Book" panose="020B0503020102020204" pitchFamily="34" charset="0"/>
                <a:ea typeface="Calibri" panose="020F0502020204030204" pitchFamily="34" charset="0"/>
                <a:cs typeface="Aharoni" panose="02010803020104030203" pitchFamily="2" charset="-79"/>
              </a:rPr>
              <a:t>Working Committee - By Sector</a:t>
            </a:r>
            <a:endParaRPr lang="en-US" sz="4400" dirty="0">
              <a:latin typeface="Franklin Gothic Book" panose="020B0503020102020204" pitchFamily="34" charset="0"/>
            </a:endParaRPr>
          </a:p>
        </p:txBody>
      </p:sp>
      <p:sp>
        <p:nvSpPr>
          <p:cNvPr id="3" name="Content Placeholder 2"/>
          <p:cNvSpPr>
            <a:spLocks noGrp="1"/>
          </p:cNvSpPr>
          <p:nvPr>
            <p:ph sz="half" idx="1"/>
          </p:nvPr>
        </p:nvSpPr>
        <p:spPr>
          <a:xfrm>
            <a:off x="1045332" y="2968624"/>
            <a:ext cx="5395685" cy="5182547"/>
          </a:xfrm>
        </p:spPr>
        <p:txBody>
          <a:bodyPr>
            <a:normAutofit fontScale="47500" lnSpcReduction="20000"/>
          </a:bodyPr>
          <a:lstStyle/>
          <a:p>
            <a:pPr marL="0" indent="0" algn="ctr">
              <a:buNone/>
            </a:pPr>
            <a:r>
              <a:rPr lang="en-US" sz="4400" b="1" u="sng" dirty="0"/>
              <a:t>Non-Profit</a:t>
            </a:r>
          </a:p>
          <a:p>
            <a:pPr marL="0" indent="0" algn="ctr">
              <a:buNone/>
            </a:pPr>
            <a:r>
              <a:rPr lang="es-ES" sz="4400" dirty="0"/>
              <a:t>Asociación Puertorriqueños en Marcha (APM)</a:t>
            </a:r>
          </a:p>
          <a:p>
            <a:pPr marL="0" indent="0" algn="ctr">
              <a:buNone/>
            </a:pPr>
            <a:r>
              <a:rPr lang="en-US" sz="4400" dirty="0"/>
              <a:t>Community Legal Services</a:t>
            </a:r>
          </a:p>
          <a:p>
            <a:pPr marL="0" indent="0" algn="ctr">
              <a:buNone/>
            </a:pPr>
            <a:r>
              <a:rPr lang="en-US" sz="4400" dirty="0"/>
              <a:t>Disabled in Action, Inc.</a:t>
            </a:r>
          </a:p>
          <a:p>
            <a:pPr marL="0" indent="0" algn="ctr">
              <a:buNone/>
            </a:pPr>
            <a:r>
              <a:rPr lang="en-US" sz="4400" dirty="0"/>
              <a:t>HACE</a:t>
            </a:r>
          </a:p>
          <a:p>
            <a:pPr marL="0" indent="0" algn="ctr">
              <a:buNone/>
            </a:pPr>
            <a:r>
              <a:rPr lang="en-US" sz="4400" dirty="0"/>
              <a:t>Liberty Resources</a:t>
            </a:r>
          </a:p>
          <a:p>
            <a:pPr marL="0" indent="0" algn="ctr">
              <a:buNone/>
            </a:pPr>
            <a:r>
              <a:rPr lang="en-US" sz="4400" dirty="0"/>
              <a:t>LISC</a:t>
            </a:r>
          </a:p>
          <a:p>
            <a:pPr marL="0" indent="0" algn="ctr">
              <a:buNone/>
            </a:pPr>
            <a:r>
              <a:rPr lang="en-US" sz="4400" dirty="0"/>
              <a:t>Mission First Housing Group</a:t>
            </a:r>
          </a:p>
          <a:p>
            <a:pPr marL="0" indent="0" algn="ctr">
              <a:buNone/>
            </a:pPr>
            <a:r>
              <a:rPr lang="en-US" sz="4400" dirty="0"/>
              <a:t>Philadelphia Association of CDC’s</a:t>
            </a:r>
          </a:p>
          <a:p>
            <a:pPr marL="0" indent="0" algn="ctr">
              <a:buNone/>
            </a:pPr>
            <a:r>
              <a:rPr lang="en-US" sz="4400" dirty="0"/>
              <a:t>Regional Housing Legal Services</a:t>
            </a:r>
          </a:p>
          <a:p>
            <a:pPr marL="0" indent="0" algn="ctr">
              <a:buNone/>
            </a:pPr>
            <a:r>
              <a:rPr lang="en-US" sz="4400" dirty="0"/>
              <a:t>The Reinvestment Fund</a:t>
            </a:r>
          </a:p>
          <a:p>
            <a:pPr marL="0" indent="0" algn="ctr">
              <a:buNone/>
            </a:pPr>
            <a:r>
              <a:rPr lang="en-US" sz="4400" dirty="0" smtClean="0"/>
              <a:t>ULI Philadelphia (ULI)</a:t>
            </a:r>
            <a:endParaRPr lang="en-US" sz="4400" dirty="0"/>
          </a:p>
          <a:p>
            <a:endParaRPr lang="en-US" dirty="0"/>
          </a:p>
        </p:txBody>
      </p:sp>
      <p:sp>
        <p:nvSpPr>
          <p:cNvPr id="4" name="Content Placeholder 3"/>
          <p:cNvSpPr>
            <a:spLocks noGrp="1"/>
          </p:cNvSpPr>
          <p:nvPr>
            <p:ph sz="half" idx="2"/>
          </p:nvPr>
        </p:nvSpPr>
        <p:spPr>
          <a:xfrm>
            <a:off x="6441017" y="2530649"/>
            <a:ext cx="4836584" cy="6034617"/>
          </a:xfrm>
        </p:spPr>
        <p:txBody>
          <a:bodyPr>
            <a:normAutofit fontScale="47500" lnSpcReduction="20000"/>
          </a:bodyPr>
          <a:lstStyle/>
          <a:p>
            <a:pPr marL="0" indent="0" algn="ctr">
              <a:buNone/>
            </a:pPr>
            <a:r>
              <a:rPr lang="en-US" sz="4400" b="1" u="sng" dirty="0"/>
              <a:t>Private</a:t>
            </a:r>
          </a:p>
          <a:p>
            <a:pPr marL="0" indent="0" algn="ctr">
              <a:buNone/>
            </a:pPr>
            <a:r>
              <a:rPr lang="en-US" sz="4400" dirty="0"/>
              <a:t>Capozzi Real Estate</a:t>
            </a:r>
          </a:p>
          <a:p>
            <a:pPr marL="0" indent="0" algn="ctr">
              <a:buNone/>
            </a:pPr>
            <a:r>
              <a:rPr lang="en-US" sz="4400" dirty="0"/>
              <a:t>Citizens Bank</a:t>
            </a:r>
          </a:p>
          <a:p>
            <a:pPr marL="0" indent="0" algn="ctr">
              <a:buNone/>
            </a:pPr>
            <a:r>
              <a:rPr lang="en-US" sz="4400" dirty="0"/>
              <a:t>Diamond &amp; Associates</a:t>
            </a:r>
          </a:p>
          <a:p>
            <a:pPr marL="0" indent="0" algn="ctr">
              <a:buNone/>
            </a:pPr>
            <a:r>
              <a:rPr lang="en-US" sz="4400" dirty="0"/>
              <a:t>Elon Development Group</a:t>
            </a:r>
          </a:p>
          <a:p>
            <a:pPr marL="0" indent="0" algn="ctr">
              <a:buNone/>
            </a:pPr>
            <a:r>
              <a:rPr lang="en-US" sz="4400" dirty="0"/>
              <a:t>Homeowner’s Association of Philadelphia (HAPCO)</a:t>
            </a:r>
          </a:p>
          <a:p>
            <a:pPr marL="0" indent="0" algn="ctr">
              <a:buNone/>
            </a:pPr>
            <a:endParaRPr lang="en-US" sz="4400" b="1" u="sng" dirty="0" smtClean="0"/>
          </a:p>
          <a:p>
            <a:pPr marL="0" indent="0" algn="ctr">
              <a:buNone/>
            </a:pPr>
            <a:endParaRPr lang="en-US" sz="4400" b="1" u="sng" dirty="0"/>
          </a:p>
          <a:p>
            <a:pPr marL="0" indent="0" algn="ctr">
              <a:buNone/>
            </a:pPr>
            <a:r>
              <a:rPr lang="en-US" sz="4400" b="1" u="sng" dirty="0" smtClean="0"/>
              <a:t>City </a:t>
            </a:r>
            <a:r>
              <a:rPr lang="en-US" sz="4400" b="1" u="sng" dirty="0"/>
              <a:t>&amp; State</a:t>
            </a:r>
          </a:p>
          <a:p>
            <a:pPr marL="0" indent="0" algn="ctr">
              <a:buNone/>
            </a:pPr>
            <a:r>
              <a:rPr lang="en-US" sz="4400" dirty="0"/>
              <a:t>City of Philadelphia - Housing Advisory Board </a:t>
            </a:r>
          </a:p>
          <a:p>
            <a:pPr marL="0" indent="0" algn="ctr">
              <a:buNone/>
            </a:pPr>
            <a:r>
              <a:rPr lang="en-US" sz="4400" dirty="0"/>
              <a:t>City of Philadelphia - Housing Trust Fund Board</a:t>
            </a:r>
          </a:p>
          <a:p>
            <a:pPr marL="0" indent="0" algn="ctr">
              <a:buNone/>
            </a:pPr>
            <a:r>
              <a:rPr lang="en-US" sz="4400" dirty="0"/>
              <a:t>City of Philadelphia – Dept. of Planning &amp; Development</a:t>
            </a:r>
          </a:p>
          <a:p>
            <a:pPr marL="0" indent="0" algn="ctr">
              <a:buNone/>
            </a:pPr>
            <a:r>
              <a:rPr lang="en-US" sz="4400" dirty="0"/>
              <a:t>Pennsylvania Housing Finance Agency</a:t>
            </a:r>
          </a:p>
          <a:p>
            <a:pPr marL="0" indent="0" algn="ctr">
              <a:buNone/>
            </a:pPr>
            <a:r>
              <a:rPr lang="en-US" sz="4400" dirty="0"/>
              <a:t>Philadelphia Housing Authority</a:t>
            </a:r>
          </a:p>
          <a:p>
            <a:pPr marL="0" indent="0" algn="ctr">
              <a:buNone/>
            </a:pPr>
            <a:endParaRPr lang="en-US" sz="3800" dirty="0"/>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27" y="8151172"/>
            <a:ext cx="1070755" cy="738401"/>
          </a:xfrm>
          <a:prstGeom prst="rect">
            <a:avLst/>
          </a:prstGeom>
        </p:spPr>
      </p:pic>
    </p:spTree>
    <p:extLst>
      <p:ext uri="{BB962C8B-B14F-4D97-AF65-F5344CB8AC3E}">
        <p14:creationId xmlns:p14="http://schemas.microsoft.com/office/powerpoint/2010/main" val="1574587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27E5-C521-4DAA-86C9-93BB1386FF93}"/>
              </a:ext>
            </a:extLst>
          </p:cNvPr>
          <p:cNvSpPr>
            <a:spLocks noGrp="1"/>
          </p:cNvSpPr>
          <p:nvPr>
            <p:ph type="title"/>
          </p:nvPr>
        </p:nvSpPr>
        <p:spPr>
          <a:xfrm rot="16200000">
            <a:off x="-2192582" y="3760503"/>
            <a:ext cx="5665826" cy="748246"/>
          </a:xfrm>
        </p:spPr>
        <p:txBody>
          <a:bodyPr>
            <a:noAutofit/>
          </a:bodyPr>
          <a:lstStyle/>
          <a:p>
            <a:pPr algn="ctr"/>
            <a:r>
              <a:rPr lang="en-US" sz="3400" b="1" dirty="0">
                <a:latin typeface="Franklin Gothic Book" panose="020B0503020102020204" pitchFamily="34" charset="0"/>
              </a:rPr>
              <a:t>Preservation Strategy –</a:t>
            </a:r>
            <a:br>
              <a:rPr lang="en-US" sz="3400" b="1" dirty="0">
                <a:latin typeface="Franklin Gothic Book" panose="020B0503020102020204" pitchFamily="34" charset="0"/>
              </a:rPr>
            </a:br>
            <a:r>
              <a:rPr lang="en-US" sz="3400" b="1" dirty="0">
                <a:latin typeface="Franklin Gothic Book" panose="020B0503020102020204" pitchFamily="34" charset="0"/>
              </a:rPr>
              <a:t>At A Glance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420" y="637674"/>
            <a:ext cx="10993835" cy="71254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4" y="8084676"/>
            <a:ext cx="1070755" cy="738401"/>
          </a:xfrm>
          <a:prstGeom prst="rect">
            <a:avLst/>
          </a:prstGeom>
        </p:spPr>
      </p:pic>
    </p:spTree>
    <p:extLst>
      <p:ext uri="{BB962C8B-B14F-4D97-AF65-F5344CB8AC3E}">
        <p14:creationId xmlns:p14="http://schemas.microsoft.com/office/powerpoint/2010/main" val="3163749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CLS Power Point Templates</Template>
  <TotalTime>478</TotalTime>
  <Words>1928</Words>
  <Application>Microsoft Office PowerPoint</Application>
  <PresentationFormat>Custom</PresentationFormat>
  <Paragraphs>324</Paragraphs>
  <Slides>39</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Aharoni</vt:lpstr>
      <vt:lpstr>Arial</vt:lpstr>
      <vt:lpstr>Calibri</vt:lpstr>
      <vt:lpstr>Cambria</vt:lpstr>
      <vt:lpstr>Corbel</vt:lpstr>
      <vt:lpstr>Franklin Gothic Book</vt:lpstr>
      <vt:lpstr>Franklin Gothic Medium</vt:lpstr>
      <vt:lpstr>Georgia</vt:lpstr>
      <vt:lpstr>Open Sans</vt:lpstr>
      <vt:lpstr>Tahoma</vt:lpstr>
      <vt:lpstr>Times New Roman</vt:lpstr>
      <vt:lpstr>Wingdings</vt:lpstr>
      <vt:lpstr>Office Theme</vt:lpstr>
      <vt:lpstr> Adopting a Preservation Strategy for Philadelphia’s Affordable Rental Housing </vt:lpstr>
      <vt:lpstr>Who We Are</vt:lpstr>
      <vt:lpstr>Our Model</vt:lpstr>
      <vt:lpstr>Philadelphia’s Housing Affordability Gap</vt:lpstr>
      <vt:lpstr>Housing Cost Burden</vt:lpstr>
      <vt:lpstr>Factors Contributing to the Demand for Affordable Housing</vt:lpstr>
      <vt:lpstr>Philadelphia’s Publicly Assisted Affordable Rental Housing Challenge</vt:lpstr>
      <vt:lpstr>Affordable Rental Housing Preservation  Working Committee - By Sector</vt:lpstr>
      <vt:lpstr>Preservation Strategy – At A Glance</vt:lpstr>
      <vt:lpstr>Affordable Rental Housing Preservation Working Committee Accomplishments &amp; Moving Forward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Adopting a preservation strategy for Philadelphia’s Affordable rental Housing: The role of organizing to preserve and protect rental housing</vt:lpstr>
      <vt:lpstr>PowerPoint Presentation</vt:lpstr>
      <vt:lpstr>PowerPoint Presentation</vt:lpstr>
      <vt:lpstr>Steps in a Organizing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PCAC 10.19.2016  Brainstorm on Affordable Rental Housing Preservation </vt:lpstr>
      <vt:lpstr>Philadelphia Coalition for Affordable Communities </vt:lpstr>
      <vt:lpstr>The Solution: </vt:lpstr>
      <vt:lpstr>Affordable Rental Housing Preservation City Councilmember Call-In Script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Brown</dc:creator>
  <cp:lastModifiedBy>Zakya Hall</cp:lastModifiedBy>
  <cp:revision>25</cp:revision>
  <cp:lastPrinted>2019-06-16T20:01:32Z</cp:lastPrinted>
  <dcterms:created xsi:type="dcterms:W3CDTF">2019-02-15T17:07:09Z</dcterms:created>
  <dcterms:modified xsi:type="dcterms:W3CDTF">2019-06-25T17:07:02Z</dcterms:modified>
</cp:coreProperties>
</file>