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46" r:id="rId2"/>
    <p:sldId id="348" r:id="rId3"/>
    <p:sldId id="329" r:id="rId4"/>
    <p:sldId id="328" r:id="rId5"/>
    <p:sldId id="309" r:id="rId6"/>
    <p:sldId id="353" r:id="rId7"/>
    <p:sldId id="316" r:id="rId8"/>
    <p:sldId id="317" r:id="rId9"/>
    <p:sldId id="354" r:id="rId10"/>
    <p:sldId id="355" r:id="rId11"/>
    <p:sldId id="356" r:id="rId12"/>
    <p:sldId id="364" r:id="rId13"/>
    <p:sldId id="357" r:id="rId14"/>
    <p:sldId id="363" r:id="rId15"/>
    <p:sldId id="359" r:id="rId16"/>
    <p:sldId id="362" r:id="rId17"/>
    <p:sldId id="330" r:id="rId18"/>
    <p:sldId id="319" r:id="rId19"/>
    <p:sldId id="365" r:id="rId20"/>
    <p:sldId id="369" r:id="rId21"/>
    <p:sldId id="370" r:id="rId22"/>
    <p:sldId id="341" r:id="rId23"/>
    <p:sldId id="335" r:id="rId24"/>
    <p:sldId id="371" r:id="rId25"/>
    <p:sldId id="336" r:id="rId26"/>
    <p:sldId id="372" r:id="rId27"/>
    <p:sldId id="373" r:id="rId28"/>
    <p:sldId id="375" r:id="rId29"/>
    <p:sldId id="349" r:id="rId30"/>
    <p:sldId id="376" r:id="rId31"/>
    <p:sldId id="339" r:id="rId32"/>
    <p:sldId id="350" r:id="rId33"/>
    <p:sldId id="378" r:id="rId34"/>
    <p:sldId id="379" r:id="rId35"/>
    <p:sldId id="374" r:id="rId3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3" autoAdjust="0"/>
    <p:restoredTop sz="94676" autoAdjust="0"/>
  </p:normalViewPr>
  <p:slideViewPr>
    <p:cSldViewPr>
      <p:cViewPr varScale="1">
        <p:scale>
          <a:sx n="109" d="100"/>
          <a:sy n="109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85BEF3E-17BD-4DBF-89B1-3DB3134572D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5BBBDA3F-077D-4697-9C03-1361BB871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6A3C971-2AF3-46EE-AC73-53B3B4E2B0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4D62E3D5-82AE-4C0F-976C-DC9C6F9F3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1464" indent="-2890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098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8538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0977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3415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5855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8294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0734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463845-7BC5-43DB-9E97-CCEB01D2348F}" type="slidenum">
              <a:rPr lang="en-US" altLang="en-US" sz="130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7541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NORA - introducing PCAC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1464" indent="-2890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6098" indent="-2312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8538" indent="-2312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0977" indent="-2312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341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85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29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073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7E69BB-2102-4552-BBAA-BD759493F1D6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1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1464" indent="-28902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098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8538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0977" indent="-23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3415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5855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8294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0734" indent="-2312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463845-7BC5-43DB-9E97-CCEB01D2348F}" type="slidenum">
              <a:rPr lang="en-US" altLang="en-US" sz="1300"/>
              <a:pPr>
                <a:spcBef>
                  <a:spcPct val="0"/>
                </a:spcBef>
              </a:pPr>
              <a:t>35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7541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20E6C-6F91-4A1F-AAD2-BFF2BA9F150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9F59-0456-4B4F-A089-679584A0A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76800"/>
            <a:ext cx="7924800" cy="1828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building our clout through community organizing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066801"/>
            <a:ext cx="7961313" cy="3340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:\OAT\Dev without Displacement\advocacy documents\Report Update\Photos\Advocacy docs\IMG_3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6" y="1033882"/>
            <a:ext cx="4449323" cy="33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:\DevelopmentwithoutDisplacement\2018\06.06.18 Finance Committee\06.06.18.Finance hear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20" y="740749"/>
            <a:ext cx="3504289" cy="413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:\Housing\Pictures\INB Townhouses\IrisBrownTownhou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3161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67200" y="5994737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chemeClr val="bg1"/>
                </a:solidFill>
              </a:rPr>
              <a:t>AFTER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10561670" cy="154098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Iris </a:t>
            </a:r>
            <a:r>
              <a:rPr lang="en-US" sz="2700" b="1" dirty="0">
                <a:solidFill>
                  <a:schemeClr val="bg1"/>
                </a:solidFill>
              </a:rPr>
              <a:t>Nydia Brown </a:t>
            </a:r>
            <a:r>
              <a:rPr lang="en-US" sz="2700" b="1" dirty="0" smtClean="0">
                <a:solidFill>
                  <a:schemeClr val="bg1"/>
                </a:solidFill>
              </a:rPr>
              <a:t>Townhouses</a:t>
            </a:r>
            <a:br>
              <a:rPr lang="en-US" sz="2700" b="1" dirty="0" smtClean="0">
                <a:solidFill>
                  <a:schemeClr val="bg1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Somerset &amp; </a:t>
            </a:r>
            <a:r>
              <a:rPr lang="en-US" sz="2700" b="1" dirty="0" err="1">
                <a:solidFill>
                  <a:schemeClr val="bg1"/>
                </a:solidFill>
              </a:rPr>
              <a:t>Mascher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smtClean="0">
                <a:solidFill>
                  <a:schemeClr val="bg1"/>
                </a:solidFill>
              </a:rPr>
              <a:t>St. 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6" name="Picture 5" descr="P:\Housing\Pictures\INB Townhouses\IrisBrownTownhou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52401"/>
            <a:ext cx="91431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5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:\Design with Benefits\Lillia Crippen Townho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80772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Housing\10_29 Tillmon_NT_etc\Tillmon Pictures\Tillmon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4863" y="0"/>
            <a:ext cx="9948863" cy="74612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943600"/>
            <a:ext cx="5334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8610600" cy="154098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Johnnie </a:t>
            </a:r>
            <a:r>
              <a:rPr lang="en-US" sz="2700" b="1" dirty="0" err="1" smtClean="0">
                <a:solidFill>
                  <a:schemeClr val="bg1"/>
                </a:solidFill>
              </a:rPr>
              <a:t>Tillmon</a:t>
            </a:r>
            <a:r>
              <a:rPr lang="en-US" sz="2700" b="1" dirty="0" smtClean="0">
                <a:solidFill>
                  <a:schemeClr val="bg1"/>
                </a:solidFill>
              </a:rPr>
              <a:t> Townhouses</a:t>
            </a:r>
            <a:br>
              <a:rPr lang="en-US" sz="2700" b="1" dirty="0" smtClean="0">
                <a:solidFill>
                  <a:schemeClr val="bg1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4</a:t>
            </a:r>
            <a:r>
              <a:rPr lang="en-US" sz="27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700" b="1" dirty="0" smtClean="0">
                <a:solidFill>
                  <a:schemeClr val="bg1"/>
                </a:solidFill>
              </a:rPr>
              <a:t> and Master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Housing\June'09housing\Karen Donnelly\June2009ES1etc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9302" cy="70866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943600"/>
            <a:ext cx="44958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9418"/>
            <a:ext cx="7772400" cy="154098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Karen </a:t>
            </a:r>
            <a:r>
              <a:rPr lang="en-US" sz="2700" b="1" dirty="0" err="1" smtClean="0">
                <a:solidFill>
                  <a:schemeClr val="bg1"/>
                </a:solidFill>
              </a:rPr>
              <a:t>Donnally</a:t>
            </a:r>
            <a:r>
              <a:rPr lang="en-US" sz="2700" b="1" dirty="0" smtClean="0">
                <a:solidFill>
                  <a:schemeClr val="bg1"/>
                </a:solidFill>
              </a:rPr>
              <a:t> Townhouses</a:t>
            </a:r>
            <a:br>
              <a:rPr lang="en-US" sz="2700" b="1" dirty="0" smtClean="0">
                <a:solidFill>
                  <a:schemeClr val="bg1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4</a:t>
            </a:r>
            <a:r>
              <a:rPr lang="en-US" sz="27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700" b="1" dirty="0" smtClean="0">
                <a:solidFill>
                  <a:schemeClr val="bg1"/>
                </a:solidFill>
              </a:rPr>
              <a:t> and Diamond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P:\Housing\Evelyn Sanders 2\Evelyn Sanders Phase II Tiff\Smaller Version\Evelyn Sanders Phase ll 003.tiff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0693"/>
            <a:ext cx="9144000" cy="926789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943600"/>
            <a:ext cx="40386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7400"/>
            <a:ext cx="751367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Evelyn Sanders Townhouses</a:t>
            </a:r>
            <a:br>
              <a:rPr lang="en-US" sz="2700" b="1" dirty="0" smtClean="0">
                <a:solidFill>
                  <a:schemeClr val="bg1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9</a:t>
            </a:r>
            <a:r>
              <a:rPr lang="en-US" sz="27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700" b="1" dirty="0" smtClean="0">
                <a:solidFill>
                  <a:schemeClr val="bg1"/>
                </a:solidFill>
              </a:rPr>
              <a:t> and Indiana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51800"/>
              </p:ext>
            </p:extLst>
          </p:nvPr>
        </p:nvGraphicFramePr>
        <p:xfrm>
          <a:off x="2286000" y="143400"/>
          <a:ext cx="5105400" cy="6607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5829300" imgH="7543800" progId="AcroExch.Document.DC">
                  <p:embed/>
                </p:oleObj>
              </mc:Choice>
              <mc:Fallback>
                <p:oleObj name="Acrobat Document" r:id="rId3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43400"/>
                        <a:ext cx="5105400" cy="6607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51800"/>
              </p:ext>
            </p:extLst>
          </p:nvPr>
        </p:nvGraphicFramePr>
        <p:xfrm>
          <a:off x="2286000" y="250404"/>
          <a:ext cx="5105400" cy="6607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50404"/>
                        <a:ext cx="5105400" cy="6607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30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2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ecision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4959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9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7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Eastern North Philadelphia Coalition\Clean and Claim 9-19-09\P919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3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J:\Graphic Assignments\WCRP Postcard\Final Photos\Nora's Pictures 2009 056_cleaned r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r="5806" b="6956"/>
          <a:stretch>
            <a:fillRect/>
          </a:stretch>
        </p:blipFill>
        <p:spPr bwMode="auto">
          <a:xfrm>
            <a:off x="5262563" y="0"/>
            <a:ext cx="2428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1273" b="2554"/>
          <a:stretch>
            <a:fillRect/>
          </a:stretch>
        </p:blipFill>
        <p:spPr bwMode="auto">
          <a:xfrm>
            <a:off x="5257800" y="4562477"/>
            <a:ext cx="24336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SupportiveServic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>
            <a:fillRect/>
          </a:stretch>
        </p:blipFill>
        <p:spPr bwMode="auto">
          <a:xfrm>
            <a:off x="5258991" y="2667000"/>
            <a:ext cx="243244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WCRP-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 b="54262"/>
          <a:stretch>
            <a:fillRect/>
          </a:stretch>
        </p:blipFill>
        <p:spPr bwMode="auto">
          <a:xfrm>
            <a:off x="1507332" y="457200"/>
            <a:ext cx="3064669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WCRP-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9" r="54556" b="13249"/>
          <a:stretch>
            <a:fillRect/>
          </a:stretch>
        </p:blipFill>
        <p:spPr bwMode="auto">
          <a:xfrm>
            <a:off x="1304634" y="3649664"/>
            <a:ext cx="3470064" cy="22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0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C:\Users\NLichtash\Desktop\photos\group shot from clean and cla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7834"/>
            <a:ext cx="807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Lichtash\Desktop\photos\organizing\8.1-Community Spokesperson Trai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18" y="0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Lichtash\Desktop\photos\organizing\tbvl poste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Lichtash\Desktop\photos\organizing\dienay and wcrp stud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3" y="228600"/>
            <a:ext cx="9148866" cy="6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OAT 2007\Ms. Veronica\Final Set of Photos\019_1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" y="609600"/>
            <a:ext cx="89535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6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Lichtash\Desktop\photos\organizing\DSC02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28"/>
            <a:ext cx="9144000" cy="60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Lichtash\Desktop\photos\organizing\IMG_1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613"/>
            <a:ext cx="9144000" cy="333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Lichtash\Desktop\photos\organizing\IMG_1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4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288756" y="5133977"/>
            <a:ext cx="182166" cy="200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5470922" y="4964115"/>
            <a:ext cx="40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3A2C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8368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" y="0"/>
            <a:ext cx="9143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Involving Community Members on Committees and Our Board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91824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0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OAT\Dev without Displacement\advocacy documents\Report Update\GraphicsforCityReportCard\02b_GRAPHIC_Change in Income  Housing_FINAL_2000-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6" y="1371600"/>
            <a:ext cx="754684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Lichtash\Desktop\photos\organizing\Dena Salley - Harvey Finkel photo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" y="574548"/>
            <a:ext cx="8452104" cy="57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7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OAT\Dev without Displacement\advocacy documents\Report Update\GraphicsforCityReportCard\03_GRAPHIC_Change in Rac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010400" cy="67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We invite you to work with the Philadelphia Coalition for Affordable Communities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>To ensure that our elected officials prioritize community needs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75456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 smtClean="0"/>
              <a:t>To pass legislation that would provide new dedicated sources of funding for the production and preservation of housing that is affordable and accessible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Ensure that half of all money in the housing trust fund goes to households making 30% or less of  median income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Put $35 million annually from expiring tax abatements or another source into the housing trust fund</a:t>
            </a:r>
          </a:p>
          <a:p>
            <a:pPr marL="457200" lvl="1" indent="0">
              <a:buNone/>
            </a:pPr>
            <a:r>
              <a:rPr lang="en-US" sz="2000" dirty="0" smtClean="0"/>
              <a:t>Ensure the land bank works in a fair, transparent and accountable way that gives us land for community needs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 smtClean="0"/>
              <a:t>Publicly held and tax delinquent property from all council districts goes into the land bank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 smtClean="0"/>
              <a:t>50% of the land from each district is given for nominal fee to groups for community benefit: affordable housing, economic development or food production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 smtClean="0"/>
              <a:t>Land bank is not required to pay the city back for real estate and other municipal liens except for taxes imposed by the school district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5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OAT\Dev without Displacement\advocacy documents\Report Update\Photos\Advocacy docs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838200"/>
            <a:ext cx="4419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/>
          </a:p>
          <a:p>
            <a:r>
              <a:rPr lang="en-US" sz="3200" b="1" dirty="0"/>
              <a:t> </a:t>
            </a:r>
            <a:r>
              <a:rPr lang="en-US" sz="3200" b="1" dirty="0" smtClean="0"/>
              <a:t>      The Philadelphia  Coalition For Affordable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Communities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JOIN US!      Contact  Christi Clark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cclark@wcrpphila.org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215 627 5550  </a:t>
            </a:r>
            <a:r>
              <a:rPr lang="en-US" sz="2400" dirty="0" err="1" smtClean="0"/>
              <a:t>ext</a:t>
            </a:r>
            <a:r>
              <a:rPr lang="en-US" sz="2400" dirty="0" smtClean="0"/>
              <a:t> 218</a:t>
            </a:r>
          </a:p>
          <a:p>
            <a:endParaRPr lang="en-US" sz="2400" dirty="0" smtClean="0"/>
          </a:p>
          <a:p>
            <a:r>
              <a:rPr lang="en-US" sz="2400" dirty="0" smtClean="0"/>
              <a:t>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43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J:\Graphic Assignments\WCRP Postcard\Final Photos\Nora's Pictures 2009 056_cleaned r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r="5806" b="6956"/>
          <a:stretch>
            <a:fillRect/>
          </a:stretch>
        </p:blipFill>
        <p:spPr bwMode="auto">
          <a:xfrm>
            <a:off x="5262563" y="0"/>
            <a:ext cx="2428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1273" b="2554"/>
          <a:stretch>
            <a:fillRect/>
          </a:stretch>
        </p:blipFill>
        <p:spPr bwMode="auto">
          <a:xfrm>
            <a:off x="5257800" y="4562477"/>
            <a:ext cx="24336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SupportiveServic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>
            <a:fillRect/>
          </a:stretch>
        </p:blipFill>
        <p:spPr bwMode="auto">
          <a:xfrm>
            <a:off x="5258991" y="2667000"/>
            <a:ext cx="243244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WCRP-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 b="54262"/>
          <a:stretch>
            <a:fillRect/>
          </a:stretch>
        </p:blipFill>
        <p:spPr bwMode="auto">
          <a:xfrm>
            <a:off x="1507332" y="457200"/>
            <a:ext cx="3064669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WCRP-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9" r="54556" b="13249"/>
          <a:stretch>
            <a:fillRect/>
          </a:stretch>
        </p:blipFill>
        <p:spPr bwMode="auto">
          <a:xfrm>
            <a:off x="1159188" y="3649664"/>
            <a:ext cx="3470064" cy="22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965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Doing Outreach in the Neighborhood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153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Lichtash\Desktop\photos\WCRP lead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81328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stening Project-01-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81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Not in My Back Yard &amp; Zoning Challenges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22" y="3005463"/>
            <a:ext cx="4889974" cy="38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16608"/>
            <a:ext cx="4230922" cy="317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830" y="642026"/>
            <a:ext cx="4724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Obtaining Land When the Costs are Soaring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4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CREW presentation\Street View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381000"/>
            <a:ext cx="5410200" cy="6172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/>
          <p:cNvSpPr/>
          <p:nvPr/>
        </p:nvSpPr>
        <p:spPr>
          <a:xfrm>
            <a:off x="3505200" y="3244334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05000" y="381000"/>
            <a:ext cx="2895600" cy="990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/>
          </a:p>
          <a:p>
            <a:pPr algn="ctr"/>
            <a:r>
              <a:rPr lang="en-US" sz="2400" b="1" dirty="0" smtClean="0"/>
              <a:t>Villanueva Child Development Center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7255</TotalTime>
  <Words>232</Words>
  <Application>Microsoft Office PowerPoint</Application>
  <PresentationFormat>On-screen Show (4:3)</PresentationFormat>
  <Paragraphs>39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Rounded MT Bold</vt:lpstr>
      <vt:lpstr>Calibri</vt:lpstr>
      <vt:lpstr>Tahoma</vt:lpstr>
      <vt:lpstr>Wingdings</vt:lpstr>
      <vt:lpstr>Office Theme</vt:lpstr>
      <vt:lpstr>Acrobat Document</vt:lpstr>
      <vt:lpstr>building our clout through community organizing</vt:lpstr>
      <vt:lpstr>PowerPoint Presentation</vt:lpstr>
      <vt:lpstr>Involving Community Members on Committees and Our Board</vt:lpstr>
      <vt:lpstr>Doing Outreach in the Neighborhood</vt:lpstr>
      <vt:lpstr>PowerPoint Presentation</vt:lpstr>
      <vt:lpstr>Not in My Back Yard &amp; Zoning Challenges</vt:lpstr>
      <vt:lpstr>PowerPoint Presentation</vt:lpstr>
      <vt:lpstr>PowerPoint Presentation</vt:lpstr>
      <vt:lpstr>PowerPoint Presentation</vt:lpstr>
      <vt:lpstr> Iris Nydia Brown Townhouses Somerset &amp; Mascher St.  </vt:lpstr>
      <vt:lpstr>PowerPoint Presentation</vt:lpstr>
      <vt:lpstr> Johnnie Tillmon Townhouses 4th and Master </vt:lpstr>
      <vt:lpstr> Karen Donnally Townhouses 4th and Diamond </vt:lpstr>
      <vt:lpstr> Evelyn Sanders Townhouses 9th and Indiana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invite you to work with the Philadelphia Coalition for Affordable Communities To ensure that our elected officials prioritize community needs </vt:lpstr>
      <vt:lpstr>PowerPoint Presentation</vt:lpstr>
      <vt:lpstr>PowerPoint Presentation</vt:lpstr>
    </vt:vector>
  </TitlesOfParts>
  <Company>Neighborhood Interfaith Movement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paylesworth</dc:creator>
  <cp:lastModifiedBy>Zakya Hall</cp:lastModifiedBy>
  <cp:revision>516</cp:revision>
  <cp:lastPrinted>2019-06-06T02:17:03Z</cp:lastPrinted>
  <dcterms:created xsi:type="dcterms:W3CDTF">2012-05-18T18:00:05Z</dcterms:created>
  <dcterms:modified xsi:type="dcterms:W3CDTF">2019-06-25T16:40:09Z</dcterms:modified>
</cp:coreProperties>
</file>