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60" r:id="rId3"/>
    <p:sldId id="270" r:id="rId4"/>
    <p:sldId id="271" r:id="rId5"/>
    <p:sldId id="272" r:id="rId6"/>
    <p:sldId id="261" r:id="rId7"/>
    <p:sldId id="269" r:id="rId8"/>
    <p:sldId id="259" r:id="rId9"/>
    <p:sldId id="258" r:id="rId10"/>
    <p:sldId id="257" r:id="rId11"/>
    <p:sldId id="256" r:id="rId12"/>
    <p:sldId id="308" r:id="rId13"/>
    <p:sldId id="309" r:id="rId14"/>
    <p:sldId id="310" r:id="rId15"/>
    <p:sldId id="311" r:id="rId16"/>
    <p:sldId id="265" r:id="rId17"/>
    <p:sldId id="296" r:id="rId18"/>
    <p:sldId id="312" r:id="rId19"/>
    <p:sldId id="313" r:id="rId20"/>
    <p:sldId id="297" r:id="rId21"/>
    <p:sldId id="298" r:id="rId22"/>
    <p:sldId id="290" r:id="rId23"/>
    <p:sldId id="293" r:id="rId24"/>
    <p:sldId id="292" r:id="rId25"/>
    <p:sldId id="301" r:id="rId26"/>
    <p:sldId id="302" r:id="rId27"/>
    <p:sldId id="303" r:id="rId28"/>
    <p:sldId id="304" r:id="rId29"/>
    <p:sldId id="305" r:id="rId30"/>
    <p:sldId id="306" r:id="rId31"/>
    <p:sldId id="307" r:id="rId32"/>
    <p:sldId id="314" r:id="rId33"/>
    <p:sldId id="315" r:id="rId34"/>
    <p:sldId id="276" r:id="rId35"/>
    <p:sldId id="278" r:id="rId36"/>
    <p:sldId id="277" r:id="rId37"/>
    <p:sldId id="273" r:id="rId38"/>
    <p:sldId id="263" r:id="rId39"/>
    <p:sldId id="264" r:id="rId40"/>
    <p:sldId id="275" r:id="rId41"/>
    <p:sldId id="266" r:id="rId42"/>
    <p:sldId id="267" r:id="rId43"/>
    <p:sldId id="268" r:id="rId44"/>
    <p:sldId id="274" r:id="rId45"/>
    <p:sldId id="281" r:id="rId46"/>
    <p:sldId id="280" r:id="rId47"/>
    <p:sldId id="279" r:id="rId48"/>
    <p:sldId id="31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045" autoAdjust="0"/>
  </p:normalViewPr>
  <p:slideViewPr>
    <p:cSldViewPr snapToGrid="0">
      <p:cViewPr varScale="1">
        <p:scale>
          <a:sx n="81" d="100"/>
          <a:sy n="81" d="100"/>
        </p:scale>
        <p:origin x="120"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A1C5FB-687A-4958-BCAD-E81001EF5E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A3BD2800-BB3C-43C8-86A0-55DE56CDA0E2}">
      <dgm:prSet phldrT="[Text]"/>
      <dgm:spPr/>
      <dgm:t>
        <a:bodyPr/>
        <a:lstStyle/>
        <a:p>
          <a:r>
            <a:rPr lang="en-US" dirty="0"/>
            <a:t>Public Agencies</a:t>
          </a:r>
        </a:p>
      </dgm:t>
    </dgm:pt>
    <dgm:pt modelId="{0091E8F3-D180-4FA0-A5B4-A47D67E91A14}" type="parTrans" cxnId="{370BA14D-8DE7-4E8C-936D-BE0E15934AC8}">
      <dgm:prSet/>
      <dgm:spPr/>
      <dgm:t>
        <a:bodyPr/>
        <a:lstStyle/>
        <a:p>
          <a:endParaRPr lang="en-US"/>
        </a:p>
      </dgm:t>
    </dgm:pt>
    <dgm:pt modelId="{36F3BE11-3676-4611-987A-BEC1F8BDE238}" type="sibTrans" cxnId="{370BA14D-8DE7-4E8C-936D-BE0E15934AC8}">
      <dgm:prSet/>
      <dgm:spPr/>
      <dgm:t>
        <a:bodyPr/>
        <a:lstStyle/>
        <a:p>
          <a:endParaRPr lang="en-US"/>
        </a:p>
      </dgm:t>
    </dgm:pt>
    <dgm:pt modelId="{5649C685-F239-4872-9962-48B0269AD9D8}">
      <dgm:prSet phldrT="[Text]"/>
      <dgm:spPr/>
      <dgm:t>
        <a:bodyPr/>
        <a:lstStyle/>
        <a:p>
          <a:r>
            <a:rPr lang="en-US" dirty="0"/>
            <a:t>Department of Public Property</a:t>
          </a:r>
        </a:p>
      </dgm:t>
    </dgm:pt>
    <dgm:pt modelId="{46F03F8F-158E-4EFF-AB7E-EED5ECC56BDD}" type="parTrans" cxnId="{437A90B9-2883-444F-9033-E87CDEFF4981}">
      <dgm:prSet/>
      <dgm:spPr/>
      <dgm:t>
        <a:bodyPr/>
        <a:lstStyle/>
        <a:p>
          <a:endParaRPr lang="en-US"/>
        </a:p>
      </dgm:t>
    </dgm:pt>
    <dgm:pt modelId="{650E307C-92BD-4518-87AF-D3F9E6CAA269}" type="sibTrans" cxnId="{437A90B9-2883-444F-9033-E87CDEFF4981}">
      <dgm:prSet/>
      <dgm:spPr/>
      <dgm:t>
        <a:bodyPr/>
        <a:lstStyle/>
        <a:p>
          <a:endParaRPr lang="en-US"/>
        </a:p>
      </dgm:t>
    </dgm:pt>
    <dgm:pt modelId="{7AC69998-A1FD-47DA-A4D5-9E99AC9B59BF}">
      <dgm:prSet phldrT="[Text]"/>
      <dgm:spPr/>
      <dgm:t>
        <a:bodyPr/>
        <a:lstStyle/>
        <a:p>
          <a:r>
            <a:rPr lang="en-US" dirty="0"/>
            <a:t>Philadelphia Redevelopment Authority</a:t>
          </a:r>
        </a:p>
      </dgm:t>
    </dgm:pt>
    <dgm:pt modelId="{413132B5-91D1-4B33-A864-A92D7698EBB0}" type="parTrans" cxnId="{0ADA9208-E119-4B7F-B741-27EECADE979C}">
      <dgm:prSet/>
      <dgm:spPr/>
      <dgm:t>
        <a:bodyPr/>
        <a:lstStyle/>
        <a:p>
          <a:endParaRPr lang="en-US"/>
        </a:p>
      </dgm:t>
    </dgm:pt>
    <dgm:pt modelId="{3E6608A9-D4E2-4702-A688-75142363A558}" type="sibTrans" cxnId="{0ADA9208-E119-4B7F-B741-27EECADE979C}">
      <dgm:prSet/>
      <dgm:spPr/>
      <dgm:t>
        <a:bodyPr/>
        <a:lstStyle/>
        <a:p>
          <a:endParaRPr lang="en-US"/>
        </a:p>
      </dgm:t>
    </dgm:pt>
    <dgm:pt modelId="{4CE4D943-7BCB-4221-BEB0-EC8FD6829FC3}">
      <dgm:prSet phldrT="[Text]"/>
      <dgm:spPr/>
      <dgm:t>
        <a:bodyPr/>
        <a:lstStyle/>
        <a:p>
          <a:r>
            <a:rPr lang="en-US" dirty="0"/>
            <a:t>Land Bank</a:t>
          </a:r>
        </a:p>
      </dgm:t>
    </dgm:pt>
    <dgm:pt modelId="{34E9FE8D-AD10-4974-8BD9-A5884B339B04}" type="parTrans" cxnId="{D324C2CD-EDBF-4128-9D4E-4BF7E6FC76A3}">
      <dgm:prSet/>
      <dgm:spPr/>
      <dgm:t>
        <a:bodyPr/>
        <a:lstStyle/>
        <a:p>
          <a:endParaRPr lang="en-US"/>
        </a:p>
      </dgm:t>
    </dgm:pt>
    <dgm:pt modelId="{11DD2CCE-4903-42E8-938F-B9D4888629AB}" type="sibTrans" cxnId="{D324C2CD-EDBF-4128-9D4E-4BF7E6FC76A3}">
      <dgm:prSet/>
      <dgm:spPr/>
      <dgm:t>
        <a:bodyPr/>
        <a:lstStyle/>
        <a:p>
          <a:endParaRPr lang="en-US"/>
        </a:p>
      </dgm:t>
    </dgm:pt>
    <dgm:pt modelId="{176DF8AF-C4B6-42F3-AC94-08690C8BDE12}">
      <dgm:prSet phldrT="[Text]"/>
      <dgm:spPr>
        <a:solidFill>
          <a:schemeClr val="accent4"/>
        </a:solidFill>
      </dgm:spPr>
      <dgm:t>
        <a:bodyPr/>
        <a:lstStyle/>
        <a:p>
          <a:r>
            <a:rPr lang="en-US" dirty="0"/>
            <a:t>Private Owners</a:t>
          </a:r>
        </a:p>
      </dgm:t>
    </dgm:pt>
    <dgm:pt modelId="{9F9F96F5-4652-4D44-8F7D-4C576275723F}" type="parTrans" cxnId="{20924B27-9140-415A-97C8-F93318A80712}">
      <dgm:prSet/>
      <dgm:spPr/>
      <dgm:t>
        <a:bodyPr/>
        <a:lstStyle/>
        <a:p>
          <a:endParaRPr lang="en-US"/>
        </a:p>
      </dgm:t>
    </dgm:pt>
    <dgm:pt modelId="{A7C258CD-413B-41F3-A391-D347FCF7C4C9}" type="sibTrans" cxnId="{20924B27-9140-415A-97C8-F93318A80712}">
      <dgm:prSet/>
      <dgm:spPr/>
      <dgm:t>
        <a:bodyPr/>
        <a:lstStyle/>
        <a:p>
          <a:endParaRPr lang="en-US"/>
        </a:p>
      </dgm:t>
    </dgm:pt>
    <dgm:pt modelId="{C6551E02-7F25-4746-A344-D95C86BF9759}">
      <dgm:prSet phldrT="[Text]"/>
      <dgm:spPr>
        <a:solidFill>
          <a:schemeClr val="accent4"/>
        </a:solidFill>
      </dgm:spPr>
      <dgm:t>
        <a:bodyPr/>
        <a:lstStyle/>
        <a:p>
          <a:r>
            <a:rPr lang="en-US" dirty="0"/>
            <a:t>Tax Delinquent</a:t>
          </a:r>
        </a:p>
      </dgm:t>
    </dgm:pt>
    <dgm:pt modelId="{7F3BF71B-6178-4762-BC48-41BB4026DD30}" type="parTrans" cxnId="{4D2D3810-4D11-4EC7-B52A-06281F86EA0F}">
      <dgm:prSet/>
      <dgm:spPr>
        <a:ln>
          <a:solidFill>
            <a:schemeClr val="accent4"/>
          </a:solidFill>
        </a:ln>
      </dgm:spPr>
      <dgm:t>
        <a:bodyPr/>
        <a:lstStyle/>
        <a:p>
          <a:endParaRPr lang="en-US"/>
        </a:p>
      </dgm:t>
    </dgm:pt>
    <dgm:pt modelId="{92276C47-6FF2-4B8F-A672-8B8254A61294}" type="sibTrans" cxnId="{4D2D3810-4D11-4EC7-B52A-06281F86EA0F}">
      <dgm:prSet/>
      <dgm:spPr/>
      <dgm:t>
        <a:bodyPr/>
        <a:lstStyle/>
        <a:p>
          <a:endParaRPr lang="en-US"/>
        </a:p>
      </dgm:t>
    </dgm:pt>
    <dgm:pt modelId="{D9423913-ECC5-4A07-AC10-912EA5BF6B21}">
      <dgm:prSet phldrT="[Text]"/>
      <dgm:spPr>
        <a:solidFill>
          <a:schemeClr val="accent4"/>
        </a:solidFill>
      </dgm:spPr>
      <dgm:t>
        <a:bodyPr/>
        <a:lstStyle/>
        <a:p>
          <a:r>
            <a:rPr lang="en-US" dirty="0"/>
            <a:t>Speculators/ Developers</a:t>
          </a:r>
        </a:p>
      </dgm:t>
    </dgm:pt>
    <dgm:pt modelId="{11DCD195-109C-4D71-A701-59DA08FC12B0}" type="parTrans" cxnId="{9DDC7C5C-B65C-444A-A23C-2134D7AE2F0F}">
      <dgm:prSet/>
      <dgm:spPr>
        <a:ln>
          <a:solidFill>
            <a:schemeClr val="accent4"/>
          </a:solidFill>
        </a:ln>
      </dgm:spPr>
      <dgm:t>
        <a:bodyPr/>
        <a:lstStyle/>
        <a:p>
          <a:endParaRPr lang="en-US"/>
        </a:p>
      </dgm:t>
    </dgm:pt>
    <dgm:pt modelId="{9CF53E31-B594-486F-9FF8-DD455E439049}" type="sibTrans" cxnId="{9DDC7C5C-B65C-444A-A23C-2134D7AE2F0F}">
      <dgm:prSet/>
      <dgm:spPr/>
      <dgm:t>
        <a:bodyPr/>
        <a:lstStyle/>
        <a:p>
          <a:endParaRPr lang="en-US"/>
        </a:p>
      </dgm:t>
    </dgm:pt>
    <dgm:pt modelId="{C5F386D3-5FCF-4C09-B1DB-D36756C44795}" type="pres">
      <dgm:prSet presAssocID="{3BA1C5FB-687A-4958-BCAD-E81001EF5E5E}" presName="diagram" presStyleCnt="0">
        <dgm:presLayoutVars>
          <dgm:chPref val="1"/>
          <dgm:dir/>
          <dgm:animOne val="branch"/>
          <dgm:animLvl val="lvl"/>
          <dgm:resizeHandles val="exact"/>
        </dgm:presLayoutVars>
      </dgm:prSet>
      <dgm:spPr/>
    </dgm:pt>
    <dgm:pt modelId="{4F8DA2D2-A8BF-46DB-B59C-DAB130B4146E}" type="pres">
      <dgm:prSet presAssocID="{A3BD2800-BB3C-43C8-86A0-55DE56CDA0E2}" presName="root1" presStyleCnt="0"/>
      <dgm:spPr/>
    </dgm:pt>
    <dgm:pt modelId="{76ABA713-1FC8-40CA-9B0F-382786222090}" type="pres">
      <dgm:prSet presAssocID="{A3BD2800-BB3C-43C8-86A0-55DE56CDA0E2}" presName="LevelOneTextNode" presStyleLbl="node0" presStyleIdx="0" presStyleCnt="2" custLinFactX="-45496" custLinFactY="33007" custLinFactNeighborX="-100000" custLinFactNeighborY="100000">
        <dgm:presLayoutVars>
          <dgm:chPref val="3"/>
        </dgm:presLayoutVars>
      </dgm:prSet>
      <dgm:spPr/>
    </dgm:pt>
    <dgm:pt modelId="{94F6D01B-BF25-41F2-886B-53625C9482B4}" type="pres">
      <dgm:prSet presAssocID="{A3BD2800-BB3C-43C8-86A0-55DE56CDA0E2}" presName="level2hierChild" presStyleCnt="0"/>
      <dgm:spPr/>
    </dgm:pt>
    <dgm:pt modelId="{4F584B99-5ECE-42B8-A4BB-BC53FC8FA0A6}" type="pres">
      <dgm:prSet presAssocID="{46F03F8F-158E-4EFF-AB7E-EED5ECC56BDD}" presName="conn2-1" presStyleLbl="parChTrans1D2" presStyleIdx="0" presStyleCnt="5"/>
      <dgm:spPr/>
    </dgm:pt>
    <dgm:pt modelId="{6BD326F1-C15C-4BAF-9075-521DFEDCE3A5}" type="pres">
      <dgm:prSet presAssocID="{46F03F8F-158E-4EFF-AB7E-EED5ECC56BDD}" presName="connTx" presStyleLbl="parChTrans1D2" presStyleIdx="0" presStyleCnt="5"/>
      <dgm:spPr/>
    </dgm:pt>
    <dgm:pt modelId="{D62B3868-A80E-4441-8017-9292A39802DF}" type="pres">
      <dgm:prSet presAssocID="{5649C685-F239-4872-9962-48B0269AD9D8}" presName="root2" presStyleCnt="0"/>
      <dgm:spPr/>
    </dgm:pt>
    <dgm:pt modelId="{A7C8E687-3277-44AA-B61C-284AE8890BA5}" type="pres">
      <dgm:prSet presAssocID="{5649C685-F239-4872-9962-48B0269AD9D8}" presName="LevelTwoTextNode" presStyleLbl="node2" presStyleIdx="0" presStyleCnt="5" custLinFactX="-35795" custLinFactY="15000" custLinFactNeighborX="-100000" custLinFactNeighborY="100000">
        <dgm:presLayoutVars>
          <dgm:chPref val="3"/>
        </dgm:presLayoutVars>
      </dgm:prSet>
      <dgm:spPr/>
    </dgm:pt>
    <dgm:pt modelId="{9CC496CF-BE55-4CE9-AE0C-A39EB40D14AE}" type="pres">
      <dgm:prSet presAssocID="{5649C685-F239-4872-9962-48B0269AD9D8}" presName="level3hierChild" presStyleCnt="0"/>
      <dgm:spPr/>
    </dgm:pt>
    <dgm:pt modelId="{038B8694-2CA5-4B14-BA25-955A8F2E8468}" type="pres">
      <dgm:prSet presAssocID="{413132B5-91D1-4B33-A864-A92D7698EBB0}" presName="conn2-1" presStyleLbl="parChTrans1D2" presStyleIdx="1" presStyleCnt="5"/>
      <dgm:spPr/>
    </dgm:pt>
    <dgm:pt modelId="{AD9EE279-9312-4530-A876-96F8C4024692}" type="pres">
      <dgm:prSet presAssocID="{413132B5-91D1-4B33-A864-A92D7698EBB0}" presName="connTx" presStyleLbl="parChTrans1D2" presStyleIdx="1" presStyleCnt="5"/>
      <dgm:spPr/>
    </dgm:pt>
    <dgm:pt modelId="{C0DFDE4F-96D1-4221-9FFC-DB379CC13185}" type="pres">
      <dgm:prSet presAssocID="{7AC69998-A1FD-47DA-A4D5-9E99AC9B59BF}" presName="root2" presStyleCnt="0"/>
      <dgm:spPr/>
    </dgm:pt>
    <dgm:pt modelId="{5DA6B653-6A49-494B-9F98-ADD3287DC5D1}" type="pres">
      <dgm:prSet presAssocID="{7AC69998-A1FD-47DA-A4D5-9E99AC9B59BF}" presName="LevelTwoTextNode" presStyleLbl="node2" presStyleIdx="1" presStyleCnt="5" custLinFactX="-35795" custLinFactY="15000" custLinFactNeighborX="-100000" custLinFactNeighborY="100000">
        <dgm:presLayoutVars>
          <dgm:chPref val="3"/>
        </dgm:presLayoutVars>
      </dgm:prSet>
      <dgm:spPr/>
    </dgm:pt>
    <dgm:pt modelId="{F8B93433-A588-4482-8B30-53FFB6E42DAA}" type="pres">
      <dgm:prSet presAssocID="{7AC69998-A1FD-47DA-A4D5-9E99AC9B59BF}" presName="level3hierChild" presStyleCnt="0"/>
      <dgm:spPr/>
    </dgm:pt>
    <dgm:pt modelId="{62D363F2-4F6C-456C-9373-C7AD3E97CC11}" type="pres">
      <dgm:prSet presAssocID="{34E9FE8D-AD10-4974-8BD9-A5884B339B04}" presName="conn2-1" presStyleLbl="parChTrans1D2" presStyleIdx="2" presStyleCnt="5"/>
      <dgm:spPr/>
    </dgm:pt>
    <dgm:pt modelId="{441D2FF9-3E3F-47DF-AE87-C8240FFCD61E}" type="pres">
      <dgm:prSet presAssocID="{34E9FE8D-AD10-4974-8BD9-A5884B339B04}" presName="connTx" presStyleLbl="parChTrans1D2" presStyleIdx="2" presStyleCnt="5"/>
      <dgm:spPr/>
    </dgm:pt>
    <dgm:pt modelId="{F07E4A66-1ACC-4785-897B-4F78C30B7252}" type="pres">
      <dgm:prSet presAssocID="{4CE4D943-7BCB-4221-BEB0-EC8FD6829FC3}" presName="root2" presStyleCnt="0"/>
      <dgm:spPr/>
    </dgm:pt>
    <dgm:pt modelId="{1867E5B3-CFC7-42C9-A893-2C995F9557AA}" type="pres">
      <dgm:prSet presAssocID="{4CE4D943-7BCB-4221-BEB0-EC8FD6829FC3}" presName="LevelTwoTextNode" presStyleLbl="node2" presStyleIdx="2" presStyleCnt="5" custLinFactX="-35795" custLinFactY="15000" custLinFactNeighborX="-100000" custLinFactNeighborY="100000">
        <dgm:presLayoutVars>
          <dgm:chPref val="3"/>
        </dgm:presLayoutVars>
      </dgm:prSet>
      <dgm:spPr/>
    </dgm:pt>
    <dgm:pt modelId="{98CDFD73-962C-4A56-BB90-72886AB4543C}" type="pres">
      <dgm:prSet presAssocID="{4CE4D943-7BCB-4221-BEB0-EC8FD6829FC3}" presName="level3hierChild" presStyleCnt="0"/>
      <dgm:spPr/>
    </dgm:pt>
    <dgm:pt modelId="{5BDFD2B5-594E-490C-A38D-8C01E17CDAEB}" type="pres">
      <dgm:prSet presAssocID="{176DF8AF-C4B6-42F3-AC94-08690C8BDE12}" presName="root1" presStyleCnt="0"/>
      <dgm:spPr/>
    </dgm:pt>
    <dgm:pt modelId="{C863BE0F-EDCD-4F8F-8B3A-886EB69588B2}" type="pres">
      <dgm:prSet presAssocID="{176DF8AF-C4B6-42F3-AC94-08690C8BDE12}" presName="LevelOneTextNode" presStyleLbl="node0" presStyleIdx="1" presStyleCnt="2" custLinFactX="48557" custLinFactY="-65000" custLinFactNeighborX="100000" custLinFactNeighborY="-100000">
        <dgm:presLayoutVars>
          <dgm:chPref val="3"/>
        </dgm:presLayoutVars>
      </dgm:prSet>
      <dgm:spPr/>
    </dgm:pt>
    <dgm:pt modelId="{932AECFE-4E07-45BE-BD5F-ECA5A3BF5F9B}" type="pres">
      <dgm:prSet presAssocID="{176DF8AF-C4B6-42F3-AC94-08690C8BDE12}" presName="level2hierChild" presStyleCnt="0"/>
      <dgm:spPr/>
    </dgm:pt>
    <dgm:pt modelId="{A98B91CC-AC71-4082-8292-12D87C02C6AA}" type="pres">
      <dgm:prSet presAssocID="{7F3BF71B-6178-4762-BC48-41BB4026DD30}" presName="conn2-1" presStyleLbl="parChTrans1D2" presStyleIdx="3" presStyleCnt="5"/>
      <dgm:spPr/>
    </dgm:pt>
    <dgm:pt modelId="{19B056EB-EA55-48D3-86FD-7459F872C733}" type="pres">
      <dgm:prSet presAssocID="{7F3BF71B-6178-4762-BC48-41BB4026DD30}" presName="connTx" presStyleLbl="parChTrans1D2" presStyleIdx="3" presStyleCnt="5"/>
      <dgm:spPr/>
    </dgm:pt>
    <dgm:pt modelId="{E309E5DE-A6FD-4BBE-AEC0-29B631CB7189}" type="pres">
      <dgm:prSet presAssocID="{C6551E02-7F25-4746-A344-D95C86BF9759}" presName="root2" presStyleCnt="0"/>
      <dgm:spPr/>
    </dgm:pt>
    <dgm:pt modelId="{0BC09FE2-AC3C-4877-9EDB-8303D9ADC43F}" type="pres">
      <dgm:prSet presAssocID="{C6551E02-7F25-4746-A344-D95C86BF9759}" presName="LevelTwoTextNode" presStyleLbl="node2" presStyleIdx="3" presStyleCnt="5" custLinFactX="48557" custLinFactY="-65000" custLinFactNeighborX="100000" custLinFactNeighborY="-100000">
        <dgm:presLayoutVars>
          <dgm:chPref val="3"/>
        </dgm:presLayoutVars>
      </dgm:prSet>
      <dgm:spPr/>
    </dgm:pt>
    <dgm:pt modelId="{B5D0C0F4-9714-4671-B803-8ACE608371F4}" type="pres">
      <dgm:prSet presAssocID="{C6551E02-7F25-4746-A344-D95C86BF9759}" presName="level3hierChild" presStyleCnt="0"/>
      <dgm:spPr/>
    </dgm:pt>
    <dgm:pt modelId="{B27B71B5-2536-45E1-9A98-F546D32D491D}" type="pres">
      <dgm:prSet presAssocID="{11DCD195-109C-4D71-A701-59DA08FC12B0}" presName="conn2-1" presStyleLbl="parChTrans1D2" presStyleIdx="4" presStyleCnt="5"/>
      <dgm:spPr/>
    </dgm:pt>
    <dgm:pt modelId="{1C1336C6-50DA-4B22-BC77-164181402C3E}" type="pres">
      <dgm:prSet presAssocID="{11DCD195-109C-4D71-A701-59DA08FC12B0}" presName="connTx" presStyleLbl="parChTrans1D2" presStyleIdx="4" presStyleCnt="5"/>
      <dgm:spPr/>
    </dgm:pt>
    <dgm:pt modelId="{9A1EE447-7060-4201-BB99-B5ED057F7896}" type="pres">
      <dgm:prSet presAssocID="{D9423913-ECC5-4A07-AC10-912EA5BF6B21}" presName="root2" presStyleCnt="0"/>
      <dgm:spPr/>
    </dgm:pt>
    <dgm:pt modelId="{F6AE9D8C-9B15-4163-A9A1-3056E438138B}" type="pres">
      <dgm:prSet presAssocID="{D9423913-ECC5-4A07-AC10-912EA5BF6B21}" presName="LevelTwoTextNode" presStyleLbl="node2" presStyleIdx="4" presStyleCnt="5" custLinFactX="48557" custLinFactY="-65000" custLinFactNeighborX="100000" custLinFactNeighborY="-100000">
        <dgm:presLayoutVars>
          <dgm:chPref val="3"/>
        </dgm:presLayoutVars>
      </dgm:prSet>
      <dgm:spPr/>
    </dgm:pt>
    <dgm:pt modelId="{A8640484-3CA9-4B16-9E6F-15F6D78E19BD}" type="pres">
      <dgm:prSet presAssocID="{D9423913-ECC5-4A07-AC10-912EA5BF6B21}" presName="level3hierChild" presStyleCnt="0"/>
      <dgm:spPr/>
    </dgm:pt>
  </dgm:ptLst>
  <dgm:cxnLst>
    <dgm:cxn modelId="{55586F01-606E-4E49-9391-64F8EF6813F8}" type="presOf" srcId="{3BA1C5FB-687A-4958-BCAD-E81001EF5E5E}" destId="{C5F386D3-5FCF-4C09-B1DB-D36756C44795}" srcOrd="0" destOrd="0" presId="urn:microsoft.com/office/officeart/2005/8/layout/hierarchy2"/>
    <dgm:cxn modelId="{A8CFBA01-725C-42E0-A492-CCC1814AFCDE}" type="presOf" srcId="{D9423913-ECC5-4A07-AC10-912EA5BF6B21}" destId="{F6AE9D8C-9B15-4163-A9A1-3056E438138B}" srcOrd="0" destOrd="0" presId="urn:microsoft.com/office/officeart/2005/8/layout/hierarchy2"/>
    <dgm:cxn modelId="{0ADA9208-E119-4B7F-B741-27EECADE979C}" srcId="{A3BD2800-BB3C-43C8-86A0-55DE56CDA0E2}" destId="{7AC69998-A1FD-47DA-A4D5-9E99AC9B59BF}" srcOrd="1" destOrd="0" parTransId="{413132B5-91D1-4B33-A864-A92D7698EBB0}" sibTransId="{3E6608A9-D4E2-4702-A688-75142363A558}"/>
    <dgm:cxn modelId="{4D2D3810-4D11-4EC7-B52A-06281F86EA0F}" srcId="{176DF8AF-C4B6-42F3-AC94-08690C8BDE12}" destId="{C6551E02-7F25-4746-A344-D95C86BF9759}" srcOrd="0" destOrd="0" parTransId="{7F3BF71B-6178-4762-BC48-41BB4026DD30}" sibTransId="{92276C47-6FF2-4B8F-A672-8B8254A61294}"/>
    <dgm:cxn modelId="{79778E22-EF8F-420C-B6D7-378CEE1829B4}" type="presOf" srcId="{4CE4D943-7BCB-4221-BEB0-EC8FD6829FC3}" destId="{1867E5B3-CFC7-42C9-A893-2C995F9557AA}" srcOrd="0" destOrd="0" presId="urn:microsoft.com/office/officeart/2005/8/layout/hierarchy2"/>
    <dgm:cxn modelId="{20924B27-9140-415A-97C8-F93318A80712}" srcId="{3BA1C5FB-687A-4958-BCAD-E81001EF5E5E}" destId="{176DF8AF-C4B6-42F3-AC94-08690C8BDE12}" srcOrd="1" destOrd="0" parTransId="{9F9F96F5-4652-4D44-8F7D-4C576275723F}" sibTransId="{A7C258CD-413B-41F3-A391-D347FCF7C4C9}"/>
    <dgm:cxn modelId="{B8EE3C30-08C5-4C77-ADAA-8A7EDCC6D010}" type="presOf" srcId="{7F3BF71B-6178-4762-BC48-41BB4026DD30}" destId="{19B056EB-EA55-48D3-86FD-7459F872C733}" srcOrd="1" destOrd="0" presId="urn:microsoft.com/office/officeart/2005/8/layout/hierarchy2"/>
    <dgm:cxn modelId="{F9112836-F6B8-46FF-BA66-9A989977B36A}" type="presOf" srcId="{11DCD195-109C-4D71-A701-59DA08FC12B0}" destId="{B27B71B5-2536-45E1-9A98-F546D32D491D}" srcOrd="0" destOrd="0" presId="urn:microsoft.com/office/officeart/2005/8/layout/hierarchy2"/>
    <dgm:cxn modelId="{EA4C353A-3E20-4BA4-909C-3970F09D225F}" type="presOf" srcId="{C6551E02-7F25-4746-A344-D95C86BF9759}" destId="{0BC09FE2-AC3C-4877-9EDB-8303D9ADC43F}" srcOrd="0" destOrd="0" presId="urn:microsoft.com/office/officeart/2005/8/layout/hierarchy2"/>
    <dgm:cxn modelId="{5594BC3A-71F9-4754-9835-D970401C4CE5}" type="presOf" srcId="{A3BD2800-BB3C-43C8-86A0-55DE56CDA0E2}" destId="{76ABA713-1FC8-40CA-9B0F-382786222090}" srcOrd="0" destOrd="0" presId="urn:microsoft.com/office/officeart/2005/8/layout/hierarchy2"/>
    <dgm:cxn modelId="{9DDC7C5C-B65C-444A-A23C-2134D7AE2F0F}" srcId="{176DF8AF-C4B6-42F3-AC94-08690C8BDE12}" destId="{D9423913-ECC5-4A07-AC10-912EA5BF6B21}" srcOrd="1" destOrd="0" parTransId="{11DCD195-109C-4D71-A701-59DA08FC12B0}" sibTransId="{9CF53E31-B594-486F-9FF8-DD455E439049}"/>
    <dgm:cxn modelId="{E9A94441-D092-4F01-AD3C-5B85CCAA164F}" type="presOf" srcId="{7F3BF71B-6178-4762-BC48-41BB4026DD30}" destId="{A98B91CC-AC71-4082-8292-12D87C02C6AA}" srcOrd="0" destOrd="0" presId="urn:microsoft.com/office/officeart/2005/8/layout/hierarchy2"/>
    <dgm:cxn modelId="{83A1BA62-04B8-48FE-9F5E-DBE0CB68A29D}" type="presOf" srcId="{176DF8AF-C4B6-42F3-AC94-08690C8BDE12}" destId="{C863BE0F-EDCD-4F8F-8B3A-886EB69588B2}" srcOrd="0" destOrd="0" presId="urn:microsoft.com/office/officeart/2005/8/layout/hierarchy2"/>
    <dgm:cxn modelId="{C2004649-816B-4602-AEF0-A0B6D0BF763A}" type="presOf" srcId="{413132B5-91D1-4B33-A864-A92D7698EBB0}" destId="{AD9EE279-9312-4530-A876-96F8C4024692}" srcOrd="1" destOrd="0" presId="urn:microsoft.com/office/officeart/2005/8/layout/hierarchy2"/>
    <dgm:cxn modelId="{370BA14D-8DE7-4E8C-936D-BE0E15934AC8}" srcId="{3BA1C5FB-687A-4958-BCAD-E81001EF5E5E}" destId="{A3BD2800-BB3C-43C8-86A0-55DE56CDA0E2}" srcOrd="0" destOrd="0" parTransId="{0091E8F3-D180-4FA0-A5B4-A47D67E91A14}" sibTransId="{36F3BE11-3676-4611-987A-BEC1F8BDE238}"/>
    <dgm:cxn modelId="{2DD99050-30A9-4906-BA42-C133296E77DB}" type="presOf" srcId="{11DCD195-109C-4D71-A701-59DA08FC12B0}" destId="{1C1336C6-50DA-4B22-BC77-164181402C3E}" srcOrd="1" destOrd="0" presId="urn:microsoft.com/office/officeart/2005/8/layout/hierarchy2"/>
    <dgm:cxn modelId="{3D0D507B-C3AA-4EB4-89D8-5E46A0E2F15E}" type="presOf" srcId="{5649C685-F239-4872-9962-48B0269AD9D8}" destId="{A7C8E687-3277-44AA-B61C-284AE8890BA5}" srcOrd="0" destOrd="0" presId="urn:microsoft.com/office/officeart/2005/8/layout/hierarchy2"/>
    <dgm:cxn modelId="{CE74348D-62F6-4B5B-B63C-94789A70DD03}" type="presOf" srcId="{413132B5-91D1-4B33-A864-A92D7698EBB0}" destId="{038B8694-2CA5-4B14-BA25-955A8F2E8468}" srcOrd="0" destOrd="0" presId="urn:microsoft.com/office/officeart/2005/8/layout/hierarchy2"/>
    <dgm:cxn modelId="{C353D88E-DF79-4521-8E8D-5F49DB03DF42}" type="presOf" srcId="{46F03F8F-158E-4EFF-AB7E-EED5ECC56BDD}" destId="{4F584B99-5ECE-42B8-A4BB-BC53FC8FA0A6}" srcOrd="0" destOrd="0" presId="urn:microsoft.com/office/officeart/2005/8/layout/hierarchy2"/>
    <dgm:cxn modelId="{5B8813AC-846C-48B5-A4DA-16328EF174A0}" type="presOf" srcId="{46F03F8F-158E-4EFF-AB7E-EED5ECC56BDD}" destId="{6BD326F1-C15C-4BAF-9075-521DFEDCE3A5}" srcOrd="1" destOrd="0" presId="urn:microsoft.com/office/officeart/2005/8/layout/hierarchy2"/>
    <dgm:cxn modelId="{8ECC41B7-33AA-49D6-B986-AA3E9309A555}" type="presOf" srcId="{34E9FE8D-AD10-4974-8BD9-A5884B339B04}" destId="{62D363F2-4F6C-456C-9373-C7AD3E97CC11}" srcOrd="0" destOrd="0" presId="urn:microsoft.com/office/officeart/2005/8/layout/hierarchy2"/>
    <dgm:cxn modelId="{437A90B9-2883-444F-9033-E87CDEFF4981}" srcId="{A3BD2800-BB3C-43C8-86A0-55DE56CDA0E2}" destId="{5649C685-F239-4872-9962-48B0269AD9D8}" srcOrd="0" destOrd="0" parTransId="{46F03F8F-158E-4EFF-AB7E-EED5ECC56BDD}" sibTransId="{650E307C-92BD-4518-87AF-D3F9E6CAA269}"/>
    <dgm:cxn modelId="{D324C2CD-EDBF-4128-9D4E-4BF7E6FC76A3}" srcId="{A3BD2800-BB3C-43C8-86A0-55DE56CDA0E2}" destId="{4CE4D943-7BCB-4221-BEB0-EC8FD6829FC3}" srcOrd="2" destOrd="0" parTransId="{34E9FE8D-AD10-4974-8BD9-A5884B339B04}" sibTransId="{11DD2CCE-4903-42E8-938F-B9D4888629AB}"/>
    <dgm:cxn modelId="{3214B4F1-2042-4DCA-B02C-8E33E6C36C0A}" type="presOf" srcId="{34E9FE8D-AD10-4974-8BD9-A5884B339B04}" destId="{441D2FF9-3E3F-47DF-AE87-C8240FFCD61E}" srcOrd="1" destOrd="0" presId="urn:microsoft.com/office/officeart/2005/8/layout/hierarchy2"/>
    <dgm:cxn modelId="{7F5F29FB-D5CB-4A50-872A-0457D8665CF2}" type="presOf" srcId="{7AC69998-A1FD-47DA-A4D5-9E99AC9B59BF}" destId="{5DA6B653-6A49-494B-9F98-ADD3287DC5D1}" srcOrd="0" destOrd="0" presId="urn:microsoft.com/office/officeart/2005/8/layout/hierarchy2"/>
    <dgm:cxn modelId="{76EAB31D-4B51-4D20-9E9A-544D173E6A3B}" type="presParOf" srcId="{C5F386D3-5FCF-4C09-B1DB-D36756C44795}" destId="{4F8DA2D2-A8BF-46DB-B59C-DAB130B4146E}" srcOrd="0" destOrd="0" presId="urn:microsoft.com/office/officeart/2005/8/layout/hierarchy2"/>
    <dgm:cxn modelId="{E7781E58-5FF6-420F-A1DC-EAF76279AE65}" type="presParOf" srcId="{4F8DA2D2-A8BF-46DB-B59C-DAB130B4146E}" destId="{76ABA713-1FC8-40CA-9B0F-382786222090}" srcOrd="0" destOrd="0" presId="urn:microsoft.com/office/officeart/2005/8/layout/hierarchy2"/>
    <dgm:cxn modelId="{F81B2FD3-B8C6-4850-87F3-9689B47799FA}" type="presParOf" srcId="{4F8DA2D2-A8BF-46DB-B59C-DAB130B4146E}" destId="{94F6D01B-BF25-41F2-886B-53625C9482B4}" srcOrd="1" destOrd="0" presId="urn:microsoft.com/office/officeart/2005/8/layout/hierarchy2"/>
    <dgm:cxn modelId="{7D51204C-5C76-49C3-ACE2-CF67C61D4E6A}" type="presParOf" srcId="{94F6D01B-BF25-41F2-886B-53625C9482B4}" destId="{4F584B99-5ECE-42B8-A4BB-BC53FC8FA0A6}" srcOrd="0" destOrd="0" presId="urn:microsoft.com/office/officeart/2005/8/layout/hierarchy2"/>
    <dgm:cxn modelId="{3D739AC8-63C0-45C0-875D-89AB145B4EB2}" type="presParOf" srcId="{4F584B99-5ECE-42B8-A4BB-BC53FC8FA0A6}" destId="{6BD326F1-C15C-4BAF-9075-521DFEDCE3A5}" srcOrd="0" destOrd="0" presId="urn:microsoft.com/office/officeart/2005/8/layout/hierarchy2"/>
    <dgm:cxn modelId="{7B4BA1CE-F109-4421-9AC4-93751BF6413A}" type="presParOf" srcId="{94F6D01B-BF25-41F2-886B-53625C9482B4}" destId="{D62B3868-A80E-4441-8017-9292A39802DF}" srcOrd="1" destOrd="0" presId="urn:microsoft.com/office/officeart/2005/8/layout/hierarchy2"/>
    <dgm:cxn modelId="{0D9D7AB3-C425-421F-870D-817BB436D1D2}" type="presParOf" srcId="{D62B3868-A80E-4441-8017-9292A39802DF}" destId="{A7C8E687-3277-44AA-B61C-284AE8890BA5}" srcOrd="0" destOrd="0" presId="urn:microsoft.com/office/officeart/2005/8/layout/hierarchy2"/>
    <dgm:cxn modelId="{06FFD44D-79FD-4C05-B3A7-5F6370CD5843}" type="presParOf" srcId="{D62B3868-A80E-4441-8017-9292A39802DF}" destId="{9CC496CF-BE55-4CE9-AE0C-A39EB40D14AE}" srcOrd="1" destOrd="0" presId="urn:microsoft.com/office/officeart/2005/8/layout/hierarchy2"/>
    <dgm:cxn modelId="{A64B91BF-7AD3-4617-8EB0-3F03124CC127}" type="presParOf" srcId="{94F6D01B-BF25-41F2-886B-53625C9482B4}" destId="{038B8694-2CA5-4B14-BA25-955A8F2E8468}" srcOrd="2" destOrd="0" presId="urn:microsoft.com/office/officeart/2005/8/layout/hierarchy2"/>
    <dgm:cxn modelId="{E493ABCF-1736-4479-80C4-E200DA5A8134}" type="presParOf" srcId="{038B8694-2CA5-4B14-BA25-955A8F2E8468}" destId="{AD9EE279-9312-4530-A876-96F8C4024692}" srcOrd="0" destOrd="0" presId="urn:microsoft.com/office/officeart/2005/8/layout/hierarchy2"/>
    <dgm:cxn modelId="{B27CF84E-5DCB-4F86-A516-D7C786F71385}" type="presParOf" srcId="{94F6D01B-BF25-41F2-886B-53625C9482B4}" destId="{C0DFDE4F-96D1-4221-9FFC-DB379CC13185}" srcOrd="3" destOrd="0" presId="urn:microsoft.com/office/officeart/2005/8/layout/hierarchy2"/>
    <dgm:cxn modelId="{83ACBBA3-04AF-48FC-A048-8DDDB2016474}" type="presParOf" srcId="{C0DFDE4F-96D1-4221-9FFC-DB379CC13185}" destId="{5DA6B653-6A49-494B-9F98-ADD3287DC5D1}" srcOrd="0" destOrd="0" presId="urn:microsoft.com/office/officeart/2005/8/layout/hierarchy2"/>
    <dgm:cxn modelId="{ACCC2154-DD4E-4C40-91B1-154D5C7D9557}" type="presParOf" srcId="{C0DFDE4F-96D1-4221-9FFC-DB379CC13185}" destId="{F8B93433-A588-4482-8B30-53FFB6E42DAA}" srcOrd="1" destOrd="0" presId="urn:microsoft.com/office/officeart/2005/8/layout/hierarchy2"/>
    <dgm:cxn modelId="{2A6DF541-9251-4C38-B13E-8F6D371A9F02}" type="presParOf" srcId="{94F6D01B-BF25-41F2-886B-53625C9482B4}" destId="{62D363F2-4F6C-456C-9373-C7AD3E97CC11}" srcOrd="4" destOrd="0" presId="urn:microsoft.com/office/officeart/2005/8/layout/hierarchy2"/>
    <dgm:cxn modelId="{EEECDC52-AA13-40B4-B571-572302E05975}" type="presParOf" srcId="{62D363F2-4F6C-456C-9373-C7AD3E97CC11}" destId="{441D2FF9-3E3F-47DF-AE87-C8240FFCD61E}" srcOrd="0" destOrd="0" presId="urn:microsoft.com/office/officeart/2005/8/layout/hierarchy2"/>
    <dgm:cxn modelId="{03D76FEB-BD7C-4366-B92F-AD59B108FD29}" type="presParOf" srcId="{94F6D01B-BF25-41F2-886B-53625C9482B4}" destId="{F07E4A66-1ACC-4785-897B-4F78C30B7252}" srcOrd="5" destOrd="0" presId="urn:microsoft.com/office/officeart/2005/8/layout/hierarchy2"/>
    <dgm:cxn modelId="{30308822-0873-41A5-A794-78CCE35A0CC1}" type="presParOf" srcId="{F07E4A66-1ACC-4785-897B-4F78C30B7252}" destId="{1867E5B3-CFC7-42C9-A893-2C995F9557AA}" srcOrd="0" destOrd="0" presId="urn:microsoft.com/office/officeart/2005/8/layout/hierarchy2"/>
    <dgm:cxn modelId="{0D4B968E-9276-4744-9757-220232D2F896}" type="presParOf" srcId="{F07E4A66-1ACC-4785-897B-4F78C30B7252}" destId="{98CDFD73-962C-4A56-BB90-72886AB4543C}" srcOrd="1" destOrd="0" presId="urn:microsoft.com/office/officeart/2005/8/layout/hierarchy2"/>
    <dgm:cxn modelId="{77E068B7-D0BC-48BF-8DB4-4D5F9D348A6A}" type="presParOf" srcId="{C5F386D3-5FCF-4C09-B1DB-D36756C44795}" destId="{5BDFD2B5-594E-490C-A38D-8C01E17CDAEB}" srcOrd="1" destOrd="0" presId="urn:microsoft.com/office/officeart/2005/8/layout/hierarchy2"/>
    <dgm:cxn modelId="{295BB0BE-ED03-41A0-8E41-B8CA35C00B47}" type="presParOf" srcId="{5BDFD2B5-594E-490C-A38D-8C01E17CDAEB}" destId="{C863BE0F-EDCD-4F8F-8B3A-886EB69588B2}" srcOrd="0" destOrd="0" presId="urn:microsoft.com/office/officeart/2005/8/layout/hierarchy2"/>
    <dgm:cxn modelId="{FE6BC3A9-ADBB-4A07-B4AC-C22227958845}" type="presParOf" srcId="{5BDFD2B5-594E-490C-A38D-8C01E17CDAEB}" destId="{932AECFE-4E07-45BE-BD5F-ECA5A3BF5F9B}" srcOrd="1" destOrd="0" presId="urn:microsoft.com/office/officeart/2005/8/layout/hierarchy2"/>
    <dgm:cxn modelId="{83832DBB-064D-42AE-908A-5341992A2EEF}" type="presParOf" srcId="{932AECFE-4E07-45BE-BD5F-ECA5A3BF5F9B}" destId="{A98B91CC-AC71-4082-8292-12D87C02C6AA}" srcOrd="0" destOrd="0" presId="urn:microsoft.com/office/officeart/2005/8/layout/hierarchy2"/>
    <dgm:cxn modelId="{9AF2B50F-12D0-452D-A873-3954A9A49781}" type="presParOf" srcId="{A98B91CC-AC71-4082-8292-12D87C02C6AA}" destId="{19B056EB-EA55-48D3-86FD-7459F872C733}" srcOrd="0" destOrd="0" presId="urn:microsoft.com/office/officeart/2005/8/layout/hierarchy2"/>
    <dgm:cxn modelId="{05C58F7F-6AF4-43E3-9980-7505E17C7D5A}" type="presParOf" srcId="{932AECFE-4E07-45BE-BD5F-ECA5A3BF5F9B}" destId="{E309E5DE-A6FD-4BBE-AEC0-29B631CB7189}" srcOrd="1" destOrd="0" presId="urn:microsoft.com/office/officeart/2005/8/layout/hierarchy2"/>
    <dgm:cxn modelId="{F52F5795-4204-4456-B3DA-287CA83C99A3}" type="presParOf" srcId="{E309E5DE-A6FD-4BBE-AEC0-29B631CB7189}" destId="{0BC09FE2-AC3C-4877-9EDB-8303D9ADC43F}" srcOrd="0" destOrd="0" presId="urn:microsoft.com/office/officeart/2005/8/layout/hierarchy2"/>
    <dgm:cxn modelId="{C55A5205-1480-48CA-AA02-5CD88BCB5544}" type="presParOf" srcId="{E309E5DE-A6FD-4BBE-AEC0-29B631CB7189}" destId="{B5D0C0F4-9714-4671-B803-8ACE608371F4}" srcOrd="1" destOrd="0" presId="urn:microsoft.com/office/officeart/2005/8/layout/hierarchy2"/>
    <dgm:cxn modelId="{1438E2DC-D31D-4EFA-BE7C-978553B5FE6E}" type="presParOf" srcId="{932AECFE-4E07-45BE-BD5F-ECA5A3BF5F9B}" destId="{B27B71B5-2536-45E1-9A98-F546D32D491D}" srcOrd="2" destOrd="0" presId="urn:microsoft.com/office/officeart/2005/8/layout/hierarchy2"/>
    <dgm:cxn modelId="{DE80B90A-D2DF-45D3-92AE-09004014D307}" type="presParOf" srcId="{B27B71B5-2536-45E1-9A98-F546D32D491D}" destId="{1C1336C6-50DA-4B22-BC77-164181402C3E}" srcOrd="0" destOrd="0" presId="urn:microsoft.com/office/officeart/2005/8/layout/hierarchy2"/>
    <dgm:cxn modelId="{A1C009EE-AF3B-4B35-9925-C8F837F49820}" type="presParOf" srcId="{932AECFE-4E07-45BE-BD5F-ECA5A3BF5F9B}" destId="{9A1EE447-7060-4201-BB99-B5ED057F7896}" srcOrd="3" destOrd="0" presId="urn:microsoft.com/office/officeart/2005/8/layout/hierarchy2"/>
    <dgm:cxn modelId="{2039323F-E2A6-440E-890D-67A829F52C20}" type="presParOf" srcId="{9A1EE447-7060-4201-BB99-B5ED057F7896}" destId="{F6AE9D8C-9B15-4163-A9A1-3056E438138B}" srcOrd="0" destOrd="0" presId="urn:microsoft.com/office/officeart/2005/8/layout/hierarchy2"/>
    <dgm:cxn modelId="{B31FF61B-C295-4743-A061-2980F5978FA7}" type="presParOf" srcId="{9A1EE447-7060-4201-BB99-B5ED057F7896}" destId="{A8640484-3CA9-4B16-9E6F-15F6D78E19B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93E816-0A26-404F-964B-4E5EF96226E6}" type="doc">
      <dgm:prSet loTypeId="urn:microsoft.com/office/officeart/2005/8/layout/process1" loCatId="process" qsTypeId="urn:microsoft.com/office/officeart/2005/8/quickstyle/simple1" qsCatId="simple" csTypeId="urn:microsoft.com/office/officeart/2005/8/colors/accent2_3" csCatId="accent2" phldr="1"/>
      <dgm:spPr/>
    </dgm:pt>
    <dgm:pt modelId="{454123A6-374F-4AFD-9495-5C76EE374DEE}">
      <dgm:prSet phldrT="[Text]"/>
      <dgm:spPr/>
      <dgm:t>
        <a:bodyPr/>
        <a:lstStyle/>
        <a:p>
          <a:r>
            <a:rPr lang="en-US" dirty="0"/>
            <a:t>Tax Delinquent Property</a:t>
          </a:r>
        </a:p>
      </dgm:t>
    </dgm:pt>
    <dgm:pt modelId="{9F7D9352-4534-431A-9A96-44D7154C7F9A}" type="parTrans" cxnId="{331A4023-0B22-4FB4-8146-42DA1586B3FD}">
      <dgm:prSet/>
      <dgm:spPr/>
      <dgm:t>
        <a:bodyPr/>
        <a:lstStyle/>
        <a:p>
          <a:endParaRPr lang="en-US"/>
        </a:p>
      </dgm:t>
    </dgm:pt>
    <dgm:pt modelId="{1ABB62DC-54A6-42A0-B61F-5F073518B9CE}" type="sibTrans" cxnId="{331A4023-0B22-4FB4-8146-42DA1586B3FD}">
      <dgm:prSet/>
      <dgm:spPr/>
      <dgm:t>
        <a:bodyPr/>
        <a:lstStyle/>
        <a:p>
          <a:endParaRPr lang="en-US"/>
        </a:p>
      </dgm:t>
    </dgm:pt>
    <dgm:pt modelId="{A3D790D0-038D-4A23-B5F4-8159B88170BE}">
      <dgm:prSet phldrT="[Text]"/>
      <dgm:spPr/>
      <dgm:t>
        <a:bodyPr/>
        <a:lstStyle/>
        <a:p>
          <a:r>
            <a:rPr lang="en-US" dirty="0"/>
            <a:t>Tax Foreclosure</a:t>
          </a:r>
        </a:p>
      </dgm:t>
    </dgm:pt>
    <dgm:pt modelId="{C92E9BDE-86D2-438F-A2BD-675BF255A625}" type="parTrans" cxnId="{6EFD3E7C-3672-4AC5-8667-FD638B1A1BF6}">
      <dgm:prSet/>
      <dgm:spPr/>
      <dgm:t>
        <a:bodyPr/>
        <a:lstStyle/>
        <a:p>
          <a:endParaRPr lang="en-US"/>
        </a:p>
      </dgm:t>
    </dgm:pt>
    <dgm:pt modelId="{5550F54B-322C-4CEE-B517-081BD064FB59}" type="sibTrans" cxnId="{6EFD3E7C-3672-4AC5-8667-FD638B1A1BF6}">
      <dgm:prSet/>
      <dgm:spPr/>
      <dgm:t>
        <a:bodyPr/>
        <a:lstStyle/>
        <a:p>
          <a:endParaRPr lang="en-US"/>
        </a:p>
      </dgm:t>
    </dgm:pt>
    <dgm:pt modelId="{B329BB2D-47B5-4916-8353-ADAAB46905F6}">
      <dgm:prSet phldrT="[Text]"/>
      <dgm:spPr/>
      <dgm:t>
        <a:bodyPr/>
        <a:lstStyle/>
        <a:p>
          <a:r>
            <a:rPr lang="en-US" dirty="0"/>
            <a:t>Land Bank</a:t>
          </a:r>
        </a:p>
      </dgm:t>
    </dgm:pt>
    <dgm:pt modelId="{D3D036C0-E907-4EDB-BDD3-B87D3CD29388}" type="parTrans" cxnId="{8C1D2DD5-5430-4356-BD5F-0917093582CD}">
      <dgm:prSet/>
      <dgm:spPr/>
      <dgm:t>
        <a:bodyPr/>
        <a:lstStyle/>
        <a:p>
          <a:endParaRPr lang="en-US"/>
        </a:p>
      </dgm:t>
    </dgm:pt>
    <dgm:pt modelId="{7708C160-AD88-4ACB-A2E0-B8AF1EC4FB11}" type="sibTrans" cxnId="{8C1D2DD5-5430-4356-BD5F-0917093582CD}">
      <dgm:prSet/>
      <dgm:spPr/>
      <dgm:t>
        <a:bodyPr/>
        <a:lstStyle/>
        <a:p>
          <a:endParaRPr lang="en-US"/>
        </a:p>
      </dgm:t>
    </dgm:pt>
    <dgm:pt modelId="{677A6129-5013-4C6A-8939-40FA9DE8EFE7}" type="pres">
      <dgm:prSet presAssocID="{F493E816-0A26-404F-964B-4E5EF96226E6}" presName="Name0" presStyleCnt="0">
        <dgm:presLayoutVars>
          <dgm:dir/>
          <dgm:resizeHandles val="exact"/>
        </dgm:presLayoutVars>
      </dgm:prSet>
      <dgm:spPr/>
    </dgm:pt>
    <dgm:pt modelId="{07218503-1BD3-490C-B844-991E0B21C0F8}" type="pres">
      <dgm:prSet presAssocID="{454123A6-374F-4AFD-9495-5C76EE374DEE}" presName="node" presStyleLbl="node1" presStyleIdx="0" presStyleCnt="3">
        <dgm:presLayoutVars>
          <dgm:bulletEnabled val="1"/>
        </dgm:presLayoutVars>
      </dgm:prSet>
      <dgm:spPr/>
    </dgm:pt>
    <dgm:pt modelId="{EEAA1B6B-BCEE-4909-A6E2-EF3285C75973}" type="pres">
      <dgm:prSet presAssocID="{1ABB62DC-54A6-42A0-B61F-5F073518B9CE}" presName="sibTrans" presStyleLbl="sibTrans2D1" presStyleIdx="0" presStyleCnt="2"/>
      <dgm:spPr/>
    </dgm:pt>
    <dgm:pt modelId="{3D5E5AC3-7D9F-4145-8E5C-506B3015F2FE}" type="pres">
      <dgm:prSet presAssocID="{1ABB62DC-54A6-42A0-B61F-5F073518B9CE}" presName="connectorText" presStyleLbl="sibTrans2D1" presStyleIdx="0" presStyleCnt="2"/>
      <dgm:spPr/>
    </dgm:pt>
    <dgm:pt modelId="{9F9560C5-A29E-4495-B464-4740AE2C6D0F}" type="pres">
      <dgm:prSet presAssocID="{A3D790D0-038D-4A23-B5F4-8159B88170BE}" presName="node" presStyleLbl="node1" presStyleIdx="1" presStyleCnt="3">
        <dgm:presLayoutVars>
          <dgm:bulletEnabled val="1"/>
        </dgm:presLayoutVars>
      </dgm:prSet>
      <dgm:spPr/>
    </dgm:pt>
    <dgm:pt modelId="{DACE239D-215B-49CE-BB1D-6B56DC60F4EB}" type="pres">
      <dgm:prSet presAssocID="{5550F54B-322C-4CEE-B517-081BD064FB59}" presName="sibTrans" presStyleLbl="sibTrans2D1" presStyleIdx="1" presStyleCnt="2"/>
      <dgm:spPr/>
    </dgm:pt>
    <dgm:pt modelId="{B33B7B50-C755-4628-A380-B74D1D9C9DD5}" type="pres">
      <dgm:prSet presAssocID="{5550F54B-322C-4CEE-B517-081BD064FB59}" presName="connectorText" presStyleLbl="sibTrans2D1" presStyleIdx="1" presStyleCnt="2"/>
      <dgm:spPr/>
    </dgm:pt>
    <dgm:pt modelId="{A622BA83-0BF8-4F1E-8DF9-0AD7562034A9}" type="pres">
      <dgm:prSet presAssocID="{B329BB2D-47B5-4916-8353-ADAAB46905F6}" presName="node" presStyleLbl="node1" presStyleIdx="2" presStyleCnt="3">
        <dgm:presLayoutVars>
          <dgm:bulletEnabled val="1"/>
        </dgm:presLayoutVars>
      </dgm:prSet>
      <dgm:spPr/>
    </dgm:pt>
  </dgm:ptLst>
  <dgm:cxnLst>
    <dgm:cxn modelId="{51256103-558A-4F0C-9CED-1F6951AFD6EC}" type="presOf" srcId="{F493E816-0A26-404F-964B-4E5EF96226E6}" destId="{677A6129-5013-4C6A-8939-40FA9DE8EFE7}" srcOrd="0" destOrd="0" presId="urn:microsoft.com/office/officeart/2005/8/layout/process1"/>
    <dgm:cxn modelId="{331A4023-0B22-4FB4-8146-42DA1586B3FD}" srcId="{F493E816-0A26-404F-964B-4E5EF96226E6}" destId="{454123A6-374F-4AFD-9495-5C76EE374DEE}" srcOrd="0" destOrd="0" parTransId="{9F7D9352-4534-431A-9A96-44D7154C7F9A}" sibTransId="{1ABB62DC-54A6-42A0-B61F-5F073518B9CE}"/>
    <dgm:cxn modelId="{6D5E672B-8F6D-4084-8E3A-D0E705EBE645}" type="presOf" srcId="{A3D790D0-038D-4A23-B5F4-8159B88170BE}" destId="{9F9560C5-A29E-4495-B464-4740AE2C6D0F}" srcOrd="0" destOrd="0" presId="urn:microsoft.com/office/officeart/2005/8/layout/process1"/>
    <dgm:cxn modelId="{BEAE416E-35E6-4191-AD1F-59F858012F04}" type="presOf" srcId="{B329BB2D-47B5-4916-8353-ADAAB46905F6}" destId="{A622BA83-0BF8-4F1E-8DF9-0AD7562034A9}" srcOrd="0" destOrd="0" presId="urn:microsoft.com/office/officeart/2005/8/layout/process1"/>
    <dgm:cxn modelId="{0C8B6C76-8927-4F63-B402-A7A136E0EDCD}" type="presOf" srcId="{5550F54B-322C-4CEE-B517-081BD064FB59}" destId="{B33B7B50-C755-4628-A380-B74D1D9C9DD5}" srcOrd="1" destOrd="0" presId="urn:microsoft.com/office/officeart/2005/8/layout/process1"/>
    <dgm:cxn modelId="{6EFD3E7C-3672-4AC5-8667-FD638B1A1BF6}" srcId="{F493E816-0A26-404F-964B-4E5EF96226E6}" destId="{A3D790D0-038D-4A23-B5F4-8159B88170BE}" srcOrd="1" destOrd="0" parTransId="{C92E9BDE-86D2-438F-A2BD-675BF255A625}" sibTransId="{5550F54B-322C-4CEE-B517-081BD064FB59}"/>
    <dgm:cxn modelId="{7E5E85A3-39BB-4698-90A5-6382016E9081}" type="presOf" srcId="{5550F54B-322C-4CEE-B517-081BD064FB59}" destId="{DACE239D-215B-49CE-BB1D-6B56DC60F4EB}" srcOrd="0" destOrd="0" presId="urn:microsoft.com/office/officeart/2005/8/layout/process1"/>
    <dgm:cxn modelId="{E56463AA-2769-4195-89C0-27BE8C3DAAB7}" type="presOf" srcId="{1ABB62DC-54A6-42A0-B61F-5F073518B9CE}" destId="{EEAA1B6B-BCEE-4909-A6E2-EF3285C75973}" srcOrd="0" destOrd="0" presId="urn:microsoft.com/office/officeart/2005/8/layout/process1"/>
    <dgm:cxn modelId="{5B6B79BD-3658-40EA-BF3D-C94F2BD9F0F6}" type="presOf" srcId="{1ABB62DC-54A6-42A0-B61F-5F073518B9CE}" destId="{3D5E5AC3-7D9F-4145-8E5C-506B3015F2FE}" srcOrd="1" destOrd="0" presId="urn:microsoft.com/office/officeart/2005/8/layout/process1"/>
    <dgm:cxn modelId="{8C1D2DD5-5430-4356-BD5F-0917093582CD}" srcId="{F493E816-0A26-404F-964B-4E5EF96226E6}" destId="{B329BB2D-47B5-4916-8353-ADAAB46905F6}" srcOrd="2" destOrd="0" parTransId="{D3D036C0-E907-4EDB-BDD3-B87D3CD29388}" sibTransId="{7708C160-AD88-4ACB-A2E0-B8AF1EC4FB11}"/>
    <dgm:cxn modelId="{C7AABAE4-C40C-4A7F-AA7E-8693D8D21E83}" type="presOf" srcId="{454123A6-374F-4AFD-9495-5C76EE374DEE}" destId="{07218503-1BD3-490C-B844-991E0B21C0F8}" srcOrd="0" destOrd="0" presId="urn:microsoft.com/office/officeart/2005/8/layout/process1"/>
    <dgm:cxn modelId="{26A63C10-AB64-4A79-8120-717CC22390E3}" type="presParOf" srcId="{677A6129-5013-4C6A-8939-40FA9DE8EFE7}" destId="{07218503-1BD3-490C-B844-991E0B21C0F8}" srcOrd="0" destOrd="0" presId="urn:microsoft.com/office/officeart/2005/8/layout/process1"/>
    <dgm:cxn modelId="{46E90DB9-C21E-4C95-A6FF-F9A8E4D5CC95}" type="presParOf" srcId="{677A6129-5013-4C6A-8939-40FA9DE8EFE7}" destId="{EEAA1B6B-BCEE-4909-A6E2-EF3285C75973}" srcOrd="1" destOrd="0" presId="urn:microsoft.com/office/officeart/2005/8/layout/process1"/>
    <dgm:cxn modelId="{6E6B45D5-B66D-45F8-A210-C586B1A62F58}" type="presParOf" srcId="{EEAA1B6B-BCEE-4909-A6E2-EF3285C75973}" destId="{3D5E5AC3-7D9F-4145-8E5C-506B3015F2FE}" srcOrd="0" destOrd="0" presId="urn:microsoft.com/office/officeart/2005/8/layout/process1"/>
    <dgm:cxn modelId="{BBBE3CAF-875E-40D1-AA51-82A3E594EC8F}" type="presParOf" srcId="{677A6129-5013-4C6A-8939-40FA9DE8EFE7}" destId="{9F9560C5-A29E-4495-B464-4740AE2C6D0F}" srcOrd="2" destOrd="0" presId="urn:microsoft.com/office/officeart/2005/8/layout/process1"/>
    <dgm:cxn modelId="{EA0FCD86-5AF6-4BB8-BA7C-174BDF1FA900}" type="presParOf" srcId="{677A6129-5013-4C6A-8939-40FA9DE8EFE7}" destId="{DACE239D-215B-49CE-BB1D-6B56DC60F4EB}" srcOrd="3" destOrd="0" presId="urn:microsoft.com/office/officeart/2005/8/layout/process1"/>
    <dgm:cxn modelId="{3EF522F3-FF91-46F3-9E40-C18AF3577F32}" type="presParOf" srcId="{DACE239D-215B-49CE-BB1D-6B56DC60F4EB}" destId="{B33B7B50-C755-4628-A380-B74D1D9C9DD5}" srcOrd="0" destOrd="0" presId="urn:microsoft.com/office/officeart/2005/8/layout/process1"/>
    <dgm:cxn modelId="{3B0F48B7-51CA-44ED-B882-AEFBF9C13CFF}" type="presParOf" srcId="{677A6129-5013-4C6A-8939-40FA9DE8EFE7}" destId="{A622BA83-0BF8-4F1E-8DF9-0AD7562034A9}"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BA713-1FC8-40CA-9B0F-382786222090}">
      <dsp:nvSpPr>
        <dsp:cNvPr id="0" name=""/>
        <dsp:cNvSpPr/>
      </dsp:nvSpPr>
      <dsp:spPr>
        <a:xfrm>
          <a:off x="516824" y="2556972"/>
          <a:ext cx="2060652" cy="103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Public Agencies</a:t>
          </a:r>
        </a:p>
      </dsp:txBody>
      <dsp:txXfrm>
        <a:off x="547001" y="2587149"/>
        <a:ext cx="2000298" cy="969972"/>
      </dsp:txXfrm>
    </dsp:sp>
    <dsp:sp modelId="{4F584B99-5ECE-42B8-A4BB-BC53FC8FA0A6}">
      <dsp:nvSpPr>
        <dsp:cNvPr id="0" name=""/>
        <dsp:cNvSpPr/>
      </dsp:nvSpPr>
      <dsp:spPr>
        <a:xfrm rot="18406343">
          <a:off x="2234146" y="2370870"/>
          <a:ext cx="1710826" cy="32124"/>
        </a:xfrm>
        <a:custGeom>
          <a:avLst/>
          <a:gdLst/>
          <a:ahLst/>
          <a:cxnLst/>
          <a:rect l="0" t="0" r="0" b="0"/>
          <a:pathLst>
            <a:path>
              <a:moveTo>
                <a:pt x="0" y="16062"/>
              </a:moveTo>
              <a:lnTo>
                <a:pt x="1710826"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46788" y="2344161"/>
        <a:ext cx="85541" cy="85541"/>
      </dsp:txXfrm>
    </dsp:sp>
    <dsp:sp modelId="{A7C8E687-3277-44AA-B61C-284AE8890BA5}">
      <dsp:nvSpPr>
        <dsp:cNvPr id="0" name=""/>
        <dsp:cNvSpPr/>
      </dsp:nvSpPr>
      <dsp:spPr>
        <a:xfrm>
          <a:off x="3601641" y="1186566"/>
          <a:ext cx="2060652" cy="103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Department of Public Property</a:t>
          </a:r>
        </a:p>
      </dsp:txBody>
      <dsp:txXfrm>
        <a:off x="3631818" y="1216743"/>
        <a:ext cx="2000298" cy="969972"/>
      </dsp:txXfrm>
    </dsp:sp>
    <dsp:sp modelId="{038B8694-2CA5-4B14-BA25-955A8F2E8468}">
      <dsp:nvSpPr>
        <dsp:cNvPr id="0" name=""/>
        <dsp:cNvSpPr/>
      </dsp:nvSpPr>
      <dsp:spPr>
        <a:xfrm rot="20983922">
          <a:off x="2569142" y="2963307"/>
          <a:ext cx="1040833" cy="32124"/>
        </a:xfrm>
        <a:custGeom>
          <a:avLst/>
          <a:gdLst/>
          <a:ahLst/>
          <a:cxnLst/>
          <a:rect l="0" t="0" r="0" b="0"/>
          <a:pathLst>
            <a:path>
              <a:moveTo>
                <a:pt x="0" y="16062"/>
              </a:moveTo>
              <a:lnTo>
                <a:pt x="1040833"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3538" y="2953349"/>
        <a:ext cx="52041" cy="52041"/>
      </dsp:txXfrm>
    </dsp:sp>
    <dsp:sp modelId="{5DA6B653-6A49-494B-9F98-ADD3287DC5D1}">
      <dsp:nvSpPr>
        <dsp:cNvPr id="0" name=""/>
        <dsp:cNvSpPr/>
      </dsp:nvSpPr>
      <dsp:spPr>
        <a:xfrm>
          <a:off x="3601641" y="2371441"/>
          <a:ext cx="2060652" cy="103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Philadelphia Redevelopment Authority</a:t>
          </a:r>
        </a:p>
      </dsp:txBody>
      <dsp:txXfrm>
        <a:off x="3631818" y="2401618"/>
        <a:ext cx="2000298" cy="969972"/>
      </dsp:txXfrm>
    </dsp:sp>
    <dsp:sp modelId="{62D363F2-4F6C-456C-9373-C7AD3E97CC11}">
      <dsp:nvSpPr>
        <dsp:cNvPr id="0" name=""/>
        <dsp:cNvSpPr/>
      </dsp:nvSpPr>
      <dsp:spPr>
        <a:xfrm rot="2657834">
          <a:off x="2374087" y="3555745"/>
          <a:ext cx="1430944" cy="32124"/>
        </a:xfrm>
        <a:custGeom>
          <a:avLst/>
          <a:gdLst/>
          <a:ahLst/>
          <a:cxnLst/>
          <a:rect l="0" t="0" r="0" b="0"/>
          <a:pathLst>
            <a:path>
              <a:moveTo>
                <a:pt x="0" y="16062"/>
              </a:moveTo>
              <a:lnTo>
                <a:pt x="1430944"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3785" y="3536033"/>
        <a:ext cx="71547" cy="71547"/>
      </dsp:txXfrm>
    </dsp:sp>
    <dsp:sp modelId="{1867E5B3-CFC7-42C9-A893-2C995F9557AA}">
      <dsp:nvSpPr>
        <dsp:cNvPr id="0" name=""/>
        <dsp:cNvSpPr/>
      </dsp:nvSpPr>
      <dsp:spPr>
        <a:xfrm>
          <a:off x="3601641" y="3556316"/>
          <a:ext cx="2060652" cy="103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Land Bank</a:t>
          </a:r>
        </a:p>
      </dsp:txBody>
      <dsp:txXfrm>
        <a:off x="3631818" y="3586493"/>
        <a:ext cx="2000298" cy="969972"/>
      </dsp:txXfrm>
    </dsp:sp>
    <dsp:sp modelId="{C863BE0F-EDCD-4F8F-8B3A-886EB69588B2}">
      <dsp:nvSpPr>
        <dsp:cNvPr id="0" name=""/>
        <dsp:cNvSpPr/>
      </dsp:nvSpPr>
      <dsp:spPr>
        <a:xfrm>
          <a:off x="6576234" y="2448715"/>
          <a:ext cx="2060652" cy="103032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Private Owners</a:t>
          </a:r>
        </a:p>
      </dsp:txBody>
      <dsp:txXfrm>
        <a:off x="6606411" y="2478892"/>
        <a:ext cx="2000298" cy="969972"/>
      </dsp:txXfrm>
    </dsp:sp>
    <dsp:sp modelId="{A98B91CC-AC71-4082-8292-12D87C02C6AA}">
      <dsp:nvSpPr>
        <dsp:cNvPr id="0" name=""/>
        <dsp:cNvSpPr/>
      </dsp:nvSpPr>
      <dsp:spPr>
        <a:xfrm rot="19457599">
          <a:off x="8541476" y="2651598"/>
          <a:ext cx="1015080" cy="32124"/>
        </a:xfrm>
        <a:custGeom>
          <a:avLst/>
          <a:gdLst/>
          <a:ahLst/>
          <a:cxnLst/>
          <a:rect l="0" t="0" r="0" b="0"/>
          <a:pathLst>
            <a:path>
              <a:moveTo>
                <a:pt x="0" y="16062"/>
              </a:moveTo>
              <a:lnTo>
                <a:pt x="1015080"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23640" y="2642283"/>
        <a:ext cx="50754" cy="50754"/>
      </dsp:txXfrm>
    </dsp:sp>
    <dsp:sp modelId="{0BC09FE2-AC3C-4877-9EDB-8303D9ADC43F}">
      <dsp:nvSpPr>
        <dsp:cNvPr id="0" name=""/>
        <dsp:cNvSpPr/>
      </dsp:nvSpPr>
      <dsp:spPr>
        <a:xfrm>
          <a:off x="9461147" y="1856278"/>
          <a:ext cx="2060652" cy="103032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Tax Delinquent</a:t>
          </a:r>
        </a:p>
      </dsp:txBody>
      <dsp:txXfrm>
        <a:off x="9491324" y="1886455"/>
        <a:ext cx="2000298" cy="969972"/>
      </dsp:txXfrm>
    </dsp:sp>
    <dsp:sp modelId="{B27B71B5-2536-45E1-9A98-F546D32D491D}">
      <dsp:nvSpPr>
        <dsp:cNvPr id="0" name=""/>
        <dsp:cNvSpPr/>
      </dsp:nvSpPr>
      <dsp:spPr>
        <a:xfrm rot="2142401">
          <a:off x="8541476" y="3244035"/>
          <a:ext cx="1015080" cy="32124"/>
        </a:xfrm>
        <a:custGeom>
          <a:avLst/>
          <a:gdLst/>
          <a:ahLst/>
          <a:cxnLst/>
          <a:rect l="0" t="0" r="0" b="0"/>
          <a:pathLst>
            <a:path>
              <a:moveTo>
                <a:pt x="0" y="16062"/>
              </a:moveTo>
              <a:lnTo>
                <a:pt x="1015080" y="16062"/>
              </a:lnTo>
            </a:path>
          </a:pathLst>
        </a:cu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23640" y="3234720"/>
        <a:ext cx="50754" cy="50754"/>
      </dsp:txXfrm>
    </dsp:sp>
    <dsp:sp modelId="{F6AE9D8C-9B15-4163-A9A1-3056E438138B}">
      <dsp:nvSpPr>
        <dsp:cNvPr id="0" name=""/>
        <dsp:cNvSpPr/>
      </dsp:nvSpPr>
      <dsp:spPr>
        <a:xfrm>
          <a:off x="9461147" y="3041153"/>
          <a:ext cx="2060652" cy="103032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Speculators/ Developers</a:t>
          </a:r>
        </a:p>
      </dsp:txBody>
      <dsp:txXfrm>
        <a:off x="9491324" y="3071330"/>
        <a:ext cx="2000298" cy="9699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18503-1BD3-490C-B844-991E0B21C0F8}">
      <dsp:nvSpPr>
        <dsp:cNvPr id="0" name=""/>
        <dsp:cNvSpPr/>
      </dsp:nvSpPr>
      <dsp:spPr>
        <a:xfrm>
          <a:off x="7143" y="2068777"/>
          <a:ext cx="2135187" cy="1281112"/>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Tax Delinquent Property</a:t>
          </a:r>
        </a:p>
      </dsp:txBody>
      <dsp:txXfrm>
        <a:off x="44665" y="2106299"/>
        <a:ext cx="2060143" cy="1206068"/>
      </dsp:txXfrm>
    </dsp:sp>
    <dsp:sp modelId="{EEAA1B6B-BCEE-4909-A6E2-EF3285C75973}">
      <dsp:nvSpPr>
        <dsp:cNvPr id="0" name=""/>
        <dsp:cNvSpPr/>
      </dsp:nvSpPr>
      <dsp:spPr>
        <a:xfrm>
          <a:off x="2355850" y="2444570"/>
          <a:ext cx="452659" cy="529526"/>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355850" y="2550475"/>
        <a:ext cx="316861" cy="317716"/>
      </dsp:txXfrm>
    </dsp:sp>
    <dsp:sp modelId="{9F9560C5-A29E-4495-B464-4740AE2C6D0F}">
      <dsp:nvSpPr>
        <dsp:cNvPr id="0" name=""/>
        <dsp:cNvSpPr/>
      </dsp:nvSpPr>
      <dsp:spPr>
        <a:xfrm>
          <a:off x="2996406" y="2068777"/>
          <a:ext cx="2135187" cy="1281112"/>
        </a:xfrm>
        <a:prstGeom prst="roundRect">
          <a:avLst>
            <a:gd name="adj" fmla="val 10000"/>
          </a:avLst>
        </a:prstGeom>
        <a:solidFill>
          <a:schemeClr val="accent2">
            <a:shade val="80000"/>
            <a:hueOff val="131918"/>
            <a:satOff val="-10455"/>
            <a:lumOff val="15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Tax Foreclosure</a:t>
          </a:r>
        </a:p>
      </dsp:txBody>
      <dsp:txXfrm>
        <a:off x="3033928" y="2106299"/>
        <a:ext cx="2060143" cy="1206068"/>
      </dsp:txXfrm>
    </dsp:sp>
    <dsp:sp modelId="{DACE239D-215B-49CE-BB1D-6B56DC60F4EB}">
      <dsp:nvSpPr>
        <dsp:cNvPr id="0" name=""/>
        <dsp:cNvSpPr/>
      </dsp:nvSpPr>
      <dsp:spPr>
        <a:xfrm>
          <a:off x="5345112" y="2444570"/>
          <a:ext cx="452659" cy="529526"/>
        </a:xfrm>
        <a:prstGeom prst="rightArrow">
          <a:avLst>
            <a:gd name="adj1" fmla="val 60000"/>
            <a:gd name="adj2" fmla="val 50000"/>
          </a:avLst>
        </a:prstGeom>
        <a:solidFill>
          <a:schemeClr val="accent2">
            <a:shade val="90000"/>
            <a:hueOff val="263884"/>
            <a:satOff val="-20634"/>
            <a:lumOff val="284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345112" y="2550475"/>
        <a:ext cx="316861" cy="317716"/>
      </dsp:txXfrm>
    </dsp:sp>
    <dsp:sp modelId="{A622BA83-0BF8-4F1E-8DF9-0AD7562034A9}">
      <dsp:nvSpPr>
        <dsp:cNvPr id="0" name=""/>
        <dsp:cNvSpPr/>
      </dsp:nvSpPr>
      <dsp:spPr>
        <a:xfrm>
          <a:off x="5985668" y="2068777"/>
          <a:ext cx="2135187" cy="1281112"/>
        </a:xfrm>
        <a:prstGeom prst="roundRect">
          <a:avLst>
            <a:gd name="adj" fmla="val 10000"/>
          </a:avLst>
        </a:prstGeom>
        <a:solidFill>
          <a:schemeClr val="accent2">
            <a:shade val="80000"/>
            <a:hueOff val="263836"/>
            <a:satOff val="-20909"/>
            <a:lumOff val="305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Land Bank</a:t>
          </a:r>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CB100-7936-4D31-A459-1128C695E0D6}" type="datetimeFigureOut">
              <a:rPr lang="en-US" smtClean="0"/>
              <a:t>6/21/2019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5EC95-DCFD-43A4-9451-345AB50315C4}" type="slidenum">
              <a:rPr lang="en-US" smtClean="0"/>
              <a:t>‹#›</a:t>
            </a:fld>
            <a:endParaRPr lang="en-US"/>
          </a:p>
        </p:txBody>
      </p:sp>
    </p:spTree>
    <p:extLst>
      <p:ext uri="{BB962C8B-B14F-4D97-AF65-F5344CB8AC3E}">
        <p14:creationId xmlns:p14="http://schemas.microsoft.com/office/powerpoint/2010/main" val="214466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5EC95-DCFD-43A4-9451-345AB50315C4}" type="slidenum">
              <a:rPr lang="en-US" smtClean="0"/>
              <a:t>2</a:t>
            </a:fld>
            <a:endParaRPr lang="en-US"/>
          </a:p>
        </p:txBody>
      </p:sp>
    </p:spTree>
    <p:extLst>
      <p:ext uri="{BB962C8B-B14F-4D97-AF65-F5344CB8AC3E}">
        <p14:creationId xmlns:p14="http://schemas.microsoft.com/office/powerpoint/2010/main" val="1460099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4904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Landmark reforms include: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establishing the right of all children with disabilities to receive a public education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developing the first ever Community Right-to-Know ordinance that granted citizens access to information on pollution in their neighborhoods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Successful legal</a:t>
            </a:r>
            <a:r>
              <a:rPr lang="en-US" sz="1200" kern="1200" baseline="0" dirty="0">
                <a:solidFill>
                  <a:schemeClr val="tx1"/>
                </a:solidFill>
                <a:effectLst/>
                <a:latin typeface="+mn-lt"/>
                <a:ea typeface="+mn-ea"/>
                <a:cs typeface="+mn-cs"/>
              </a:rPr>
              <a:t> challenge to Pennsylvania’s 2011 </a:t>
            </a:r>
            <a:r>
              <a:rPr lang="en-US" sz="1200" kern="1200" baseline="0">
                <a:solidFill>
                  <a:schemeClr val="tx1"/>
                </a:solidFill>
                <a:effectLst/>
                <a:latin typeface="+mn-lt"/>
                <a:ea typeface="+mn-ea"/>
                <a:cs typeface="+mn-cs"/>
              </a:rPr>
              <a:t>gerrymandered congressional map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a:t>
            </a:r>
          </a:p>
          <a:p>
            <a:r>
              <a:rPr lang="en-US" dirty="0"/>
              <a:t>According to a study by Hunger Free America, the number of people living in hunger in Philadelphia increased by 22% as national numbers decreased</a:t>
            </a:r>
          </a:p>
          <a:p>
            <a:r>
              <a:rPr lang="en-US" dirty="0"/>
              <a:t>Philadelphia ranked 10</a:t>
            </a:r>
            <a:r>
              <a:rPr lang="en-US" baseline="30000" dirty="0"/>
              <a:t>th</a:t>
            </a:r>
            <a:r>
              <a:rPr lang="en-US" dirty="0"/>
              <a:t> on Feeding America’s top 10 hungriest counties </a:t>
            </a:r>
          </a:p>
          <a:p>
            <a:r>
              <a:rPr lang="en-US" dirty="0"/>
              <a:t>About</a:t>
            </a:r>
            <a:r>
              <a:rPr lang="en-US" baseline="0" dirty="0"/>
              <a:t> </a:t>
            </a:r>
            <a:r>
              <a:rPr lang="en-US" dirty="0"/>
              <a:t>1 in 4 Philadelphians are food insecure (according to Feeding America’s</a:t>
            </a:r>
            <a:r>
              <a:rPr lang="en-US" baseline="0" dirty="0"/>
              <a:t> “Map the Meal Gap” project)</a:t>
            </a:r>
          </a:p>
          <a:p>
            <a:r>
              <a:rPr lang="en-US" dirty="0"/>
              <a:t>Graphic is from a November 2017</a:t>
            </a:r>
            <a:r>
              <a:rPr lang="en-US" baseline="0" dirty="0"/>
              <a:t> article by One Step Away</a:t>
            </a:r>
            <a:endParaRPr lang="en-US" dirty="0"/>
          </a:p>
          <a:p>
            <a:endParaRPr lang="en-US" dirty="0"/>
          </a:p>
          <a:p>
            <a:endParaRPr lang="en-US" dirty="0"/>
          </a:p>
          <a:p>
            <a:r>
              <a:rPr lang="en-US" dirty="0"/>
              <a:t>PHS estimates that “City Harvest gardeners grow and donate more than 55,000 pounds of produce each year, helping to feed over 1,200 families per week during the growing season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714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EG</a:t>
            </a:r>
            <a:endParaRPr lang="en-US" sz="1050" kern="1200" dirty="0">
              <a:solidFill>
                <a:schemeClr val="tx1"/>
              </a:solidFill>
              <a:effectLst/>
              <a:latin typeface="+mn-lt"/>
              <a:ea typeface="+mn-ea"/>
              <a:cs typeface="+mn-cs"/>
            </a:endParaRPr>
          </a:p>
          <a:p>
            <a:r>
              <a:rPr lang="en-US" sz="1100" dirty="0"/>
              <a:t>Data: 400 plus gardens in the city. This number fluctuates due to both increased popularity in urban growing in the city and the loss of gardens in response to development pressure and gentrification.</a:t>
            </a:r>
          </a:p>
          <a:p>
            <a:r>
              <a:rPr lang="en-US" sz="1100" dirty="0"/>
              <a:t>Gentrification: We are seeing a large uptick in gardens with unsecure land tenure and access. The main reason for this is because of the increase in development pressure due to gentrification. Land prices are skyrocketing as are property taxes. More garden plots are at risk of sheriff sale and growers run the risk of being undercut by greedy developers. Another reason for this uptick is the city’s failed 1997 tax lien securitization. US Bank, sheriff sale, loss of negotiating power, etc. </a:t>
            </a:r>
          </a:p>
          <a:p>
            <a:endParaRPr lang="en-US" sz="1100" dirty="0"/>
          </a:p>
          <a:p>
            <a:r>
              <a:rPr lang="en-US" sz="1100" dirty="0"/>
              <a:t>The Garden Justice Legal Initiative (GJLI) is a Public Interest Law Center project focusing on providing pro bono legal support, policy research, advocacy, and community education to urban growers in the Philadelphia Region. Community gardening has substantial and immediate benefits for Philadelphia, where a quarter of all people live in poverty, more than 40,000 plots of land lie vacant, and over 300,000 people face hunger and malnutrition.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276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112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826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MM</a:t>
            </a:r>
          </a:p>
          <a:p>
            <a:r>
              <a:rPr lang="en-US" dirty="0"/>
              <a:t>1.  Hostile/adverse – does not mean ill will but does mean against the right of the true owner and </a:t>
            </a:r>
            <a:r>
              <a:rPr lang="en-US" b="1" dirty="0"/>
              <a:t>without permission. </a:t>
            </a:r>
            <a:r>
              <a:rPr lang="en-US" b="0" dirty="0"/>
              <a:t>If</a:t>
            </a:r>
            <a:r>
              <a:rPr lang="en-US" b="0" baseline="0" dirty="0"/>
              <a:t> given permission, not adverse possession. If </a:t>
            </a:r>
            <a:endParaRPr lang="en-US" b="1" dirty="0"/>
          </a:p>
          <a:p>
            <a:r>
              <a:rPr lang="en-US" dirty="0"/>
              <a:t>2.  Actual </a:t>
            </a:r>
            <a:r>
              <a:rPr lang="en-US" baseline="0" dirty="0"/>
              <a:t> - </a:t>
            </a:r>
            <a:r>
              <a:rPr lang="en-US" dirty="0"/>
              <a:t>exercising control over the property i.e. </a:t>
            </a:r>
            <a:r>
              <a:rPr lang="en-US" baseline="0" dirty="0"/>
              <a:t>acts signifying permanent occupation/dominion over the land. Sporadic, temporary, or repeated acts do not constitute actual possession, but also depends on the nature of the property</a:t>
            </a:r>
          </a:p>
          <a:p>
            <a:r>
              <a:rPr lang="en-US" baseline="0" dirty="0"/>
              <a:t>3.  </a:t>
            </a:r>
            <a:r>
              <a:rPr lang="en-US" dirty="0"/>
              <a:t>Exclusive/distinct </a:t>
            </a:r>
            <a:r>
              <a:rPr lang="en-US" baseline="0" dirty="0"/>
              <a:t> - </a:t>
            </a:r>
            <a:r>
              <a:rPr lang="en-US" dirty="0"/>
              <a:t>within the possession of the adverse possessor alone; but claimant's possession need not be absolutely exclusive; rather, it need only be type of possession which would characterize owner's use</a:t>
            </a:r>
          </a:p>
          <a:p>
            <a:r>
              <a:rPr lang="en-US" dirty="0"/>
              <a:t>4.  Visible/open/notorious - using the property as the real owner would, without hiding his or her occupancy; sufficient to place a reasonable person on notice </a:t>
            </a:r>
          </a:p>
          <a:p>
            <a:r>
              <a:rPr lang="en-US" dirty="0"/>
              <a:t>5.  Continuous for the statutory period (which is 21 years in PA 10 years for side yards).  Uninterrupted. Tacking – must be in privity (i.e. lease, descent, or outright sale);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015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A3034-5CB1-4D5A-996E-A188DC4D86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093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Jerusalem: Located</a:t>
            </a:r>
            <a:r>
              <a:rPr lang="en-US" baseline="0" dirty="0"/>
              <a:t> in one of Philly’s poorest communities, used to feed residents at drug treatment and recovery center run by nuns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0492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5EC95-DCFD-43A4-9451-345AB50315C4}" type="slidenum">
              <a:rPr lang="en-US" smtClean="0"/>
              <a:t>3</a:t>
            </a:fld>
            <a:endParaRPr lang="en-US"/>
          </a:p>
        </p:txBody>
      </p:sp>
    </p:spTree>
    <p:extLst>
      <p:ext uri="{BB962C8B-B14F-4D97-AF65-F5344CB8AC3E}">
        <p14:creationId xmlns:p14="http://schemas.microsoft.com/office/powerpoint/2010/main" val="492365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Ebony Griffin</a:t>
            </a:r>
          </a:p>
          <a:p>
            <a:endParaRPr lang="en-US" dirty="0"/>
          </a:p>
          <a:p>
            <a:r>
              <a:rPr lang="en-US" dirty="0"/>
              <a:t>Explain</a:t>
            </a:r>
            <a:r>
              <a:rPr lang="en-US" baseline="0" dirty="0"/>
              <a:t> Land Bank- </a:t>
            </a:r>
          </a:p>
          <a:p>
            <a:r>
              <a:rPr lang="en-US" baseline="0" dirty="0"/>
              <a:t>	City created Land Bank as a repository for city owned land. Their goal is to take land and put it back into productive use.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0756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015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EG</a:t>
            </a:r>
          </a:p>
          <a:p>
            <a:endParaRPr lang="en-US" dirty="0"/>
          </a:p>
          <a:p>
            <a:pPr marL="171450" indent="-171450">
              <a:buFontTx/>
              <a:buChar char="-"/>
            </a:pPr>
            <a:r>
              <a:rPr lang="en-US" baseline="0" dirty="0"/>
              <a:t>Everything is competitive bid: exceptions: affordable housing or a community asset, development business expansion owner occupied business, or have assembled a super majority of the land there, side yards and rear yards, garden and open space </a:t>
            </a:r>
          </a:p>
          <a:p>
            <a:pPr marL="171450" indent="-171450">
              <a:buFontTx/>
              <a:buChar char="-"/>
            </a:pPr>
            <a:r>
              <a:rPr lang="en-US" baseline="0" dirty="0"/>
              <a:t>Noncompetitive then fill out application and disposition process but starts with a conversation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269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EHG next slide is nominal</a:t>
            </a:r>
            <a:r>
              <a:rPr lang="en-US" baseline="0" dirty="0"/>
              <a:t> value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2799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104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Philadelphia Land Bank’s disposition policy permits it to direct, for nominal value, the transfer of property to a </a:t>
            </a:r>
            <a:r>
              <a:rPr lang="en-US" b="1" dirty="0"/>
              <a:t>specific nonprofit entity</a:t>
            </a:r>
            <a:r>
              <a:rPr lang="en-US" dirty="0"/>
              <a:t> for the establishment of an </a:t>
            </a:r>
            <a:r>
              <a:rPr lang="en-US" b="1" dirty="0"/>
              <a:t>eligible community development project</a:t>
            </a:r>
            <a:r>
              <a:rPr lang="en-US" dirty="0"/>
              <a:t>, including community gardens.</a:t>
            </a:r>
            <a:r>
              <a:rPr lang="en-US" baseline="30000" dirty="0"/>
              <a:t>1</a:t>
            </a:r>
          </a:p>
          <a:p>
            <a:endParaRPr lang="en-US" dirty="0"/>
          </a:p>
          <a:p>
            <a:r>
              <a:rPr lang="en-US" b="1" dirty="0"/>
              <a:t>Do not mention Johnson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518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Philadelphia Land Bank’s disposition policy permits it to direct, for nominal value, the transfer of property to a </a:t>
            </a:r>
            <a:r>
              <a:rPr lang="en-US" b="1" dirty="0"/>
              <a:t>specific nonprofit entity</a:t>
            </a:r>
            <a:r>
              <a:rPr lang="en-US" dirty="0"/>
              <a:t> for the establishment of an </a:t>
            </a:r>
            <a:r>
              <a:rPr lang="en-US" b="1" dirty="0"/>
              <a:t>eligible community development project</a:t>
            </a:r>
            <a:r>
              <a:rPr lang="en-US" dirty="0"/>
              <a:t>, including community gardens.</a:t>
            </a:r>
            <a:r>
              <a:rPr lang="en-US" baseline="30000" dirty="0"/>
              <a:t>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316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5EC95-DCFD-43A4-9451-345AB50315C4}" type="slidenum">
              <a:rPr lang="en-US" smtClean="0"/>
              <a:t>36</a:t>
            </a:fld>
            <a:endParaRPr lang="en-US"/>
          </a:p>
        </p:txBody>
      </p:sp>
    </p:spTree>
    <p:extLst>
      <p:ext uri="{BB962C8B-B14F-4D97-AF65-F5344CB8AC3E}">
        <p14:creationId xmlns:p14="http://schemas.microsoft.com/office/powerpoint/2010/main" val="250655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5EC95-DCFD-43A4-9451-345AB50315C4}" type="slidenum">
              <a:rPr lang="en-US" smtClean="0"/>
              <a:t>5</a:t>
            </a:fld>
            <a:endParaRPr lang="en-US"/>
          </a:p>
        </p:txBody>
      </p:sp>
    </p:spTree>
    <p:extLst>
      <p:ext uri="{BB962C8B-B14F-4D97-AF65-F5344CB8AC3E}">
        <p14:creationId xmlns:p14="http://schemas.microsoft.com/office/powerpoint/2010/main" val="117393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5EC95-DCFD-43A4-9451-345AB50315C4}" type="slidenum">
              <a:rPr lang="en-US" smtClean="0"/>
              <a:t>6</a:t>
            </a:fld>
            <a:endParaRPr lang="en-US"/>
          </a:p>
        </p:txBody>
      </p:sp>
    </p:spTree>
    <p:extLst>
      <p:ext uri="{BB962C8B-B14F-4D97-AF65-F5344CB8AC3E}">
        <p14:creationId xmlns:p14="http://schemas.microsoft.com/office/powerpoint/2010/main" val="2927034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5EC95-DCFD-43A4-9451-345AB50315C4}" type="slidenum">
              <a:rPr lang="en-US" smtClean="0"/>
              <a:t>7</a:t>
            </a:fld>
            <a:endParaRPr lang="en-US"/>
          </a:p>
        </p:txBody>
      </p:sp>
    </p:spTree>
    <p:extLst>
      <p:ext uri="{BB962C8B-B14F-4D97-AF65-F5344CB8AC3E}">
        <p14:creationId xmlns:p14="http://schemas.microsoft.com/office/powerpoint/2010/main" val="1796213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5EC95-DCFD-43A4-9451-345AB50315C4}" type="slidenum">
              <a:rPr lang="en-US" smtClean="0"/>
              <a:t>8</a:t>
            </a:fld>
            <a:endParaRPr lang="en-US"/>
          </a:p>
        </p:txBody>
      </p:sp>
    </p:spTree>
    <p:extLst>
      <p:ext uri="{BB962C8B-B14F-4D97-AF65-F5344CB8AC3E}">
        <p14:creationId xmlns:p14="http://schemas.microsoft.com/office/powerpoint/2010/main" val="3708371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5EC95-DCFD-43A4-9451-345AB50315C4}" type="slidenum">
              <a:rPr lang="en-US" smtClean="0"/>
              <a:t>9</a:t>
            </a:fld>
            <a:endParaRPr lang="en-US"/>
          </a:p>
        </p:txBody>
      </p:sp>
    </p:spTree>
    <p:extLst>
      <p:ext uri="{BB962C8B-B14F-4D97-AF65-F5344CB8AC3E}">
        <p14:creationId xmlns:p14="http://schemas.microsoft.com/office/powerpoint/2010/main" val="427114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5EC95-DCFD-43A4-9451-345AB50315C4}" type="slidenum">
              <a:rPr lang="en-US" smtClean="0"/>
              <a:t>10</a:t>
            </a:fld>
            <a:endParaRPr lang="en-US"/>
          </a:p>
        </p:txBody>
      </p:sp>
    </p:spTree>
    <p:extLst>
      <p:ext uri="{BB962C8B-B14F-4D97-AF65-F5344CB8AC3E}">
        <p14:creationId xmlns:p14="http://schemas.microsoft.com/office/powerpoint/2010/main" val="1359627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1D1E7-6E16-4D57-A8F0-EB73313079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648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BD6F6-A48F-4367-A6C3-507E679AA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04E8EB-2E35-4B9D-97EB-04CC2FA9FF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E3027-5445-42FF-94D9-C869A2B04E65}"/>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5" name="Footer Placeholder 4">
            <a:extLst>
              <a:ext uri="{FF2B5EF4-FFF2-40B4-BE49-F238E27FC236}">
                <a16:creationId xmlns:a16="http://schemas.microsoft.com/office/drawing/2014/main" id="{4F390FAD-6930-487C-BDD9-7EAF5186B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7AC77-8749-4BB9-BA27-DCE4A91AF990}"/>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420787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20D63-0EF3-41C6-BA5A-DD622D1455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4F27DD-9F55-46C2-BA0C-A46B34E3D5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1B6F0-63A3-40AF-8643-DBF838882903}"/>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5" name="Footer Placeholder 4">
            <a:extLst>
              <a:ext uri="{FF2B5EF4-FFF2-40B4-BE49-F238E27FC236}">
                <a16:creationId xmlns:a16="http://schemas.microsoft.com/office/drawing/2014/main" id="{5C895391-4F55-45C9-B44E-B275E864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7F240-7897-4484-A708-39D58AE41F2E}"/>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293264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2F2795-6148-4790-AE29-9147DB1A7C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7FF2A6-3BE4-43DF-9EC2-89D3883DD8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89886-9175-45A6-A390-DDC0520F6B4E}"/>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5" name="Footer Placeholder 4">
            <a:extLst>
              <a:ext uri="{FF2B5EF4-FFF2-40B4-BE49-F238E27FC236}">
                <a16:creationId xmlns:a16="http://schemas.microsoft.com/office/drawing/2014/main" id="{72534129-B017-4901-A395-31659033C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7796F-C5A5-4244-936E-0735807AF7C7}"/>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2384682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762000"/>
            <a:ext cx="8534400" cy="2533651"/>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743201" y="3581400"/>
            <a:ext cx="7620000" cy="2057400"/>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50595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CB5418-2D5D-4220-AF9E-C6256B5CA5BE}" type="datetimeFigureOut">
              <a:rPr lang="en-US" smtClean="0"/>
              <a:pPr/>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1286499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44801" y="2182898"/>
            <a:ext cx="8481484" cy="3586079"/>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2844801" y="457202"/>
            <a:ext cx="8481484" cy="3949700"/>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DCB5418-2D5D-4220-AF9E-C6256B5CA5BE}" type="datetimeFigureOut">
              <a:rPr lang="en-US" smtClean="0"/>
              <a:pPr/>
              <a:t>6/21/2019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1456309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1600201"/>
            <a:ext cx="4165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15200" y="1600201"/>
            <a:ext cx="42672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DCB5418-2D5D-4220-AF9E-C6256B5CA5BE}" type="datetimeFigureOut">
              <a:rPr lang="en-US" smtClean="0"/>
              <a:pPr/>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1363625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00" y="1535113"/>
            <a:ext cx="416560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743200" y="2174875"/>
            <a:ext cx="416560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416800" y="1535113"/>
            <a:ext cx="4165600"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7416800" y="2174875"/>
            <a:ext cx="416560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DCB5418-2D5D-4220-AF9E-C6256B5CA5BE}" type="datetimeFigureOut">
              <a:rPr lang="en-US" smtClean="0"/>
              <a:pPr/>
              <a:t>6/21/2019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2195143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CB5418-2D5D-4220-AF9E-C6256B5CA5BE}" type="datetimeFigureOut">
              <a:rPr lang="en-US" smtClean="0"/>
              <a:pPr/>
              <a:t>6/21/2019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3161412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CB5418-2D5D-4220-AF9E-C6256B5CA5BE}" type="datetimeFigureOut">
              <a:rPr lang="en-US" smtClean="0"/>
              <a:pPr/>
              <a:t>6/21/2019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705700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DCB5418-2D5D-4220-AF9E-C6256B5CA5BE}" type="datetimeFigureOut">
              <a:rPr lang="en-US" smtClean="0"/>
              <a:pPr/>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217845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E1D2-FDA5-4A1F-9697-65A8926D0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A803BA-E480-4483-AF6E-47216C78DE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9B108-16A4-4E1F-975A-817E0C2E93CD}"/>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5" name="Footer Placeholder 4">
            <a:extLst>
              <a:ext uri="{FF2B5EF4-FFF2-40B4-BE49-F238E27FC236}">
                <a16:creationId xmlns:a16="http://schemas.microsoft.com/office/drawing/2014/main" id="{BCC6D8FF-92FF-4874-9DD6-A03F5E88F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413C8-7863-45B3-A49B-48A5D76200CC}"/>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3440507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DCB5418-2D5D-4220-AF9E-C6256B5CA5BE}" type="datetimeFigureOut">
              <a:rPr lang="en-US" smtClean="0"/>
              <a:pPr/>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3633855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CB5418-2D5D-4220-AF9E-C6256B5CA5BE}" type="datetimeFigureOut">
              <a:rPr lang="en-US" smtClean="0"/>
              <a:pPr/>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4229017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CB5418-2D5D-4220-AF9E-C6256B5CA5BE}" type="datetimeFigureOut">
              <a:rPr lang="en-US" smtClean="0"/>
              <a:pPr/>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D803A-7EBA-4A54-8403-A20258722E4F}" type="slidenum">
              <a:rPr lang="en-US" smtClean="0"/>
              <a:pPr/>
              <a:t>‹#›</a:t>
            </a:fld>
            <a:endParaRPr lang="en-US"/>
          </a:p>
        </p:txBody>
      </p:sp>
    </p:spTree>
    <p:extLst>
      <p:ext uri="{BB962C8B-B14F-4D97-AF65-F5344CB8AC3E}">
        <p14:creationId xmlns:p14="http://schemas.microsoft.com/office/powerpoint/2010/main" val="1499848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EE969-C3CE-4777-91E2-324E552B9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EDA315-5AC6-4134-8343-51C3059A9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375F5F-B616-463A-A09F-FE6F41A5DBFC}"/>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5" name="Footer Placeholder 4">
            <a:extLst>
              <a:ext uri="{FF2B5EF4-FFF2-40B4-BE49-F238E27FC236}">
                <a16:creationId xmlns:a16="http://schemas.microsoft.com/office/drawing/2014/main" id="{59C26DDC-D7C3-4709-B378-C1670EF7F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B5CD4-F529-4E02-B80B-C44492030B93}"/>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23171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236E-6602-471E-A0FD-A76D1E9EEF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26040-A290-41F9-A09A-766A5C7707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99B57-FFAC-42D5-A104-E63756DDEC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3C0DF-9AEF-4AC7-8FFB-BF3FF0B4FA69}"/>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6" name="Footer Placeholder 5">
            <a:extLst>
              <a:ext uri="{FF2B5EF4-FFF2-40B4-BE49-F238E27FC236}">
                <a16:creationId xmlns:a16="http://schemas.microsoft.com/office/drawing/2014/main" id="{82C78524-FEC7-4B0C-95F2-D954E403F7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24246-BE99-48BD-86DB-87EE1BA7FED0}"/>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2134130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CF31-F4BB-4643-B94D-042979E3AA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7B7F3-FB1C-41F6-A28B-6D3334544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BA10F0-D57F-4F0C-9FFB-B88F79FE2F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FF234-07BB-4615-BA91-91CAB67797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A96087-286A-4FE6-80A9-73739E57CD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595F05-E863-442F-9164-104824119154}"/>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8" name="Footer Placeholder 7">
            <a:extLst>
              <a:ext uri="{FF2B5EF4-FFF2-40B4-BE49-F238E27FC236}">
                <a16:creationId xmlns:a16="http://schemas.microsoft.com/office/drawing/2014/main" id="{F6C3AEF4-5FDF-4DCA-B926-DF5C9161AE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CEF280-DEA3-4BD5-85BD-09A13C8BED13}"/>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297431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00DB-97CC-4F5E-A831-AE933A0012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705780-1431-49B2-9A3A-1A029099A089}"/>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4" name="Footer Placeholder 3">
            <a:extLst>
              <a:ext uri="{FF2B5EF4-FFF2-40B4-BE49-F238E27FC236}">
                <a16:creationId xmlns:a16="http://schemas.microsoft.com/office/drawing/2014/main" id="{1178222B-1188-462A-A9BF-2AFD604F57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AE11EF-20E4-44CC-AC66-21C0090F2B3E}"/>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387134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7D318D-ADDA-4129-B0EF-49CEA05B5DE4}"/>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3" name="Footer Placeholder 2">
            <a:extLst>
              <a:ext uri="{FF2B5EF4-FFF2-40B4-BE49-F238E27FC236}">
                <a16:creationId xmlns:a16="http://schemas.microsoft.com/office/drawing/2014/main" id="{D21EB14C-F16D-4525-AD2C-E940CE451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AD66B3-463B-45B2-8FAA-42E8633182E1}"/>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2018916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C9CE-5928-4F92-8484-3B9978B52D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569CAC-3AF6-47D8-9AEB-A4346606B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1CBD9-B304-40B1-B127-2F3321A2C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C2D40-8877-4978-88F0-E0DE5BD885C5}"/>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6" name="Footer Placeholder 5">
            <a:extLst>
              <a:ext uri="{FF2B5EF4-FFF2-40B4-BE49-F238E27FC236}">
                <a16:creationId xmlns:a16="http://schemas.microsoft.com/office/drawing/2014/main" id="{C096116A-073A-4484-A972-71A810806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41D53-3E90-419A-BF0B-BD48C0E39998}"/>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2402418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B0A0-17F3-43A4-807A-9C86976E1B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7A6B7B-C58E-49F6-B090-713795826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E1CE68-2EA2-40B3-85B7-D26EE0611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897225-9A40-4482-AF45-D52A9FA000AA}"/>
              </a:ext>
            </a:extLst>
          </p:cNvPr>
          <p:cNvSpPr>
            <a:spLocks noGrp="1"/>
          </p:cNvSpPr>
          <p:nvPr>
            <p:ph type="dt" sz="half" idx="10"/>
          </p:nvPr>
        </p:nvSpPr>
        <p:spPr/>
        <p:txBody>
          <a:bodyPr/>
          <a:lstStyle/>
          <a:p>
            <a:fld id="{16D6BCA3-5443-4AC8-A6DF-DF7689A74707}" type="datetimeFigureOut">
              <a:rPr lang="en-US" smtClean="0"/>
              <a:t>6/21/2019</a:t>
            </a:fld>
            <a:endParaRPr lang="en-US"/>
          </a:p>
        </p:txBody>
      </p:sp>
      <p:sp>
        <p:nvSpPr>
          <p:cNvPr id="6" name="Footer Placeholder 5">
            <a:extLst>
              <a:ext uri="{FF2B5EF4-FFF2-40B4-BE49-F238E27FC236}">
                <a16:creationId xmlns:a16="http://schemas.microsoft.com/office/drawing/2014/main" id="{39BD1577-771C-4779-A55C-D7D7C75E7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0A3BF-A0AD-4B65-B0FB-25328DDDF01F}"/>
              </a:ext>
            </a:extLst>
          </p:cNvPr>
          <p:cNvSpPr>
            <a:spLocks noGrp="1"/>
          </p:cNvSpPr>
          <p:nvPr>
            <p:ph type="sldNum" sz="quarter" idx="12"/>
          </p:nvPr>
        </p:nvSpPr>
        <p:spPr/>
        <p:txBody>
          <a:bodyPr/>
          <a:lstStyle/>
          <a:p>
            <a:fld id="{AFBCD2AD-3EEC-4D17-A601-F8C5D1BE7FF5}" type="slidenum">
              <a:rPr lang="en-US" smtClean="0"/>
              <a:t>‹#›</a:t>
            </a:fld>
            <a:endParaRPr lang="en-US"/>
          </a:p>
        </p:txBody>
      </p:sp>
    </p:spTree>
    <p:extLst>
      <p:ext uri="{BB962C8B-B14F-4D97-AF65-F5344CB8AC3E}">
        <p14:creationId xmlns:p14="http://schemas.microsoft.com/office/powerpoint/2010/main" val="79157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97FEC7-ED68-4A5E-B359-C9849108E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1BF734-3FCA-4873-8B82-34515C3AA6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930F4-DE24-4E7B-9DBD-8ADC14850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6BCA3-5443-4AC8-A6DF-DF7689A74707}" type="datetimeFigureOut">
              <a:rPr lang="en-US" smtClean="0"/>
              <a:t>6/21/2019</a:t>
            </a:fld>
            <a:endParaRPr lang="en-US"/>
          </a:p>
        </p:txBody>
      </p:sp>
      <p:sp>
        <p:nvSpPr>
          <p:cNvPr id="5" name="Footer Placeholder 4">
            <a:extLst>
              <a:ext uri="{FF2B5EF4-FFF2-40B4-BE49-F238E27FC236}">
                <a16:creationId xmlns:a16="http://schemas.microsoft.com/office/drawing/2014/main" id="{5464D5F8-6857-4F3C-BD1E-5F5787721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547882-607F-4C93-8CAD-8A4AB10F6A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CD2AD-3EEC-4D17-A601-F8C5D1BE7FF5}" type="slidenum">
              <a:rPr lang="en-US" smtClean="0"/>
              <a:t>‹#›</a:t>
            </a:fld>
            <a:endParaRPr lang="en-US"/>
          </a:p>
        </p:txBody>
      </p:sp>
    </p:spTree>
    <p:extLst>
      <p:ext uri="{BB962C8B-B14F-4D97-AF65-F5344CB8AC3E}">
        <p14:creationId xmlns:p14="http://schemas.microsoft.com/office/powerpoint/2010/main" val="4128956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0" y="274639"/>
            <a:ext cx="88392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743200" y="1600201"/>
            <a:ext cx="88392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bg1"/>
                </a:solidFill>
              </a:defRPr>
            </a:lvl1pPr>
          </a:lstStyle>
          <a:p>
            <a:fld id="{3DCB5418-2D5D-4220-AF9E-C6256B5CA5BE}" type="datetimeFigureOut">
              <a:rPr lang="en-US" smtClean="0"/>
              <a:pPr/>
              <a:t>6/21/2019</a:t>
            </a:fld>
            <a:endParaRPr lang="en-US" dirty="0"/>
          </a:p>
        </p:txBody>
      </p:sp>
      <p:sp>
        <p:nvSpPr>
          <p:cNvPr id="5" name="Footer Placeholder 4"/>
          <p:cNvSpPr>
            <a:spLocks noGrp="1"/>
          </p:cNvSpPr>
          <p:nvPr>
            <p:ph type="ftr" sz="quarter" idx="3"/>
          </p:nvPr>
        </p:nvSpPr>
        <p:spPr>
          <a:xfrm>
            <a:off x="3962400" y="6356351"/>
            <a:ext cx="54864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058400" y="6356351"/>
            <a:ext cx="15240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CFD803A-7EBA-4A54-8403-A20258722E4F}" type="slidenum">
              <a:rPr lang="en-US" smtClean="0"/>
              <a:pPr/>
              <a:t>‹#›</a:t>
            </a:fld>
            <a:endParaRPr lang="en-US" dirty="0"/>
          </a:p>
        </p:txBody>
      </p:sp>
    </p:spTree>
    <p:extLst>
      <p:ext uri="{BB962C8B-B14F-4D97-AF65-F5344CB8AC3E}">
        <p14:creationId xmlns:p14="http://schemas.microsoft.com/office/powerpoint/2010/main" val="2698232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170" rtl="0" eaLnBrk="1" latinLnBrk="0" hangingPunct="1">
        <a:spcBef>
          <a:spcPct val="0"/>
        </a:spcBef>
        <a:buNone/>
        <a:defRPr sz="4667" b="1" kern="1200">
          <a:solidFill>
            <a:srgbClr val="207E98"/>
          </a:solidFill>
          <a:latin typeface="Arial"/>
          <a:ea typeface="+mj-ea"/>
          <a:cs typeface="Arial"/>
        </a:defRPr>
      </a:lvl1pPr>
    </p:titleStyle>
    <p:bodyStyle>
      <a:lvl1pPr marL="457189" indent="-457189" algn="l" defTabSz="1219170" rtl="0" eaLnBrk="1" latinLnBrk="0" hangingPunct="1">
        <a:spcBef>
          <a:spcPct val="20000"/>
        </a:spcBef>
        <a:spcAft>
          <a:spcPts val="800"/>
        </a:spcAft>
        <a:buClr>
          <a:srgbClr val="207E98"/>
        </a:buClr>
        <a:buFont typeface="Arial" pitchFamily="34" charset="0"/>
        <a:buChar char="•"/>
        <a:defRPr sz="3733" kern="1200">
          <a:solidFill>
            <a:schemeClr val="tx1"/>
          </a:solidFill>
          <a:latin typeface="Helvetica"/>
          <a:ea typeface="+mn-ea"/>
          <a:cs typeface="Helvetica"/>
        </a:defRPr>
      </a:lvl1pPr>
      <a:lvl2pPr marL="990575" indent="-380990" algn="l" defTabSz="1219170" rtl="0" eaLnBrk="1" latinLnBrk="0" hangingPunct="1">
        <a:spcBef>
          <a:spcPct val="20000"/>
        </a:spcBef>
        <a:spcAft>
          <a:spcPts val="800"/>
        </a:spcAft>
        <a:buClr>
          <a:srgbClr val="207E98"/>
        </a:buClr>
        <a:buFont typeface="Arial" pitchFamily="34" charset="0"/>
        <a:buChar char="–"/>
        <a:defRPr sz="3200" kern="1200">
          <a:solidFill>
            <a:schemeClr val="tx1"/>
          </a:solidFill>
          <a:latin typeface="Helvetica"/>
          <a:ea typeface="+mn-ea"/>
          <a:cs typeface="Helvetica"/>
        </a:defRPr>
      </a:lvl2pPr>
      <a:lvl3pPr marL="1523962" indent="-304792" algn="l" defTabSz="1219170" rtl="0" eaLnBrk="1" latinLnBrk="0" hangingPunct="1">
        <a:spcBef>
          <a:spcPct val="20000"/>
        </a:spcBef>
        <a:spcAft>
          <a:spcPts val="800"/>
        </a:spcAft>
        <a:buClr>
          <a:srgbClr val="207E98"/>
        </a:buClr>
        <a:buFont typeface="Arial" pitchFamily="34" charset="0"/>
        <a:buChar char="•"/>
        <a:defRPr sz="2667" kern="1200">
          <a:solidFill>
            <a:schemeClr val="tx1"/>
          </a:solidFill>
          <a:latin typeface="Helvetica"/>
          <a:ea typeface="+mn-ea"/>
          <a:cs typeface="Helvetica"/>
        </a:defRPr>
      </a:lvl3pPr>
      <a:lvl4pPr marL="2133547" indent="-304792" algn="l" defTabSz="1219170" rtl="0" eaLnBrk="1" latinLnBrk="0" hangingPunct="1">
        <a:spcBef>
          <a:spcPct val="20000"/>
        </a:spcBef>
        <a:spcAft>
          <a:spcPts val="800"/>
        </a:spcAft>
        <a:buClr>
          <a:srgbClr val="207E98"/>
        </a:buClr>
        <a:buFont typeface="Arial" pitchFamily="34" charset="0"/>
        <a:buChar char="–"/>
        <a:defRPr sz="2400" kern="1200">
          <a:solidFill>
            <a:schemeClr val="tx1"/>
          </a:solidFill>
          <a:latin typeface="Helvetica"/>
          <a:ea typeface="+mn-ea"/>
          <a:cs typeface="Helvetica"/>
        </a:defRPr>
      </a:lvl4pPr>
      <a:lvl5pPr marL="2743131" indent="-304792" algn="l" defTabSz="1219170" rtl="0" eaLnBrk="1" latinLnBrk="0" hangingPunct="1">
        <a:spcBef>
          <a:spcPct val="20000"/>
        </a:spcBef>
        <a:spcAft>
          <a:spcPts val="800"/>
        </a:spcAft>
        <a:buClr>
          <a:srgbClr val="207E98"/>
        </a:buClr>
        <a:buFont typeface="Arial" pitchFamily="34" charset="0"/>
        <a:buChar char="»"/>
        <a:defRPr sz="2400" kern="1200">
          <a:solidFill>
            <a:schemeClr val="tx1"/>
          </a:solidFill>
          <a:latin typeface="Helvetica"/>
          <a:ea typeface="+mn-ea"/>
          <a:cs typeface="Helvetica"/>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82AF-B6B5-4D0B-89A1-B42B5C79EB00}"/>
              </a:ext>
            </a:extLst>
          </p:cNvPr>
          <p:cNvSpPr>
            <a:spLocks noGrp="1"/>
          </p:cNvSpPr>
          <p:nvPr>
            <p:ph type="ctrTitle"/>
          </p:nvPr>
        </p:nvSpPr>
        <p:spPr>
          <a:xfrm>
            <a:off x="6096000" y="876548"/>
            <a:ext cx="6752112" cy="1781559"/>
          </a:xfrm>
        </p:spPr>
        <p:txBody>
          <a:bodyPr>
            <a:normAutofit/>
          </a:bodyPr>
          <a:lstStyle/>
          <a:p>
            <a:pPr algn="l"/>
            <a:r>
              <a:rPr lang="en-US" sz="5400" b="1" dirty="0">
                <a:solidFill>
                  <a:schemeClr val="accent1"/>
                </a:solidFill>
              </a:rPr>
              <a:t>Protecting Land for Community Gardens</a:t>
            </a:r>
          </a:p>
        </p:txBody>
      </p:sp>
      <p:sp>
        <p:nvSpPr>
          <p:cNvPr id="3" name="Subtitle 2">
            <a:extLst>
              <a:ext uri="{FF2B5EF4-FFF2-40B4-BE49-F238E27FC236}">
                <a16:creationId xmlns:a16="http://schemas.microsoft.com/office/drawing/2014/main" id="{5DF1FDEE-91AD-4CC0-AE11-726CD2FD6C3B}"/>
              </a:ext>
            </a:extLst>
          </p:cNvPr>
          <p:cNvSpPr>
            <a:spLocks noGrp="1"/>
          </p:cNvSpPr>
          <p:nvPr>
            <p:ph type="subTitle" idx="1"/>
          </p:nvPr>
        </p:nvSpPr>
        <p:spPr>
          <a:xfrm>
            <a:off x="6149439" y="2656141"/>
            <a:ext cx="6645234" cy="461080"/>
          </a:xfrm>
        </p:spPr>
        <p:txBody>
          <a:bodyPr>
            <a:normAutofit/>
          </a:bodyPr>
          <a:lstStyle/>
          <a:p>
            <a:pPr algn="l"/>
            <a:r>
              <a:rPr lang="en-US" sz="2000" b="1" dirty="0">
                <a:solidFill>
                  <a:schemeClr val="accent2"/>
                </a:solidFill>
              </a:rPr>
              <a:t>2019 PACDC Equitable Development Conference</a:t>
            </a:r>
          </a:p>
        </p:txBody>
      </p:sp>
      <p:pic>
        <p:nvPicPr>
          <p:cNvPr id="5" name="Picture 4">
            <a:extLst>
              <a:ext uri="{FF2B5EF4-FFF2-40B4-BE49-F238E27FC236}">
                <a16:creationId xmlns:a16="http://schemas.microsoft.com/office/drawing/2014/main" id="{C9889EBD-E309-42B7-A953-96BF7D04D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480" y="5575172"/>
            <a:ext cx="1811978" cy="1144776"/>
          </a:xfrm>
          <a:prstGeom prst="rect">
            <a:avLst/>
          </a:prstGeom>
        </p:spPr>
      </p:pic>
      <p:pic>
        <p:nvPicPr>
          <p:cNvPr id="9" name="Picture 8" descr="A large brick building with many bushes&#10;&#10;Description automatically generated">
            <a:extLst>
              <a:ext uri="{FF2B5EF4-FFF2-40B4-BE49-F238E27FC236}">
                <a16:creationId xmlns:a16="http://schemas.microsoft.com/office/drawing/2014/main" id="{CACEE1F3-0C62-488C-AB7E-FD81B3CECCE8}"/>
              </a:ext>
            </a:extLst>
          </p:cNvPr>
          <p:cNvPicPr>
            <a:picLocks noChangeAspect="1"/>
          </p:cNvPicPr>
          <p:nvPr/>
        </p:nvPicPr>
        <p:blipFill rotWithShape="1">
          <a:blip r:embed="rId3">
            <a:extLst>
              <a:ext uri="{28A0092B-C50C-407E-A947-70E740481C1C}">
                <a14:useLocalDpi xmlns:a14="http://schemas.microsoft.com/office/drawing/2010/main" val="0"/>
              </a:ext>
            </a:extLst>
          </a:blip>
          <a:srcRect l="11094" r="31701"/>
          <a:stretch/>
        </p:blipFill>
        <p:spPr>
          <a:xfrm>
            <a:off x="0" y="0"/>
            <a:ext cx="5878286" cy="6858000"/>
          </a:xfrm>
          <a:prstGeom prst="rect">
            <a:avLst/>
          </a:prstGeom>
        </p:spPr>
      </p:pic>
      <p:sp>
        <p:nvSpPr>
          <p:cNvPr id="10" name="TextBox 9">
            <a:extLst>
              <a:ext uri="{FF2B5EF4-FFF2-40B4-BE49-F238E27FC236}">
                <a16:creationId xmlns:a16="http://schemas.microsoft.com/office/drawing/2014/main" id="{BE9F0A5C-E752-4B39-8D3E-710D54E7C699}"/>
              </a:ext>
            </a:extLst>
          </p:cNvPr>
          <p:cNvSpPr txBox="1"/>
          <p:nvPr/>
        </p:nvSpPr>
        <p:spPr>
          <a:xfrm>
            <a:off x="6824600" y="3162284"/>
            <a:ext cx="5294911" cy="2126864"/>
          </a:xfrm>
          <a:prstGeom prst="rect">
            <a:avLst/>
          </a:prstGeom>
          <a:noFill/>
        </p:spPr>
        <p:txBody>
          <a:bodyPr wrap="none" rtlCol="0">
            <a:spAutoFit/>
          </a:bodyPr>
          <a:lstStyle/>
          <a:p>
            <a:pPr>
              <a:lnSpc>
                <a:spcPct val="150000"/>
              </a:lnSpc>
            </a:pPr>
            <a:r>
              <a:rPr lang="en-US" dirty="0"/>
              <a:t>Marlana Moore, Neighborhood Gardens Trust</a:t>
            </a:r>
          </a:p>
          <a:p>
            <a:pPr>
              <a:lnSpc>
                <a:spcPct val="150000"/>
              </a:lnSpc>
            </a:pPr>
            <a:r>
              <a:rPr lang="en-US" dirty="0"/>
              <a:t>Ebony Griffin, Public Interest Law Center</a:t>
            </a:r>
          </a:p>
          <a:p>
            <a:pPr>
              <a:lnSpc>
                <a:spcPct val="150000"/>
              </a:lnSpc>
            </a:pPr>
            <a:r>
              <a:rPr lang="en-US" dirty="0"/>
              <a:t>Myra Smith, Amber Street Community Garden</a:t>
            </a:r>
          </a:p>
          <a:p>
            <a:pPr>
              <a:lnSpc>
                <a:spcPct val="150000"/>
              </a:lnSpc>
            </a:pPr>
            <a:r>
              <a:rPr lang="en-US" dirty="0"/>
              <a:t>Victor Young, Five Loaves Two Fish Community Garden</a:t>
            </a:r>
          </a:p>
          <a:p>
            <a:pPr>
              <a:lnSpc>
                <a:spcPct val="150000"/>
              </a:lnSpc>
            </a:pPr>
            <a:r>
              <a:rPr lang="en-US" dirty="0"/>
              <a:t>Julius Rivera, Collins Smith Barrick </a:t>
            </a:r>
            <a:r>
              <a:rPr lang="en-US" dirty="0" err="1"/>
              <a:t>Playgarden</a:t>
            </a:r>
            <a:endParaRPr lang="en-US" dirty="0"/>
          </a:p>
        </p:txBody>
      </p:sp>
      <p:pic>
        <p:nvPicPr>
          <p:cNvPr id="12" name="Graphic 11">
            <a:extLst>
              <a:ext uri="{FF2B5EF4-FFF2-40B4-BE49-F238E27FC236}">
                <a16:creationId xmlns:a16="http://schemas.microsoft.com/office/drawing/2014/main" id="{918785F1-76E4-4B72-B3F3-7BADB4F375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2227" y="5575172"/>
            <a:ext cx="1271973" cy="1144776"/>
          </a:xfrm>
          <a:prstGeom prst="rect">
            <a:avLst/>
          </a:prstGeom>
        </p:spPr>
      </p:pic>
    </p:spTree>
    <p:extLst>
      <p:ext uri="{BB962C8B-B14F-4D97-AF65-F5344CB8AC3E}">
        <p14:creationId xmlns:p14="http://schemas.microsoft.com/office/powerpoint/2010/main" val="181635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F84882-873B-493F-850A-271766E0BA4B}"/>
              </a:ext>
            </a:extLst>
          </p:cNvPr>
          <p:cNvPicPr>
            <a:picLocks noChangeAspect="1"/>
          </p:cNvPicPr>
          <p:nvPr/>
        </p:nvPicPr>
        <p:blipFill>
          <a:blip r:embed="rId3"/>
          <a:stretch>
            <a:fillRect/>
          </a:stretch>
        </p:blipFill>
        <p:spPr>
          <a:xfrm>
            <a:off x="271154" y="1180022"/>
            <a:ext cx="8229600" cy="4877966"/>
          </a:xfrm>
          <a:prstGeom prst="rect">
            <a:avLst/>
          </a:prstGeom>
        </p:spPr>
      </p:pic>
      <p:sp>
        <p:nvSpPr>
          <p:cNvPr id="9" name="TextBox 8">
            <a:extLst>
              <a:ext uri="{FF2B5EF4-FFF2-40B4-BE49-F238E27FC236}">
                <a16:creationId xmlns:a16="http://schemas.microsoft.com/office/drawing/2014/main" id="{87651043-E00D-44FC-B08B-793DF0C9D2E1}"/>
              </a:ext>
            </a:extLst>
          </p:cNvPr>
          <p:cNvSpPr txBox="1"/>
          <p:nvPr/>
        </p:nvSpPr>
        <p:spPr>
          <a:xfrm>
            <a:off x="271154" y="569179"/>
            <a:ext cx="7606249" cy="461665"/>
          </a:xfrm>
          <a:prstGeom prst="rect">
            <a:avLst/>
          </a:prstGeom>
          <a:noFill/>
        </p:spPr>
        <p:txBody>
          <a:bodyPr wrap="none" rtlCol="0">
            <a:spAutoFit/>
          </a:bodyPr>
          <a:lstStyle/>
          <a:p>
            <a:r>
              <a:rPr lang="en-US" sz="2400" b="1" dirty="0"/>
              <a:t>February 2019 – Gardening in the shadow of development</a:t>
            </a:r>
          </a:p>
        </p:txBody>
      </p:sp>
      <p:sp>
        <p:nvSpPr>
          <p:cNvPr id="11" name="Rectangle 10">
            <a:extLst>
              <a:ext uri="{FF2B5EF4-FFF2-40B4-BE49-F238E27FC236}">
                <a16:creationId xmlns:a16="http://schemas.microsoft.com/office/drawing/2014/main" id="{DDEDB0B0-1A3B-4415-A51A-D2C647A527C1}"/>
              </a:ext>
            </a:extLst>
          </p:cNvPr>
          <p:cNvSpPr/>
          <p:nvPr/>
        </p:nvSpPr>
        <p:spPr>
          <a:xfrm>
            <a:off x="2527265" y="2198902"/>
            <a:ext cx="1046923" cy="787312"/>
          </a:xfrm>
          <a:prstGeom prst="rect">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AC1B0C-D6A1-45F4-B9AF-18C78C1115F4}"/>
              </a:ext>
            </a:extLst>
          </p:cNvPr>
          <p:cNvSpPr/>
          <p:nvPr/>
        </p:nvSpPr>
        <p:spPr>
          <a:xfrm>
            <a:off x="1791769" y="3619005"/>
            <a:ext cx="1610141" cy="887896"/>
          </a:xfrm>
          <a:prstGeom prst="rect">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7894DAD-3C01-4731-9FFC-C802D38F7947}"/>
              </a:ext>
            </a:extLst>
          </p:cNvPr>
          <p:cNvPicPr>
            <a:picLocks noChangeAspect="1"/>
          </p:cNvPicPr>
          <p:nvPr/>
        </p:nvPicPr>
        <p:blipFill>
          <a:blip r:embed="rId4"/>
          <a:stretch>
            <a:fillRect/>
          </a:stretch>
        </p:blipFill>
        <p:spPr>
          <a:xfrm>
            <a:off x="8737649" y="1180022"/>
            <a:ext cx="3257326" cy="4877966"/>
          </a:xfrm>
          <a:prstGeom prst="rect">
            <a:avLst/>
          </a:prstGeom>
        </p:spPr>
      </p:pic>
    </p:spTree>
    <p:extLst>
      <p:ext uri="{BB962C8B-B14F-4D97-AF65-F5344CB8AC3E}">
        <p14:creationId xmlns:p14="http://schemas.microsoft.com/office/powerpoint/2010/main" val="3038792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381001"/>
            <a:ext cx="8432800" cy="3186545"/>
          </a:xfrm>
        </p:spPr>
        <p:txBody>
          <a:bodyPr>
            <a:normAutofit/>
          </a:bodyPr>
          <a:lstStyle/>
          <a:p>
            <a:r>
              <a:rPr lang="en-US" sz="5333" dirty="0">
                <a:latin typeface="Arial Bold"/>
                <a:cs typeface="Arial Bold"/>
              </a:rPr>
              <a:t>PROTECTING THREATENED COMMUNITY GARDENS</a:t>
            </a:r>
          </a:p>
        </p:txBody>
      </p:sp>
      <p:sp>
        <p:nvSpPr>
          <p:cNvPr id="3" name="Subtitle 2"/>
          <p:cNvSpPr>
            <a:spLocks noGrp="1"/>
          </p:cNvSpPr>
          <p:nvPr>
            <p:ph type="subTitle" idx="1"/>
          </p:nvPr>
        </p:nvSpPr>
        <p:spPr>
          <a:xfrm>
            <a:off x="7010400" y="3567546"/>
            <a:ext cx="4572000" cy="2807855"/>
          </a:xfrm>
        </p:spPr>
        <p:txBody>
          <a:bodyPr>
            <a:normAutofit/>
          </a:bodyPr>
          <a:lstStyle/>
          <a:p>
            <a:pPr algn="l"/>
            <a:r>
              <a:rPr lang="en-US" sz="2400" dirty="0"/>
              <a:t>June 26, 2019</a:t>
            </a:r>
          </a:p>
          <a:p>
            <a:pPr algn="l"/>
            <a:r>
              <a:rPr lang="en-US" sz="2400" dirty="0"/>
              <a:t>Public Interest Law Center: Ebony Griffin</a:t>
            </a:r>
          </a:p>
        </p:txBody>
      </p:sp>
      <p:pic>
        <p:nvPicPr>
          <p:cNvPr id="6" name="Picture 5"/>
          <p:cNvPicPr>
            <a:picLocks noChangeAspect="1"/>
          </p:cNvPicPr>
          <p:nvPr/>
        </p:nvPicPr>
        <p:blipFill>
          <a:blip r:embed="rId3"/>
          <a:stretch>
            <a:fillRect/>
          </a:stretch>
        </p:blipFill>
        <p:spPr>
          <a:xfrm>
            <a:off x="304801" y="3327400"/>
            <a:ext cx="5892800" cy="3048000"/>
          </a:xfrm>
          <a:prstGeom prst="rect">
            <a:avLst/>
          </a:prstGeom>
        </p:spPr>
      </p:pic>
    </p:spTree>
    <p:extLst>
      <p:ext uri="{BB962C8B-B14F-4D97-AF65-F5344CB8AC3E}">
        <p14:creationId xmlns:p14="http://schemas.microsoft.com/office/powerpoint/2010/main" val="275028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534400" cy="1143000"/>
          </a:xfrm>
        </p:spPr>
        <p:txBody>
          <a:bodyPr/>
          <a:lstStyle/>
          <a:p>
            <a:pPr algn="l"/>
            <a:r>
              <a:rPr lang="en-US" dirty="0"/>
              <a:t>LEGAL DISCLAIMER</a:t>
            </a:r>
          </a:p>
        </p:txBody>
      </p:sp>
      <p:sp>
        <p:nvSpPr>
          <p:cNvPr id="3" name="Content Placeholder 2"/>
          <p:cNvSpPr>
            <a:spLocks noGrp="1"/>
          </p:cNvSpPr>
          <p:nvPr>
            <p:ph idx="1"/>
          </p:nvPr>
        </p:nvSpPr>
        <p:spPr>
          <a:xfrm>
            <a:off x="2336800" y="1600201"/>
            <a:ext cx="8534400" cy="4525963"/>
          </a:xfrm>
        </p:spPr>
        <p:txBody>
          <a:bodyPr>
            <a:noAutofit/>
          </a:bodyPr>
          <a:lstStyle/>
          <a:p>
            <a:pPr>
              <a:spcAft>
                <a:spcPts val="1600"/>
              </a:spcAft>
            </a:pPr>
            <a:r>
              <a:rPr lang="en-US" sz="2667" dirty="0"/>
              <a:t>The information that follows is not legal advice</a:t>
            </a:r>
          </a:p>
          <a:p>
            <a:pPr>
              <a:spcAft>
                <a:spcPts val="1600"/>
              </a:spcAft>
            </a:pPr>
            <a:r>
              <a:rPr lang="en-US" sz="2667" dirty="0"/>
              <a:t>It is a summary of the current law in this jurisdiction on selected topics</a:t>
            </a:r>
          </a:p>
          <a:p>
            <a:pPr>
              <a:spcAft>
                <a:spcPts val="1600"/>
              </a:spcAft>
            </a:pPr>
            <a:r>
              <a:rPr lang="en-US" sz="2667" dirty="0"/>
              <a:t>Legal claims are very fact-specific</a:t>
            </a:r>
          </a:p>
          <a:p>
            <a:pPr>
              <a:spcAft>
                <a:spcPts val="1600"/>
              </a:spcAft>
            </a:pPr>
            <a:r>
              <a:rPr lang="en-US" sz="2667" dirty="0"/>
              <a:t>Always contact an attorney when faced with legal questions</a:t>
            </a:r>
          </a:p>
          <a:p>
            <a:pPr>
              <a:spcAft>
                <a:spcPts val="1600"/>
              </a:spcAft>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6800" y="304800"/>
            <a:ext cx="8839200" cy="1066800"/>
          </a:xfrm>
        </p:spPr>
        <p:txBody>
          <a:bodyPr/>
          <a:lstStyle/>
          <a:p>
            <a:r>
              <a:rPr lang="en-US" dirty="0">
                <a:solidFill>
                  <a:srgbClr val="FFFFFF"/>
                </a:solidFill>
              </a:rPr>
              <a:t>ABOUT THE LAW CENTER</a:t>
            </a:r>
          </a:p>
        </p:txBody>
      </p:sp>
      <p:sp>
        <p:nvSpPr>
          <p:cNvPr id="3" name="Content Placeholder 2"/>
          <p:cNvSpPr>
            <a:spLocks noGrp="1"/>
          </p:cNvSpPr>
          <p:nvPr>
            <p:ph idx="1"/>
          </p:nvPr>
        </p:nvSpPr>
        <p:spPr>
          <a:xfrm>
            <a:off x="4572000" y="1600200"/>
            <a:ext cx="7416800" cy="4978400"/>
          </a:xfrm>
        </p:spPr>
        <p:txBody>
          <a:bodyPr>
            <a:normAutofit/>
          </a:bodyPr>
          <a:lstStyle/>
          <a:p>
            <a:pPr marL="0" indent="0">
              <a:lnSpc>
                <a:spcPct val="120000"/>
              </a:lnSpc>
              <a:buNone/>
            </a:pPr>
            <a:r>
              <a:rPr lang="en-US" sz="2667" dirty="0">
                <a:solidFill>
                  <a:schemeClr val="bg1"/>
                </a:solidFill>
              </a:rPr>
              <a:t>MISSION</a:t>
            </a:r>
          </a:p>
          <a:p>
            <a:pPr marL="0" indent="0">
              <a:lnSpc>
                <a:spcPct val="120000"/>
              </a:lnSpc>
              <a:buNone/>
            </a:pPr>
            <a:r>
              <a:rPr lang="en-US" sz="2667" dirty="0">
                <a:solidFill>
                  <a:schemeClr val="bg1"/>
                </a:solidFill>
              </a:rPr>
              <a:t>The Public Interest Law Center uses high-impact legal strategies to advance the civil, social, and economic rights of communities in the Philadelphia region facing discrimination, inequality, and poverty. We use litigation, community education, advocacy, and organizing to secure their access to fundamental resources and services. </a:t>
            </a:r>
          </a:p>
        </p:txBody>
      </p:sp>
      <p:pic>
        <p:nvPicPr>
          <p:cNvPr id="4" name="Picture 3" descr="Fair Funding Lawsuit Legal Tea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45707"/>
            <a:ext cx="3962400" cy="2971800"/>
          </a:xfrm>
          <a:prstGeom prst="rect">
            <a:avLst/>
          </a:prstGeom>
        </p:spPr>
      </p:pic>
      <p:pic>
        <p:nvPicPr>
          <p:cNvPr id="6" name="Picture 5" descr="Urban Ag Hearing.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215312"/>
            <a:ext cx="3962400" cy="23632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lstStyle/>
          <a:p>
            <a:r>
              <a:rPr lang="en-US" dirty="0"/>
              <a:t>OUR PRACTICE AREAS</a:t>
            </a:r>
          </a:p>
        </p:txBody>
      </p:sp>
      <p:sp>
        <p:nvSpPr>
          <p:cNvPr id="13" name="TextBox 12"/>
          <p:cNvSpPr txBox="1"/>
          <p:nvPr/>
        </p:nvSpPr>
        <p:spPr>
          <a:xfrm>
            <a:off x="2396299" y="3137773"/>
            <a:ext cx="2438400" cy="379656"/>
          </a:xfrm>
          <a:prstGeom prst="rect">
            <a:avLst/>
          </a:prstGeom>
          <a:noFill/>
        </p:spPr>
        <p:txBody>
          <a:bodyPr wrap="square" rtlCol="0">
            <a:spAutoFit/>
          </a:bodyPr>
          <a:lstStyle/>
          <a:p>
            <a:pPr algn="ctr" defTabSz="1219170"/>
            <a:r>
              <a:rPr lang="en-US" sz="1867" b="1" dirty="0">
                <a:solidFill>
                  <a:srgbClr val="207E98"/>
                </a:solidFill>
                <a:latin typeface="Arial"/>
                <a:cs typeface="Arial"/>
              </a:rPr>
              <a:t>HEALTHCARE</a:t>
            </a:r>
          </a:p>
        </p:txBody>
      </p:sp>
      <p:sp>
        <p:nvSpPr>
          <p:cNvPr id="14" name="TextBox 13"/>
          <p:cNvSpPr txBox="1"/>
          <p:nvPr/>
        </p:nvSpPr>
        <p:spPr>
          <a:xfrm>
            <a:off x="5231762" y="3137774"/>
            <a:ext cx="2947677" cy="666977"/>
          </a:xfrm>
          <a:prstGeom prst="rect">
            <a:avLst/>
          </a:prstGeom>
          <a:noFill/>
        </p:spPr>
        <p:txBody>
          <a:bodyPr wrap="square" rtlCol="0">
            <a:spAutoFit/>
          </a:bodyPr>
          <a:lstStyle/>
          <a:p>
            <a:pPr algn="ctr" defTabSz="1219170"/>
            <a:r>
              <a:rPr lang="en-US" sz="1867" b="1" dirty="0">
                <a:solidFill>
                  <a:srgbClr val="207E98"/>
                </a:solidFill>
                <a:latin typeface="Arial"/>
                <a:cs typeface="Arial"/>
              </a:rPr>
              <a:t>PUBLIC</a:t>
            </a:r>
            <a:br>
              <a:rPr lang="en-US" sz="1867" b="1" dirty="0">
                <a:solidFill>
                  <a:srgbClr val="207E98"/>
                </a:solidFill>
                <a:latin typeface="Arial"/>
                <a:cs typeface="Arial"/>
              </a:rPr>
            </a:br>
            <a:r>
              <a:rPr lang="en-US" sz="1867" b="1" dirty="0">
                <a:solidFill>
                  <a:srgbClr val="207E98"/>
                </a:solidFill>
                <a:latin typeface="Arial"/>
                <a:cs typeface="Arial"/>
              </a:rPr>
              <a:t>EDUCATION</a:t>
            </a:r>
          </a:p>
        </p:txBody>
      </p:sp>
      <p:sp>
        <p:nvSpPr>
          <p:cNvPr id="15" name="TextBox 14"/>
          <p:cNvSpPr txBox="1"/>
          <p:nvPr/>
        </p:nvSpPr>
        <p:spPr>
          <a:xfrm>
            <a:off x="8381361" y="3137774"/>
            <a:ext cx="3048000" cy="666977"/>
          </a:xfrm>
          <a:prstGeom prst="rect">
            <a:avLst/>
          </a:prstGeom>
          <a:noFill/>
        </p:spPr>
        <p:txBody>
          <a:bodyPr wrap="square" rtlCol="0">
            <a:spAutoFit/>
          </a:bodyPr>
          <a:lstStyle/>
          <a:p>
            <a:pPr algn="ctr" defTabSz="1219170"/>
            <a:r>
              <a:rPr lang="en-US" sz="1867" b="1" dirty="0">
                <a:solidFill>
                  <a:srgbClr val="207E98"/>
                </a:solidFill>
                <a:latin typeface="Arial"/>
                <a:cs typeface="Arial"/>
              </a:rPr>
              <a:t>ENVIRONMENTAL</a:t>
            </a:r>
          </a:p>
          <a:p>
            <a:pPr algn="ctr" defTabSz="1219170"/>
            <a:r>
              <a:rPr lang="en-US" sz="1867" b="1" dirty="0">
                <a:solidFill>
                  <a:srgbClr val="207E98"/>
                </a:solidFill>
                <a:latin typeface="Arial"/>
                <a:cs typeface="Arial"/>
              </a:rPr>
              <a:t>JUSTICE</a:t>
            </a:r>
          </a:p>
        </p:txBody>
      </p:sp>
      <p:sp>
        <p:nvSpPr>
          <p:cNvPr id="16" name="TextBox 15"/>
          <p:cNvSpPr txBox="1"/>
          <p:nvPr/>
        </p:nvSpPr>
        <p:spPr>
          <a:xfrm>
            <a:off x="2396299" y="5867400"/>
            <a:ext cx="2438400" cy="379656"/>
          </a:xfrm>
          <a:prstGeom prst="rect">
            <a:avLst/>
          </a:prstGeom>
          <a:noFill/>
        </p:spPr>
        <p:txBody>
          <a:bodyPr wrap="square" rtlCol="0">
            <a:spAutoFit/>
          </a:bodyPr>
          <a:lstStyle/>
          <a:p>
            <a:pPr algn="ctr" defTabSz="1219170"/>
            <a:r>
              <a:rPr lang="en-US" sz="1867" b="1" dirty="0">
                <a:solidFill>
                  <a:srgbClr val="207E98"/>
                </a:solidFill>
                <a:latin typeface="Arial"/>
                <a:cs typeface="Arial"/>
              </a:rPr>
              <a:t>HOUSING</a:t>
            </a:r>
          </a:p>
        </p:txBody>
      </p:sp>
      <p:sp>
        <p:nvSpPr>
          <p:cNvPr id="17" name="TextBox 16"/>
          <p:cNvSpPr txBox="1"/>
          <p:nvPr/>
        </p:nvSpPr>
        <p:spPr>
          <a:xfrm>
            <a:off x="5486400" y="5867401"/>
            <a:ext cx="2438400" cy="379656"/>
          </a:xfrm>
          <a:prstGeom prst="rect">
            <a:avLst/>
          </a:prstGeom>
          <a:noFill/>
        </p:spPr>
        <p:txBody>
          <a:bodyPr wrap="square" rtlCol="0">
            <a:spAutoFit/>
          </a:bodyPr>
          <a:lstStyle/>
          <a:p>
            <a:pPr algn="ctr" defTabSz="1219170"/>
            <a:r>
              <a:rPr lang="en-US" sz="1867" b="1" dirty="0">
                <a:solidFill>
                  <a:srgbClr val="207E98"/>
                </a:solidFill>
                <a:latin typeface="Arial"/>
                <a:cs typeface="Arial"/>
              </a:rPr>
              <a:t>EMPLOYMENT</a:t>
            </a:r>
          </a:p>
        </p:txBody>
      </p:sp>
      <p:sp>
        <p:nvSpPr>
          <p:cNvPr id="18" name="TextBox 17"/>
          <p:cNvSpPr txBox="1"/>
          <p:nvPr/>
        </p:nvSpPr>
        <p:spPr>
          <a:xfrm>
            <a:off x="8381361" y="5867400"/>
            <a:ext cx="3048000" cy="379656"/>
          </a:xfrm>
          <a:prstGeom prst="rect">
            <a:avLst/>
          </a:prstGeom>
          <a:noFill/>
        </p:spPr>
        <p:txBody>
          <a:bodyPr wrap="square" rtlCol="0">
            <a:spAutoFit/>
          </a:bodyPr>
          <a:lstStyle/>
          <a:p>
            <a:pPr algn="ctr" defTabSz="1219170"/>
            <a:r>
              <a:rPr lang="en-US" sz="1867" b="1" dirty="0">
                <a:solidFill>
                  <a:srgbClr val="207E98"/>
                </a:solidFill>
                <a:latin typeface="Arial"/>
                <a:cs typeface="Arial"/>
              </a:rPr>
              <a:t>VOTING</a:t>
            </a:r>
          </a:p>
        </p:txBody>
      </p:sp>
      <p:pic>
        <p:nvPicPr>
          <p:cNvPr id="12" name="Picture 11" descr="edu-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4034" y="1410573"/>
            <a:ext cx="1635805" cy="1699840"/>
          </a:xfrm>
          <a:prstGeom prst="rect">
            <a:avLst/>
          </a:prstGeom>
        </p:spPr>
      </p:pic>
      <p:pic>
        <p:nvPicPr>
          <p:cNvPr id="19" name="Picture 18" descr="employ-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4034" y="4140200"/>
            <a:ext cx="1635805" cy="1699840"/>
          </a:xfrm>
          <a:prstGeom prst="rect">
            <a:avLst/>
          </a:prstGeom>
        </p:spPr>
      </p:pic>
      <p:pic>
        <p:nvPicPr>
          <p:cNvPr id="20" name="Picture 19" descr="env-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3795" y="1410573"/>
            <a:ext cx="1635805" cy="1699840"/>
          </a:xfrm>
          <a:prstGeom prst="rect">
            <a:avLst/>
          </a:prstGeom>
        </p:spPr>
      </p:pic>
      <p:pic>
        <p:nvPicPr>
          <p:cNvPr id="21" name="Picture 20" descr="housing-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2995" y="4140200"/>
            <a:ext cx="1635805" cy="1699840"/>
          </a:xfrm>
          <a:prstGeom prst="rect">
            <a:avLst/>
          </a:prstGeom>
        </p:spPr>
      </p:pic>
      <p:pic>
        <p:nvPicPr>
          <p:cNvPr id="22" name="Picture 21" descr="med-0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2995" y="1410573"/>
            <a:ext cx="1635805" cy="1699840"/>
          </a:xfrm>
          <a:prstGeom prst="rect">
            <a:avLst/>
          </a:prstGeom>
        </p:spPr>
      </p:pic>
      <p:pic>
        <p:nvPicPr>
          <p:cNvPr id="23" name="Picture 22" descr="vote-01.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3795" y="4140200"/>
            <a:ext cx="1635805" cy="16998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OUR HISTORY</a:t>
            </a:r>
          </a:p>
        </p:txBody>
      </p:sp>
      <p:sp>
        <p:nvSpPr>
          <p:cNvPr id="3" name="Content Placeholder 2"/>
          <p:cNvSpPr>
            <a:spLocks noGrp="1"/>
          </p:cNvSpPr>
          <p:nvPr>
            <p:ph idx="1"/>
          </p:nvPr>
        </p:nvSpPr>
        <p:spPr>
          <a:xfrm>
            <a:off x="1930400" y="4681071"/>
            <a:ext cx="9906000" cy="2133600"/>
          </a:xfrm>
        </p:spPr>
        <p:txBody>
          <a:bodyPr>
            <a:noAutofit/>
          </a:bodyPr>
          <a:lstStyle/>
          <a:p>
            <a:pPr marL="0" indent="0" algn="just">
              <a:buNone/>
            </a:pPr>
            <a:r>
              <a:rPr lang="en-US" sz="1600" dirty="0"/>
              <a:t>Founded in 1969 as an affiliate of the Lawyers’ Committee for Civil Rights Under Law in response to President Kennedy’s call for lawyers to engage in the civil rights movement, the Public Interest Law Center has achieved such landmark reforms as establishing the right of all children with disabilities to receive a public school education, developing the first ever Community Right-to-Know ordinance that granted citizens access to information on pollution in their neighborhoods, forcing the Commonwealth of Pennsylvania to adopt an emissions inspection program, and successfully challenging PA’s 2011 gerrymandered congressional map and securing its replacement with a fair, non-partisan map.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400" y="1392239"/>
            <a:ext cx="8128000" cy="293390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472398"/>
            <a:ext cx="8331200" cy="452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46400" y="381001"/>
            <a:ext cx="9144000" cy="748988"/>
          </a:xfrm>
          <a:prstGeom prst="rect">
            <a:avLst/>
          </a:prstGeom>
          <a:noFill/>
        </p:spPr>
        <p:txBody>
          <a:bodyPr wrap="square" rtlCol="0">
            <a:spAutoFit/>
          </a:bodyPr>
          <a:lstStyle/>
          <a:p>
            <a:pPr defTabSz="1219170"/>
            <a:r>
              <a:rPr lang="en-US" sz="4267" b="1" dirty="0">
                <a:solidFill>
                  <a:srgbClr val="207E98"/>
                </a:solidFill>
                <a:latin typeface="Arial"/>
                <a:cs typeface="Arial"/>
              </a:rPr>
              <a:t>Food Insecurity in Philadelphia</a:t>
            </a:r>
            <a:endParaRPr lang="en-US" sz="2400" dirty="0">
              <a:solidFill>
                <a:srgbClr val="000000"/>
              </a:solidFill>
              <a:latin typeface="Calibri"/>
            </a:endParaRPr>
          </a:p>
        </p:txBody>
      </p:sp>
    </p:spTree>
    <p:extLst>
      <p:ext uri="{BB962C8B-B14F-4D97-AF65-F5344CB8AC3E}">
        <p14:creationId xmlns:p14="http://schemas.microsoft.com/office/powerpoint/2010/main" val="118478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normAutofit fontScale="90000"/>
          </a:bodyPr>
          <a:lstStyle/>
          <a:p>
            <a:r>
              <a:rPr lang="en-US" dirty="0"/>
              <a:t>Garden Justice Legal Initiative  (GJLI)</a:t>
            </a:r>
          </a:p>
        </p:txBody>
      </p:sp>
      <p:sp>
        <p:nvSpPr>
          <p:cNvPr id="3" name="Content Placeholder 2"/>
          <p:cNvSpPr>
            <a:spLocks noGrp="1"/>
          </p:cNvSpPr>
          <p:nvPr>
            <p:ph idx="1"/>
          </p:nvPr>
        </p:nvSpPr>
        <p:spPr/>
        <p:txBody>
          <a:bodyPr>
            <a:normAutofit/>
          </a:bodyPr>
          <a:lstStyle/>
          <a:p>
            <a:r>
              <a:rPr lang="en-US" dirty="0"/>
              <a:t>400 city gardens, on average</a:t>
            </a:r>
          </a:p>
          <a:p>
            <a:r>
              <a:rPr lang="en-US" dirty="0"/>
              <a:t>Most growers are not land secure</a:t>
            </a:r>
          </a:p>
          <a:p>
            <a:r>
              <a:rPr lang="en-US" dirty="0"/>
              <a:t>Gentrification and Development Pressure</a:t>
            </a:r>
          </a:p>
          <a:p>
            <a:r>
              <a:rPr lang="en-US" dirty="0"/>
              <a:t>Political Pressure</a:t>
            </a:r>
          </a:p>
        </p:txBody>
      </p:sp>
    </p:spTree>
    <p:extLst>
      <p:ext uri="{BB962C8B-B14F-4D97-AF65-F5344CB8AC3E}">
        <p14:creationId xmlns:p14="http://schemas.microsoft.com/office/powerpoint/2010/main" val="324269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946400" y="5023245"/>
            <a:ext cx="7823200" cy="1656956"/>
          </a:xfrm>
          <a:prstGeom prst="rect">
            <a:avLst/>
          </a:prstGeom>
        </p:spPr>
      </p:pic>
      <p:pic>
        <p:nvPicPr>
          <p:cNvPr id="11" name="Picture 10"/>
          <p:cNvPicPr>
            <a:picLocks noChangeAspect="1"/>
          </p:cNvPicPr>
          <p:nvPr/>
        </p:nvPicPr>
        <p:blipFill>
          <a:blip r:embed="rId5"/>
          <a:stretch>
            <a:fillRect/>
          </a:stretch>
        </p:blipFill>
        <p:spPr>
          <a:xfrm>
            <a:off x="2235201" y="1602510"/>
            <a:ext cx="3016975" cy="2640447"/>
          </a:xfrm>
          <a:prstGeom prst="rect">
            <a:avLst/>
          </a:prstGeom>
        </p:spPr>
      </p:pic>
      <p:pic>
        <p:nvPicPr>
          <p:cNvPr id="9" name="Picture 8" descr="S:\Administration\Directmail\2013 Annual Report Mailing (2012 Report)\Pictures\Garden Justice\Norris Square 4_Credit Monique Brand.jpg"/>
          <p:cNvPicPr/>
          <p:nvPr/>
        </p:nvPicPr>
        <p:blipFill>
          <a:blip r:embed="rId6" cstate="print">
            <a:grayscl/>
          </a:blip>
          <a:srcRect l="3727" r="24780"/>
          <a:stretch>
            <a:fillRect/>
          </a:stretch>
        </p:blipFill>
        <p:spPr bwMode="auto">
          <a:xfrm>
            <a:off x="9042400" y="1600201"/>
            <a:ext cx="2689013" cy="2501900"/>
          </a:xfrm>
          <a:prstGeom prst="rect">
            <a:avLst/>
          </a:prstGeom>
          <a:noFill/>
          <a:ln w="9525">
            <a:noFill/>
            <a:miter lim="800000"/>
            <a:headEnd/>
            <a:tailEnd/>
          </a:ln>
        </p:spPr>
      </p:pic>
      <p:sp>
        <p:nvSpPr>
          <p:cNvPr id="2" name="Title 1"/>
          <p:cNvSpPr>
            <a:spLocks noGrp="1"/>
          </p:cNvSpPr>
          <p:nvPr>
            <p:ph type="title"/>
          </p:nvPr>
        </p:nvSpPr>
        <p:spPr>
          <a:xfrm>
            <a:off x="1422400" y="274639"/>
            <a:ext cx="4572000" cy="1143000"/>
          </a:xfrm>
        </p:spPr>
        <p:txBody>
          <a:bodyPr>
            <a:normAutofit fontScale="90000"/>
          </a:bodyPr>
          <a:lstStyle/>
          <a:p>
            <a:r>
              <a:rPr lang="en-US" dirty="0"/>
              <a:t>GJLI Components</a:t>
            </a:r>
          </a:p>
        </p:txBody>
      </p:sp>
      <p:pic>
        <p:nvPicPr>
          <p:cNvPr id="8" name="Content Placeholder 7"/>
          <p:cNvPicPr>
            <a:picLocks noGrp="1" noChangeAspect="1"/>
          </p:cNvPicPr>
          <p:nvPr>
            <p:ph idx="1"/>
          </p:nvPr>
        </p:nvPicPr>
        <p:blipFill>
          <a:blip r:embed="rId7"/>
          <a:stretch>
            <a:fillRect/>
          </a:stretch>
        </p:blipFill>
        <p:spPr>
          <a:xfrm>
            <a:off x="5020887" y="2338784"/>
            <a:ext cx="4283827" cy="3048264"/>
          </a:xfrm>
          <a:prstGeom prst="rect">
            <a:avLst/>
          </a:prstGeom>
        </p:spPr>
      </p:pic>
      <p:pic>
        <p:nvPicPr>
          <p:cNvPr id="10" name="Picture 9"/>
          <p:cNvPicPr>
            <a:picLocks noChangeAspect="1"/>
          </p:cNvPicPr>
          <p:nvPr/>
        </p:nvPicPr>
        <p:blipFill>
          <a:blip r:embed="rId8"/>
          <a:stretch>
            <a:fillRect/>
          </a:stretch>
        </p:blipFill>
        <p:spPr>
          <a:xfrm>
            <a:off x="6096000" y="411748"/>
            <a:ext cx="2552413" cy="187773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normAutofit/>
          </a:bodyPr>
          <a:lstStyle/>
          <a:p>
            <a:r>
              <a:rPr lang="en-US" dirty="0"/>
              <a:t>Two Critical Questions</a:t>
            </a:r>
          </a:p>
        </p:txBody>
      </p:sp>
      <p:sp>
        <p:nvSpPr>
          <p:cNvPr id="3" name="Content Placeholder 2"/>
          <p:cNvSpPr>
            <a:spLocks noGrp="1"/>
          </p:cNvSpPr>
          <p:nvPr>
            <p:ph idx="1"/>
          </p:nvPr>
        </p:nvSpPr>
        <p:spPr/>
        <p:txBody>
          <a:bodyPr>
            <a:normAutofit lnSpcReduction="10000"/>
          </a:bodyPr>
          <a:lstStyle/>
          <a:p>
            <a:pPr marL="685783" indent="-685783">
              <a:buFont typeface="+mj-lt"/>
              <a:buAutoNum type="arabicPeriod"/>
            </a:pPr>
            <a:r>
              <a:rPr lang="en-US" dirty="0"/>
              <a:t>How long has the potential client been gardening on the vacant land?</a:t>
            </a:r>
          </a:p>
          <a:p>
            <a:pPr lvl="1">
              <a:buFont typeface="Arial" panose="020B0604020202020204" pitchFamily="34" charset="0"/>
              <a:buChar char="•"/>
            </a:pPr>
            <a:r>
              <a:rPr lang="en-US" dirty="0">
                <a:solidFill>
                  <a:srgbClr val="000000"/>
                </a:solidFill>
              </a:rPr>
              <a:t>&gt; or &lt; than 21 years</a:t>
            </a:r>
            <a:endParaRPr lang="en-US" dirty="0"/>
          </a:p>
          <a:p>
            <a:pPr marL="685783" indent="-685783">
              <a:buFont typeface="+mj-lt"/>
              <a:buAutoNum type="arabicPeriod"/>
            </a:pPr>
            <a:r>
              <a:rPr lang="en-US" dirty="0"/>
              <a:t>Who is the record owner of the vacant land? </a:t>
            </a:r>
          </a:p>
          <a:p>
            <a:pPr lvl="1">
              <a:buFont typeface="Arial" panose="020B0604020202020204" pitchFamily="34" charset="0"/>
              <a:buChar char="•"/>
            </a:pPr>
            <a:r>
              <a:rPr lang="en-US" dirty="0"/>
              <a:t>Privately Owned  and Tax Delinquent</a:t>
            </a:r>
          </a:p>
          <a:p>
            <a:pPr lvl="1">
              <a:buFont typeface="Arial" panose="020B0604020202020204" pitchFamily="34" charset="0"/>
              <a:buChar char="•"/>
            </a:pPr>
            <a:r>
              <a:rPr lang="en-US" dirty="0"/>
              <a:t>City Owned</a:t>
            </a:r>
          </a:p>
          <a:p>
            <a:pPr marL="0" indent="0">
              <a:buNone/>
            </a:pPr>
            <a:endParaRPr lang="en-US" dirty="0"/>
          </a:p>
        </p:txBody>
      </p:sp>
    </p:spTree>
    <p:extLst>
      <p:ext uri="{BB962C8B-B14F-4D97-AF65-F5344CB8AC3E}">
        <p14:creationId xmlns:p14="http://schemas.microsoft.com/office/powerpoint/2010/main" val="3177128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9FE6-5CAE-40E5-8882-80B809D976CE}"/>
              </a:ext>
            </a:extLst>
          </p:cNvPr>
          <p:cNvSpPr>
            <a:spLocks noGrp="1"/>
          </p:cNvSpPr>
          <p:nvPr>
            <p:ph type="title"/>
          </p:nvPr>
        </p:nvSpPr>
        <p:spPr/>
        <p:txBody>
          <a:bodyPr/>
          <a:lstStyle/>
          <a:p>
            <a:r>
              <a:rPr lang="en-US" dirty="0"/>
              <a:t>Community Gardens in Philadelphia</a:t>
            </a:r>
          </a:p>
        </p:txBody>
      </p:sp>
      <p:pic>
        <p:nvPicPr>
          <p:cNvPr id="5" name="Content Placeholder 4" descr="A close up of a flower garden in front of a building&#10;&#10;Description automatically generated">
            <a:extLst>
              <a:ext uri="{FF2B5EF4-FFF2-40B4-BE49-F238E27FC236}">
                <a16:creationId xmlns:a16="http://schemas.microsoft.com/office/drawing/2014/main" id="{710066F2-056A-453D-BFCB-508203E77DA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636322" y="1413752"/>
            <a:ext cx="3263503" cy="4351338"/>
          </a:xfrm>
        </p:spPr>
      </p:pic>
      <p:pic>
        <p:nvPicPr>
          <p:cNvPr id="6" name="Picture 5">
            <a:extLst>
              <a:ext uri="{FF2B5EF4-FFF2-40B4-BE49-F238E27FC236}">
                <a16:creationId xmlns:a16="http://schemas.microsoft.com/office/drawing/2014/main" id="{8290FBE4-25DF-4FE3-A0F7-79251D0E8A03}"/>
              </a:ext>
            </a:extLst>
          </p:cNvPr>
          <p:cNvPicPr>
            <a:picLocks noChangeAspect="1"/>
          </p:cNvPicPr>
          <p:nvPr/>
        </p:nvPicPr>
        <p:blipFill>
          <a:blip r:embed="rId5"/>
          <a:stretch>
            <a:fillRect/>
          </a:stretch>
        </p:blipFill>
        <p:spPr>
          <a:xfrm>
            <a:off x="802511" y="1413752"/>
            <a:ext cx="6118578" cy="4351338"/>
          </a:xfrm>
          <a:prstGeom prst="rect">
            <a:avLst/>
          </a:prstGeom>
        </p:spPr>
      </p:pic>
      <p:sp>
        <p:nvSpPr>
          <p:cNvPr id="7" name="TextBox 6">
            <a:extLst>
              <a:ext uri="{FF2B5EF4-FFF2-40B4-BE49-F238E27FC236}">
                <a16:creationId xmlns:a16="http://schemas.microsoft.com/office/drawing/2014/main" id="{6FF9A900-A677-4472-AE2A-2805C0E46BA1}"/>
              </a:ext>
            </a:extLst>
          </p:cNvPr>
          <p:cNvSpPr txBox="1"/>
          <p:nvPr/>
        </p:nvSpPr>
        <p:spPr>
          <a:xfrm>
            <a:off x="802511" y="5713366"/>
            <a:ext cx="3039037" cy="769441"/>
          </a:xfrm>
          <a:prstGeom prst="rect">
            <a:avLst/>
          </a:prstGeom>
          <a:noFill/>
        </p:spPr>
        <p:txBody>
          <a:bodyPr wrap="none" rtlCol="0">
            <a:spAutoFit/>
          </a:bodyPr>
          <a:lstStyle/>
          <a:p>
            <a:r>
              <a:rPr lang="en-US" sz="2400" b="1" dirty="0"/>
              <a:t>Food Producing</a:t>
            </a:r>
          </a:p>
          <a:p>
            <a:r>
              <a:rPr lang="en-US" sz="2000" b="1" dirty="0"/>
              <a:t>Aspen Farms, 49</a:t>
            </a:r>
            <a:r>
              <a:rPr lang="en-US" sz="2000" b="1" baseline="30000" dirty="0"/>
              <a:t>th</a:t>
            </a:r>
            <a:r>
              <a:rPr lang="en-US" sz="2000" b="1" dirty="0"/>
              <a:t> &amp; Aspen</a:t>
            </a:r>
          </a:p>
        </p:txBody>
      </p:sp>
      <p:sp>
        <p:nvSpPr>
          <p:cNvPr id="8" name="TextBox 7">
            <a:extLst>
              <a:ext uri="{FF2B5EF4-FFF2-40B4-BE49-F238E27FC236}">
                <a16:creationId xmlns:a16="http://schemas.microsoft.com/office/drawing/2014/main" id="{3B4894CF-E1BC-45DB-B37D-37CE0B48648E}"/>
              </a:ext>
            </a:extLst>
          </p:cNvPr>
          <p:cNvSpPr txBox="1"/>
          <p:nvPr/>
        </p:nvSpPr>
        <p:spPr>
          <a:xfrm>
            <a:off x="7505693" y="5723434"/>
            <a:ext cx="4416978" cy="769441"/>
          </a:xfrm>
          <a:prstGeom prst="rect">
            <a:avLst/>
          </a:prstGeom>
          <a:noFill/>
        </p:spPr>
        <p:txBody>
          <a:bodyPr wrap="none" rtlCol="0">
            <a:spAutoFit/>
          </a:bodyPr>
          <a:lstStyle/>
          <a:p>
            <a:r>
              <a:rPr lang="en-US" sz="2400" b="1" dirty="0"/>
              <a:t>Sitting Garden/Open Space</a:t>
            </a:r>
          </a:p>
          <a:p>
            <a:r>
              <a:rPr lang="en-US" sz="2000" b="1" dirty="0"/>
              <a:t>Tulip St Community Garden, Kensington</a:t>
            </a:r>
          </a:p>
        </p:txBody>
      </p:sp>
    </p:spTree>
    <p:extLst>
      <p:ext uri="{BB962C8B-B14F-4D97-AF65-F5344CB8AC3E}">
        <p14:creationId xmlns:p14="http://schemas.microsoft.com/office/powerpoint/2010/main" val="59934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normAutofit fontScale="90000"/>
          </a:bodyPr>
          <a:lstStyle/>
          <a:p>
            <a:r>
              <a:rPr lang="en-US" dirty="0"/>
              <a:t>Elements of Adverse Possession</a:t>
            </a:r>
          </a:p>
        </p:txBody>
      </p:sp>
      <p:sp>
        <p:nvSpPr>
          <p:cNvPr id="3" name="Content Placeholder 2"/>
          <p:cNvSpPr>
            <a:spLocks noGrp="1"/>
          </p:cNvSpPr>
          <p:nvPr>
            <p:ph idx="1"/>
          </p:nvPr>
        </p:nvSpPr>
        <p:spPr/>
        <p:txBody>
          <a:bodyPr>
            <a:normAutofit/>
          </a:bodyPr>
          <a:lstStyle/>
          <a:p>
            <a:r>
              <a:rPr lang="en-US" b="1" dirty="0">
                <a:solidFill>
                  <a:srgbClr val="FF0000"/>
                </a:solidFill>
              </a:rPr>
              <a:t>Hostile/adverse</a:t>
            </a:r>
            <a:r>
              <a:rPr lang="en-US" dirty="0"/>
              <a:t> </a:t>
            </a:r>
          </a:p>
          <a:p>
            <a:r>
              <a:rPr lang="en-US" b="1" dirty="0">
                <a:solidFill>
                  <a:schemeClr val="accent6"/>
                </a:solidFill>
              </a:rPr>
              <a:t>Actual</a:t>
            </a:r>
            <a:r>
              <a:rPr lang="en-US" dirty="0"/>
              <a:t> </a:t>
            </a:r>
          </a:p>
          <a:p>
            <a:r>
              <a:rPr lang="en-US" b="1" dirty="0">
                <a:solidFill>
                  <a:srgbClr val="00B050"/>
                </a:solidFill>
              </a:rPr>
              <a:t>Exclusive/distinct</a:t>
            </a:r>
            <a:endParaRPr lang="en-US" dirty="0"/>
          </a:p>
          <a:p>
            <a:r>
              <a:rPr lang="en-US" b="1" dirty="0">
                <a:solidFill>
                  <a:srgbClr val="0070C0"/>
                </a:solidFill>
              </a:rPr>
              <a:t>Visible/open/notorious</a:t>
            </a:r>
            <a:r>
              <a:rPr lang="en-US" dirty="0"/>
              <a:t> </a:t>
            </a:r>
          </a:p>
          <a:p>
            <a:r>
              <a:rPr lang="en-US" b="1" dirty="0">
                <a:solidFill>
                  <a:srgbClr val="7030A0"/>
                </a:solidFill>
              </a:rPr>
              <a:t>Continuous</a:t>
            </a:r>
            <a:endParaRPr lang="en-US" dirty="0"/>
          </a:p>
        </p:txBody>
      </p:sp>
    </p:spTree>
    <p:extLst>
      <p:ext uri="{BB962C8B-B14F-4D97-AF65-F5344CB8AC3E}">
        <p14:creationId xmlns:p14="http://schemas.microsoft.com/office/powerpoint/2010/main" val="314024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990600"/>
            <a:ext cx="7024744" cy="722864"/>
          </a:xfrm>
        </p:spPr>
        <p:txBody>
          <a:bodyPr>
            <a:normAutofit fontScale="90000"/>
          </a:bodyPr>
          <a:lstStyle/>
          <a:p>
            <a:pPr algn="ctr"/>
            <a:r>
              <a:rPr lang="en-US" dirty="0"/>
              <a:t>Case Study: La Finquita</a:t>
            </a:r>
          </a:p>
        </p:txBody>
      </p:sp>
      <p:pic>
        <p:nvPicPr>
          <p:cNvPr id="307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733800" y="1905001"/>
            <a:ext cx="4907477" cy="393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8411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44800" y="1193800"/>
            <a:ext cx="6705600" cy="5168632"/>
          </a:xfrm>
          <a:prstGeom prst="rect">
            <a:avLst/>
          </a:prstGeom>
        </p:spPr>
      </p:pic>
      <p:sp>
        <p:nvSpPr>
          <p:cNvPr id="2" name="Rectangle 1"/>
          <p:cNvSpPr/>
          <p:nvPr/>
        </p:nvSpPr>
        <p:spPr>
          <a:xfrm>
            <a:off x="2133600" y="279401"/>
            <a:ext cx="9753600" cy="748988"/>
          </a:xfrm>
          <a:prstGeom prst="rect">
            <a:avLst/>
          </a:prstGeom>
        </p:spPr>
        <p:txBody>
          <a:bodyPr wrap="square">
            <a:spAutoFit/>
          </a:bodyPr>
          <a:lstStyle/>
          <a:p>
            <a:pPr defTabSz="1219170"/>
            <a:r>
              <a:rPr lang="en-US" sz="4267" b="1" dirty="0">
                <a:solidFill>
                  <a:srgbClr val="207E98"/>
                </a:solidFill>
                <a:latin typeface="Arial" panose="020B0604020202020204" pitchFamily="34" charset="0"/>
                <a:cs typeface="Arial" panose="020B0604020202020204" pitchFamily="34" charset="0"/>
              </a:rPr>
              <a:t>New Jerusalem: A Comparison</a:t>
            </a:r>
          </a:p>
        </p:txBody>
      </p:sp>
    </p:spTree>
    <p:extLst>
      <p:ext uri="{BB962C8B-B14F-4D97-AF65-F5344CB8AC3E}">
        <p14:creationId xmlns:p14="http://schemas.microsoft.com/office/powerpoint/2010/main" val="2424454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different?	</a:t>
            </a:r>
          </a:p>
        </p:txBody>
      </p:sp>
      <p:sp>
        <p:nvSpPr>
          <p:cNvPr id="3" name="Content Placeholder 2"/>
          <p:cNvSpPr>
            <a:spLocks noGrp="1"/>
          </p:cNvSpPr>
          <p:nvPr>
            <p:ph idx="1"/>
          </p:nvPr>
        </p:nvSpPr>
        <p:spPr/>
        <p:txBody>
          <a:bodyPr/>
          <a:lstStyle/>
          <a:p>
            <a:r>
              <a:rPr lang="en-US" dirty="0"/>
              <a:t>No adversarial process	</a:t>
            </a:r>
          </a:p>
          <a:p>
            <a:r>
              <a:rPr lang="en-US" dirty="0"/>
              <a:t>Proactive	</a:t>
            </a:r>
          </a:p>
          <a:p>
            <a:r>
              <a:rPr lang="en-US" dirty="0"/>
              <a:t>Media Influence</a:t>
            </a:r>
          </a:p>
        </p:txBody>
      </p:sp>
    </p:spTree>
    <p:extLst>
      <p:ext uri="{BB962C8B-B14F-4D97-AF65-F5344CB8AC3E}">
        <p14:creationId xmlns:p14="http://schemas.microsoft.com/office/powerpoint/2010/main" val="1457577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lstStyle/>
          <a:p>
            <a:r>
              <a:rPr lang="en-US" dirty="0">
                <a:solidFill>
                  <a:schemeClr val="bg1"/>
                </a:solidFill>
              </a:rPr>
              <a:t>Advocacy Strategies</a:t>
            </a:r>
          </a:p>
        </p:txBody>
      </p:sp>
      <p:pic>
        <p:nvPicPr>
          <p:cNvPr id="6" name="Content Placeholder 5"/>
          <p:cNvPicPr>
            <a:picLocks noGrp="1" noChangeAspect="1"/>
          </p:cNvPicPr>
          <p:nvPr>
            <p:ph idx="1"/>
          </p:nvPr>
        </p:nvPicPr>
        <p:blipFill>
          <a:blip r:embed="rId4"/>
          <a:stretch>
            <a:fillRect/>
          </a:stretch>
        </p:blipFill>
        <p:spPr>
          <a:xfrm>
            <a:off x="4301532" y="2123374"/>
            <a:ext cx="4909737" cy="3479085"/>
          </a:xfrm>
          <a:prstGeom prst="rect">
            <a:avLst/>
          </a:prstGeom>
        </p:spPr>
      </p:pic>
    </p:spTree>
    <p:extLst>
      <p:ext uri="{BB962C8B-B14F-4D97-AF65-F5344CB8AC3E}">
        <p14:creationId xmlns:p14="http://schemas.microsoft.com/office/powerpoint/2010/main" val="290262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normAutofit/>
          </a:bodyPr>
          <a:lstStyle/>
          <a:p>
            <a:r>
              <a:rPr lang="en-US" dirty="0"/>
              <a:t>Know Your Council Person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57800" y="1957916"/>
            <a:ext cx="3810000" cy="3810000"/>
          </a:xfrm>
        </p:spPr>
      </p:pic>
    </p:spTree>
    <p:extLst>
      <p:ext uri="{BB962C8B-B14F-4D97-AF65-F5344CB8AC3E}">
        <p14:creationId xmlns:p14="http://schemas.microsoft.com/office/powerpoint/2010/main" val="77045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normAutofit fontScale="90000"/>
          </a:bodyPr>
          <a:lstStyle/>
          <a:p>
            <a:pPr algn="ctr"/>
            <a:r>
              <a:rPr lang="en-US" dirty="0"/>
              <a:t>Privately Owned Tax Delinquent</a:t>
            </a:r>
          </a:p>
        </p:txBody>
      </p:sp>
      <p:sp>
        <p:nvSpPr>
          <p:cNvPr id="3" name="Content Placeholder 2"/>
          <p:cNvSpPr>
            <a:spLocks noGrp="1"/>
          </p:cNvSpPr>
          <p:nvPr>
            <p:ph idx="1"/>
          </p:nvPr>
        </p:nvSpPr>
        <p:spPr/>
        <p:txBody>
          <a:bodyPr>
            <a:normAutofit fontScale="62500" lnSpcReduction="20000"/>
          </a:bodyPr>
          <a:lstStyle/>
          <a:p>
            <a:pPr marL="0" indent="0">
              <a:buNone/>
            </a:pPr>
            <a:r>
              <a:rPr lang="en-US" sz="4800" dirty="0"/>
              <a:t>The Land Bank </a:t>
            </a:r>
          </a:p>
          <a:p>
            <a:r>
              <a:rPr lang="en-US" dirty="0"/>
              <a:t>In December 2013, City Council unanimously passed legislation to create a land bank</a:t>
            </a:r>
          </a:p>
          <a:p>
            <a:r>
              <a:rPr lang="en-US" dirty="0"/>
              <a:t>Purpose: to return vacant and tax-delinquent properties to productive use</a:t>
            </a:r>
            <a:endParaRPr lang="en-US" dirty="0">
              <a:solidFill>
                <a:srgbClr val="FF0000"/>
              </a:solidFill>
            </a:endParaRPr>
          </a:p>
          <a:p>
            <a:endParaRPr lang="en-US" dirty="0"/>
          </a:p>
          <a:p>
            <a:pPr marL="0" indent="0">
              <a:buNone/>
            </a:pPr>
            <a:r>
              <a:rPr lang="en-US" sz="4800" dirty="0"/>
              <a:t>Land Bank Acquisition Policy</a:t>
            </a:r>
          </a:p>
          <a:p>
            <a:pPr lvl="1"/>
            <a:r>
              <a:rPr lang="en-US" dirty="0"/>
              <a:t>The Land Bank uses the Sheriff Sale process to acquire privately owned tax delinquent land for several uses, including the following:</a:t>
            </a:r>
          </a:p>
          <a:p>
            <a:pPr lvl="3"/>
            <a:r>
              <a:rPr lang="en-US" dirty="0"/>
              <a:t>Side Yards</a:t>
            </a:r>
            <a:endParaRPr lang="en-US" dirty="0">
              <a:effectLst>
                <a:glow rad="63500">
                  <a:schemeClr val="accent1">
                    <a:satMod val="175000"/>
                    <a:alpha val="48000"/>
                  </a:schemeClr>
                </a:glow>
              </a:effectLst>
            </a:endParaRPr>
          </a:p>
          <a:p>
            <a:pPr lvl="3"/>
            <a:r>
              <a:rPr lang="en-US" dirty="0"/>
              <a:t>Community amenities</a:t>
            </a:r>
          </a:p>
        </p:txBody>
      </p:sp>
    </p:spTree>
    <p:extLst>
      <p:ext uri="{BB962C8B-B14F-4D97-AF65-F5344CB8AC3E}">
        <p14:creationId xmlns:p14="http://schemas.microsoft.com/office/powerpoint/2010/main" val="317192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normAutofit/>
          </a:bodyPr>
          <a:lstStyle/>
          <a:p>
            <a:r>
              <a:rPr lang="en-US" dirty="0"/>
              <a:t>Side Yards</a:t>
            </a:r>
            <a:r>
              <a:rPr lang="en-US" baseline="30000" dirty="0"/>
              <a:t>1</a:t>
            </a:r>
          </a:p>
        </p:txBody>
      </p:sp>
      <p:sp>
        <p:nvSpPr>
          <p:cNvPr id="3" name="TextBox 2"/>
          <p:cNvSpPr txBox="1"/>
          <p:nvPr/>
        </p:nvSpPr>
        <p:spPr>
          <a:xfrm>
            <a:off x="2235200" y="1905000"/>
            <a:ext cx="9245600" cy="3046988"/>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srgbClr val="000000"/>
                </a:solidFill>
                <a:latin typeface="Calibri"/>
              </a:rPr>
              <a:t>Median Sales price of homes in census block &lt;$75,000</a:t>
            </a:r>
          </a:p>
          <a:p>
            <a:pPr marL="990575" lvl="1" indent="-380990" defTabSz="1219170">
              <a:buFont typeface="Arial" panose="020B0604020202020204" pitchFamily="34" charset="0"/>
              <a:buChar char="•"/>
            </a:pPr>
            <a:r>
              <a:rPr lang="en-US" sz="2400" dirty="0">
                <a:solidFill>
                  <a:srgbClr val="000000"/>
                </a:solidFill>
                <a:latin typeface="Calibri"/>
              </a:rPr>
              <a:t>Unless has owned adjacent property for &gt; 7 continuous years, has improved the parcel, and is currently maintaining it</a:t>
            </a:r>
          </a:p>
          <a:p>
            <a:pPr marL="380990" indent="-380990" defTabSz="1219170">
              <a:buFont typeface="Arial" panose="020B0604020202020204" pitchFamily="34" charset="0"/>
              <a:buChar char="•"/>
            </a:pPr>
            <a:r>
              <a:rPr lang="en-US" sz="2400" dirty="0">
                <a:solidFill>
                  <a:srgbClr val="000000"/>
                </a:solidFill>
                <a:latin typeface="Calibri"/>
              </a:rPr>
              <a:t>Client </a:t>
            </a:r>
            <a:r>
              <a:rPr lang="en-US" sz="2400" b="1" dirty="0">
                <a:solidFill>
                  <a:srgbClr val="000000"/>
                </a:solidFill>
                <a:latin typeface="Calibri"/>
              </a:rPr>
              <a:t>owns and lives in </a:t>
            </a:r>
            <a:r>
              <a:rPr lang="en-US" sz="2400" dirty="0">
                <a:solidFill>
                  <a:srgbClr val="000000"/>
                </a:solidFill>
                <a:latin typeface="Calibri"/>
              </a:rPr>
              <a:t>adjacent property</a:t>
            </a:r>
          </a:p>
          <a:p>
            <a:pPr marL="380990" indent="-380990" defTabSz="1219170">
              <a:buFont typeface="Arial" panose="020B0604020202020204" pitchFamily="34" charset="0"/>
              <a:buChar char="•"/>
            </a:pPr>
            <a:r>
              <a:rPr lang="en-US" sz="2400" dirty="0">
                <a:solidFill>
                  <a:srgbClr val="000000"/>
                </a:solidFill>
                <a:latin typeface="Calibri"/>
              </a:rPr>
              <a:t>Property sought does not abut a city owned parcel or other parcel that contributes to an assemblage for development</a:t>
            </a:r>
          </a:p>
          <a:p>
            <a:pPr marL="380990" indent="-380990" defTabSz="1219170">
              <a:buFont typeface="Arial" panose="020B0604020202020204" pitchFamily="34" charset="0"/>
              <a:buChar char="•"/>
            </a:pPr>
            <a:r>
              <a:rPr lang="en-US" sz="2400" dirty="0">
                <a:solidFill>
                  <a:srgbClr val="000000"/>
                </a:solidFill>
                <a:latin typeface="Calibri"/>
              </a:rPr>
              <a:t>Property is tax delinquent for &gt;3 years or has public liens totaling more than $800.00 </a:t>
            </a:r>
          </a:p>
        </p:txBody>
      </p:sp>
      <p:sp>
        <p:nvSpPr>
          <p:cNvPr id="5" name="TextBox 4"/>
          <p:cNvSpPr txBox="1"/>
          <p:nvPr/>
        </p:nvSpPr>
        <p:spPr>
          <a:xfrm>
            <a:off x="2743200" y="5867401"/>
            <a:ext cx="8229600" cy="707886"/>
          </a:xfrm>
          <a:prstGeom prst="rect">
            <a:avLst/>
          </a:prstGeom>
          <a:noFill/>
        </p:spPr>
        <p:txBody>
          <a:bodyPr wrap="square" rtlCol="0">
            <a:spAutoFit/>
          </a:bodyPr>
          <a:lstStyle/>
          <a:p>
            <a:pPr defTabSz="1219170"/>
            <a:r>
              <a:rPr lang="en-US" sz="1600" baseline="30000" dirty="0">
                <a:solidFill>
                  <a:srgbClr val="000000"/>
                </a:solidFill>
                <a:latin typeface="Calibri"/>
              </a:rPr>
              <a:t>1</a:t>
            </a:r>
            <a:r>
              <a:rPr lang="en-US" sz="1600" dirty="0">
                <a:solidFill>
                  <a:srgbClr val="000000"/>
                </a:solidFill>
                <a:latin typeface="Calibri"/>
              </a:rPr>
              <a:t> </a:t>
            </a:r>
            <a:r>
              <a:rPr lang="en-US" sz="1600" cap="small" dirty="0">
                <a:solidFill>
                  <a:srgbClr val="000000"/>
                </a:solidFill>
                <a:latin typeface="Calibri"/>
              </a:rPr>
              <a:t>Philadelphia Land Bank</a:t>
            </a:r>
            <a:r>
              <a:rPr lang="en-US" sz="1600" dirty="0">
                <a:solidFill>
                  <a:srgbClr val="000000"/>
                </a:solidFill>
                <a:latin typeface="Calibri"/>
              </a:rPr>
              <a:t>, </a:t>
            </a:r>
            <a:r>
              <a:rPr lang="en-US" sz="1600" i="1" dirty="0">
                <a:solidFill>
                  <a:srgbClr val="000000"/>
                </a:solidFill>
                <a:latin typeface="Calibri"/>
              </a:rPr>
              <a:t>2017 Strategic Plan and Performance Report</a:t>
            </a:r>
            <a:r>
              <a:rPr lang="en-US" sz="1600" dirty="0">
                <a:solidFill>
                  <a:srgbClr val="000000"/>
                </a:solidFill>
                <a:latin typeface="Calibri"/>
              </a:rPr>
              <a:t>, 38. </a:t>
            </a:r>
          </a:p>
          <a:p>
            <a:pPr defTabSz="1219170"/>
            <a:r>
              <a:rPr lang="en-US" sz="2400" dirty="0">
                <a:solidFill>
                  <a:srgbClr val="000000"/>
                </a:solidFill>
                <a:latin typeface="Calibri"/>
              </a:rPr>
              <a:t> </a:t>
            </a:r>
          </a:p>
        </p:txBody>
      </p:sp>
    </p:spTree>
    <p:extLst>
      <p:ext uri="{BB962C8B-B14F-4D97-AF65-F5344CB8AC3E}">
        <p14:creationId xmlns:p14="http://schemas.microsoft.com/office/powerpoint/2010/main" val="319602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normAutofit/>
          </a:bodyPr>
          <a:lstStyle/>
          <a:p>
            <a:r>
              <a:rPr lang="en-US" dirty="0"/>
              <a:t>Side Yards Contd.</a:t>
            </a:r>
          </a:p>
        </p:txBody>
      </p:sp>
      <p:sp>
        <p:nvSpPr>
          <p:cNvPr id="3" name="TextBox 2"/>
          <p:cNvSpPr txBox="1"/>
          <p:nvPr/>
        </p:nvSpPr>
        <p:spPr>
          <a:xfrm>
            <a:off x="2540000" y="2108200"/>
            <a:ext cx="9245600" cy="1200329"/>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srgbClr val="000000"/>
                </a:solidFill>
                <a:latin typeface="Calibri"/>
              </a:rPr>
              <a:t>The Philadelphia Land Bank’s disposition policy permits it to direct, for nominal value, the transfer of property to a household that is eligible to purchase land under the side or rear yard program.</a:t>
            </a:r>
            <a:r>
              <a:rPr lang="en-US" sz="2400" baseline="30000" dirty="0">
                <a:solidFill>
                  <a:srgbClr val="000000"/>
                </a:solidFill>
                <a:latin typeface="Calibri"/>
              </a:rPr>
              <a:t>1</a:t>
            </a:r>
          </a:p>
        </p:txBody>
      </p:sp>
      <p:sp>
        <p:nvSpPr>
          <p:cNvPr id="6" name="TextBox 5"/>
          <p:cNvSpPr txBox="1"/>
          <p:nvPr/>
        </p:nvSpPr>
        <p:spPr>
          <a:xfrm>
            <a:off x="3048000" y="5765801"/>
            <a:ext cx="8128000" cy="338554"/>
          </a:xfrm>
          <a:prstGeom prst="rect">
            <a:avLst/>
          </a:prstGeom>
          <a:noFill/>
        </p:spPr>
        <p:txBody>
          <a:bodyPr wrap="square" rtlCol="0">
            <a:spAutoFit/>
          </a:bodyPr>
          <a:lstStyle/>
          <a:p>
            <a:pPr defTabSz="1219170"/>
            <a:r>
              <a:rPr lang="en-US" sz="1600" baseline="30000" dirty="0">
                <a:solidFill>
                  <a:srgbClr val="000000"/>
                </a:solidFill>
                <a:latin typeface="Calibri"/>
              </a:rPr>
              <a:t>1</a:t>
            </a:r>
            <a:r>
              <a:rPr lang="en-US" sz="1600" dirty="0">
                <a:solidFill>
                  <a:srgbClr val="000000"/>
                </a:solidFill>
                <a:latin typeface="Calibri"/>
              </a:rPr>
              <a:t> </a:t>
            </a:r>
            <a:r>
              <a:rPr lang="en-US" sz="1600" cap="small" dirty="0">
                <a:solidFill>
                  <a:srgbClr val="000000"/>
                </a:solidFill>
                <a:latin typeface="Calibri"/>
              </a:rPr>
              <a:t>Philadelphia Land Bank</a:t>
            </a:r>
            <a:r>
              <a:rPr lang="en-US" sz="1600" dirty="0">
                <a:solidFill>
                  <a:srgbClr val="000000"/>
                </a:solidFill>
                <a:latin typeface="Calibri"/>
              </a:rPr>
              <a:t>, </a:t>
            </a:r>
            <a:r>
              <a:rPr lang="en-US" sz="1600" i="1" dirty="0">
                <a:solidFill>
                  <a:srgbClr val="000000"/>
                </a:solidFill>
                <a:latin typeface="Calibri"/>
              </a:rPr>
              <a:t>2017 Strategic Plan and Performance Report</a:t>
            </a:r>
            <a:r>
              <a:rPr lang="en-US" sz="1600" dirty="0">
                <a:solidFill>
                  <a:srgbClr val="000000"/>
                </a:solidFill>
                <a:latin typeface="Calibri"/>
              </a:rPr>
              <a:t>, 62. </a:t>
            </a:r>
          </a:p>
        </p:txBody>
      </p:sp>
    </p:spTree>
    <p:extLst>
      <p:ext uri="{BB962C8B-B14F-4D97-AF65-F5344CB8AC3E}">
        <p14:creationId xmlns:p14="http://schemas.microsoft.com/office/powerpoint/2010/main" val="16897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normAutofit/>
          </a:bodyPr>
          <a:lstStyle/>
          <a:p>
            <a:r>
              <a:rPr lang="en-US" dirty="0"/>
              <a:t>Community Gardens</a:t>
            </a:r>
          </a:p>
        </p:txBody>
      </p:sp>
      <p:sp>
        <p:nvSpPr>
          <p:cNvPr id="3" name="TextBox 2"/>
          <p:cNvSpPr txBox="1"/>
          <p:nvPr/>
        </p:nvSpPr>
        <p:spPr>
          <a:xfrm>
            <a:off x="2540000" y="1701800"/>
            <a:ext cx="9245600" cy="1815882"/>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srgbClr val="000000"/>
                </a:solidFill>
                <a:latin typeface="Calibri"/>
              </a:rPr>
              <a:t>Title Transfer</a:t>
            </a:r>
            <a:r>
              <a:rPr lang="en-US" sz="2400" baseline="30000" dirty="0">
                <a:solidFill>
                  <a:srgbClr val="000000"/>
                </a:solidFill>
                <a:latin typeface="Calibri"/>
              </a:rPr>
              <a:t>1</a:t>
            </a:r>
          </a:p>
          <a:p>
            <a:pPr marL="990575" lvl="1" indent="-380990" defTabSz="1219170">
              <a:buFont typeface="Arial" panose="020B0604020202020204" pitchFamily="34" charset="0"/>
              <a:buChar char="•"/>
            </a:pPr>
            <a:r>
              <a:rPr lang="en-US" sz="2400" dirty="0">
                <a:solidFill>
                  <a:srgbClr val="000000"/>
                </a:solidFill>
                <a:latin typeface="Calibri"/>
              </a:rPr>
              <a:t>Nonprofit Organizations</a:t>
            </a:r>
          </a:p>
          <a:p>
            <a:pPr marL="990575" lvl="1" indent="-380990" defTabSz="1219170">
              <a:buFont typeface="Arial" panose="020B0604020202020204" pitchFamily="34" charset="0"/>
              <a:buChar char="•"/>
            </a:pPr>
            <a:r>
              <a:rPr lang="en-US" sz="2400" dirty="0">
                <a:solidFill>
                  <a:srgbClr val="000000"/>
                </a:solidFill>
                <a:latin typeface="Calibri"/>
              </a:rPr>
              <a:t>Qualifying Community Development Projects</a:t>
            </a:r>
          </a:p>
          <a:p>
            <a:pPr marL="990575" lvl="1" indent="-380990" defTabSz="1219170">
              <a:buFont typeface="Arial" panose="020B0604020202020204" pitchFamily="34" charset="0"/>
              <a:buChar char="•"/>
            </a:pPr>
            <a:r>
              <a:rPr lang="en-US" sz="2400" dirty="0">
                <a:solidFill>
                  <a:srgbClr val="000000"/>
                </a:solidFill>
                <a:latin typeface="Calibri"/>
              </a:rPr>
              <a:t>Deed restriction</a:t>
            </a:r>
          </a:p>
          <a:p>
            <a:pPr marL="380990" indent="-380990" defTabSz="1219170">
              <a:buFont typeface="Arial" panose="020B0604020202020204" pitchFamily="34" charset="0"/>
              <a:buChar char="•"/>
            </a:pPr>
            <a:endParaRPr lang="en-US" sz="2400" baseline="30000" dirty="0">
              <a:solidFill>
                <a:srgbClr val="000000"/>
              </a:solidFill>
              <a:latin typeface="Calibri"/>
            </a:endParaRPr>
          </a:p>
        </p:txBody>
      </p:sp>
      <p:sp>
        <p:nvSpPr>
          <p:cNvPr id="6" name="TextBox 5"/>
          <p:cNvSpPr txBox="1"/>
          <p:nvPr/>
        </p:nvSpPr>
        <p:spPr>
          <a:xfrm>
            <a:off x="3048000" y="5765800"/>
            <a:ext cx="8128000" cy="461665"/>
          </a:xfrm>
          <a:prstGeom prst="rect">
            <a:avLst/>
          </a:prstGeom>
          <a:noFill/>
        </p:spPr>
        <p:txBody>
          <a:bodyPr wrap="square" rtlCol="0">
            <a:spAutoFit/>
          </a:bodyPr>
          <a:lstStyle/>
          <a:p>
            <a:pPr defTabSz="1219170"/>
            <a:r>
              <a:rPr lang="en-US" sz="2400" baseline="30000" dirty="0">
                <a:solidFill>
                  <a:srgbClr val="000000"/>
                </a:solidFill>
                <a:latin typeface="Calibri"/>
              </a:rPr>
              <a:t>1</a:t>
            </a:r>
            <a:r>
              <a:rPr lang="en-US" sz="2400" dirty="0">
                <a:solidFill>
                  <a:srgbClr val="000000"/>
                </a:solidFill>
                <a:latin typeface="Calibri"/>
              </a:rPr>
              <a:t> </a:t>
            </a:r>
            <a:r>
              <a:rPr lang="en-US" sz="1600" cap="small" dirty="0">
                <a:solidFill>
                  <a:srgbClr val="000000"/>
                </a:solidFill>
                <a:latin typeface="Calibri"/>
              </a:rPr>
              <a:t>Philadelphia Land Bank</a:t>
            </a:r>
            <a:r>
              <a:rPr lang="en-US" sz="1600" dirty="0">
                <a:solidFill>
                  <a:srgbClr val="000000"/>
                </a:solidFill>
                <a:latin typeface="Calibri"/>
              </a:rPr>
              <a:t>, </a:t>
            </a:r>
            <a:r>
              <a:rPr lang="en-US" sz="1600" i="1" dirty="0">
                <a:solidFill>
                  <a:srgbClr val="000000"/>
                </a:solidFill>
                <a:latin typeface="Calibri"/>
              </a:rPr>
              <a:t>2017 Strategic Plan and Performance Report</a:t>
            </a:r>
            <a:r>
              <a:rPr lang="en-US" sz="1600" dirty="0">
                <a:solidFill>
                  <a:srgbClr val="000000"/>
                </a:solidFill>
                <a:latin typeface="Calibri"/>
              </a:rPr>
              <a:t>, 62-63. </a:t>
            </a:r>
          </a:p>
        </p:txBody>
      </p:sp>
    </p:spTree>
    <p:extLst>
      <p:ext uri="{BB962C8B-B14F-4D97-AF65-F5344CB8AC3E}">
        <p14:creationId xmlns:p14="http://schemas.microsoft.com/office/powerpoint/2010/main" val="192992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01E8B-977B-448E-8B48-0BAF12C036BB}"/>
              </a:ext>
            </a:extLst>
          </p:cNvPr>
          <p:cNvSpPr>
            <a:spLocks noGrp="1"/>
          </p:cNvSpPr>
          <p:nvPr>
            <p:ph type="title"/>
          </p:nvPr>
        </p:nvSpPr>
        <p:spPr>
          <a:xfrm>
            <a:off x="2300985" y="203915"/>
            <a:ext cx="8358249" cy="1325563"/>
          </a:xfrm>
        </p:spPr>
        <p:txBody>
          <a:bodyPr/>
          <a:lstStyle/>
          <a:p>
            <a:r>
              <a:rPr lang="en-US" dirty="0"/>
              <a:t>About Neighborhood Gardens Trust</a:t>
            </a:r>
          </a:p>
        </p:txBody>
      </p:sp>
      <p:sp>
        <p:nvSpPr>
          <p:cNvPr id="3" name="Content Placeholder 2">
            <a:extLst>
              <a:ext uri="{FF2B5EF4-FFF2-40B4-BE49-F238E27FC236}">
                <a16:creationId xmlns:a16="http://schemas.microsoft.com/office/drawing/2014/main" id="{2A4FDC92-B2AA-482A-9D94-259F16D64E30}"/>
              </a:ext>
            </a:extLst>
          </p:cNvPr>
          <p:cNvSpPr>
            <a:spLocks noGrp="1"/>
          </p:cNvSpPr>
          <p:nvPr>
            <p:ph idx="1"/>
          </p:nvPr>
        </p:nvSpPr>
        <p:spPr>
          <a:xfrm>
            <a:off x="2300985" y="1359615"/>
            <a:ext cx="9700161" cy="1174249"/>
          </a:xfrm>
        </p:spPr>
        <p:txBody>
          <a:bodyPr>
            <a:normAutofit lnSpcReduction="10000"/>
          </a:bodyPr>
          <a:lstStyle/>
          <a:p>
            <a:pPr marL="0" indent="0">
              <a:buNone/>
            </a:pPr>
            <a:r>
              <a:rPr lang="en-US" dirty="0"/>
              <a:t>NGT acquires and preserves community gardens and shared open spaces in order to enhance the quality of life in Philadelphia neighborhoods.</a:t>
            </a:r>
          </a:p>
          <a:p>
            <a:endParaRPr lang="en-US" dirty="0"/>
          </a:p>
        </p:txBody>
      </p:sp>
      <p:pic>
        <p:nvPicPr>
          <p:cNvPr id="5" name="Picture 4" descr="20150620_163258.jpg">
            <a:extLst>
              <a:ext uri="{FF2B5EF4-FFF2-40B4-BE49-F238E27FC236}">
                <a16:creationId xmlns:a16="http://schemas.microsoft.com/office/drawing/2014/main" id="{51DEBE53-0F23-4150-9243-1AF05D3B721C}"/>
              </a:ext>
            </a:extLst>
          </p:cNvPr>
          <p:cNvPicPr>
            <a:picLocks noChangeAspect="1"/>
          </p:cNvPicPr>
          <p:nvPr/>
        </p:nvPicPr>
        <p:blipFill>
          <a:blip r:embed="rId3" cstate="print"/>
          <a:stretch>
            <a:fillRect/>
          </a:stretch>
        </p:blipFill>
        <p:spPr>
          <a:xfrm>
            <a:off x="439614" y="2999873"/>
            <a:ext cx="5656386" cy="3429000"/>
          </a:xfrm>
          <a:prstGeom prst="rect">
            <a:avLst/>
          </a:prstGeom>
        </p:spPr>
      </p:pic>
      <p:pic>
        <p:nvPicPr>
          <p:cNvPr id="7" name="Picture 6" descr="A close up of a flower garden&#10;&#10;Description automatically generated">
            <a:extLst>
              <a:ext uri="{FF2B5EF4-FFF2-40B4-BE49-F238E27FC236}">
                <a16:creationId xmlns:a16="http://schemas.microsoft.com/office/drawing/2014/main" id="{EA1CB3FB-7351-43E3-A802-D94236A17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110" y="2695073"/>
            <a:ext cx="5594617" cy="3733799"/>
          </a:xfrm>
          <a:prstGeom prst="rect">
            <a:avLst/>
          </a:prstGeom>
        </p:spPr>
      </p:pic>
      <p:sp>
        <p:nvSpPr>
          <p:cNvPr id="8" name="TextBox 7">
            <a:extLst>
              <a:ext uri="{FF2B5EF4-FFF2-40B4-BE49-F238E27FC236}">
                <a16:creationId xmlns:a16="http://schemas.microsoft.com/office/drawing/2014/main" id="{08785A66-93AC-4154-9710-D0853199CB8B}"/>
              </a:ext>
            </a:extLst>
          </p:cNvPr>
          <p:cNvSpPr txBox="1"/>
          <p:nvPr/>
        </p:nvSpPr>
        <p:spPr>
          <a:xfrm>
            <a:off x="439614" y="6428872"/>
            <a:ext cx="4284314" cy="369332"/>
          </a:xfrm>
          <a:prstGeom prst="rect">
            <a:avLst/>
          </a:prstGeom>
          <a:noFill/>
        </p:spPr>
        <p:txBody>
          <a:bodyPr wrap="none" rtlCol="0">
            <a:spAutoFit/>
          </a:bodyPr>
          <a:lstStyle/>
          <a:p>
            <a:r>
              <a:rPr lang="en-US" b="1" dirty="0"/>
              <a:t>Glenwood Green Acres, North Philadelphia</a:t>
            </a:r>
          </a:p>
        </p:txBody>
      </p:sp>
      <p:sp>
        <p:nvSpPr>
          <p:cNvPr id="9" name="TextBox 8">
            <a:extLst>
              <a:ext uri="{FF2B5EF4-FFF2-40B4-BE49-F238E27FC236}">
                <a16:creationId xmlns:a16="http://schemas.microsoft.com/office/drawing/2014/main" id="{9B5512F0-E92E-4B8B-BF23-8AC3B740F02B}"/>
              </a:ext>
            </a:extLst>
          </p:cNvPr>
          <p:cNvSpPr txBox="1"/>
          <p:nvPr/>
        </p:nvSpPr>
        <p:spPr>
          <a:xfrm>
            <a:off x="6480110" y="6428872"/>
            <a:ext cx="3670620" cy="369332"/>
          </a:xfrm>
          <a:prstGeom prst="rect">
            <a:avLst/>
          </a:prstGeom>
          <a:noFill/>
        </p:spPr>
        <p:txBody>
          <a:bodyPr wrap="none" rtlCol="0">
            <a:spAutoFit/>
          </a:bodyPr>
          <a:lstStyle/>
          <a:p>
            <a:r>
              <a:rPr lang="en-US" b="1" dirty="0"/>
              <a:t>Old Tennis Court Farm, Germantown</a:t>
            </a:r>
          </a:p>
        </p:txBody>
      </p:sp>
      <p:pic>
        <p:nvPicPr>
          <p:cNvPr id="10" name="Picture 9">
            <a:extLst>
              <a:ext uri="{FF2B5EF4-FFF2-40B4-BE49-F238E27FC236}">
                <a16:creationId xmlns:a16="http://schemas.microsoft.com/office/drawing/2014/main" id="{1D87CEEF-B823-4399-BCB8-6DCCD83AD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14" y="367504"/>
            <a:ext cx="1811978" cy="1144776"/>
          </a:xfrm>
          <a:prstGeom prst="rect">
            <a:avLst/>
          </a:prstGeom>
        </p:spPr>
      </p:pic>
    </p:spTree>
    <p:extLst>
      <p:ext uri="{BB962C8B-B14F-4D97-AF65-F5344CB8AC3E}">
        <p14:creationId xmlns:p14="http://schemas.microsoft.com/office/powerpoint/2010/main" val="2869982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normAutofit/>
          </a:bodyPr>
          <a:lstStyle/>
          <a:p>
            <a:r>
              <a:rPr lang="en-US" dirty="0"/>
              <a:t>Community Gardens</a:t>
            </a:r>
            <a:r>
              <a:rPr lang="en-US" baseline="30000" dirty="0"/>
              <a:t>1</a:t>
            </a:r>
          </a:p>
        </p:txBody>
      </p:sp>
      <p:sp>
        <p:nvSpPr>
          <p:cNvPr id="3" name="TextBox 2"/>
          <p:cNvSpPr txBox="1"/>
          <p:nvPr/>
        </p:nvSpPr>
        <p:spPr>
          <a:xfrm>
            <a:off x="2295472" y="1703149"/>
            <a:ext cx="5064369" cy="2923877"/>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srgbClr val="000000"/>
                </a:solidFill>
                <a:latin typeface="Calibri"/>
              </a:rPr>
              <a:t>Individual Garden Agreement</a:t>
            </a:r>
          </a:p>
          <a:p>
            <a:pPr marL="990575" lvl="1" indent="-380990" defTabSz="1219170">
              <a:buFont typeface="Arial" panose="020B0604020202020204" pitchFamily="34" charset="0"/>
              <a:buChar char="•"/>
            </a:pPr>
            <a:r>
              <a:rPr lang="en-US" sz="2400" dirty="0">
                <a:solidFill>
                  <a:srgbClr val="000000"/>
                </a:solidFill>
                <a:latin typeface="Calibri"/>
              </a:rPr>
              <a:t>Individuals or Households</a:t>
            </a:r>
          </a:p>
          <a:p>
            <a:pPr marL="990575" lvl="1" indent="-380990" defTabSz="1219170">
              <a:buFont typeface="Arial" panose="020B0604020202020204" pitchFamily="34" charset="0"/>
              <a:buChar char="•"/>
            </a:pPr>
            <a:r>
              <a:rPr lang="en-US" sz="2400" dirty="0">
                <a:solidFill>
                  <a:srgbClr val="000000"/>
                </a:solidFill>
                <a:latin typeface="Calibri"/>
              </a:rPr>
              <a:t>Personal Use</a:t>
            </a:r>
          </a:p>
          <a:p>
            <a:pPr marL="990575" lvl="1" indent="-380990" defTabSz="1219170">
              <a:buFont typeface="Arial" panose="020B0604020202020204" pitchFamily="34" charset="0"/>
              <a:buChar char="•"/>
            </a:pPr>
            <a:r>
              <a:rPr lang="en-US" sz="2400" dirty="0">
                <a:solidFill>
                  <a:srgbClr val="000000"/>
                </a:solidFill>
                <a:latin typeface="Calibri"/>
              </a:rPr>
              <a:t>Ownership </a:t>
            </a:r>
            <a:r>
              <a:rPr lang="en-US" sz="2400" b="1" dirty="0">
                <a:solidFill>
                  <a:srgbClr val="000000"/>
                </a:solidFill>
                <a:latin typeface="Calibri"/>
              </a:rPr>
              <a:t>not</a:t>
            </a:r>
            <a:r>
              <a:rPr lang="en-US" sz="2400" dirty="0">
                <a:solidFill>
                  <a:srgbClr val="000000"/>
                </a:solidFill>
                <a:latin typeface="Calibri"/>
              </a:rPr>
              <a:t> required</a:t>
            </a:r>
          </a:p>
          <a:p>
            <a:pPr marL="990575" lvl="1" indent="-380990" defTabSz="1219170">
              <a:buFont typeface="Arial" panose="020B0604020202020204" pitchFamily="34" charset="0"/>
              <a:buChar char="•"/>
            </a:pPr>
            <a:r>
              <a:rPr lang="en-US" sz="2400" dirty="0">
                <a:solidFill>
                  <a:srgbClr val="000000"/>
                </a:solidFill>
                <a:latin typeface="Calibri"/>
              </a:rPr>
              <a:t>Within 500 ft of property or up to 1500 ft with approval</a:t>
            </a:r>
          </a:p>
          <a:p>
            <a:pPr marL="990575" lvl="1" indent="-380990" defTabSz="1219170">
              <a:buFont typeface="Arial" panose="020B0604020202020204" pitchFamily="34" charset="0"/>
              <a:buChar char="•"/>
            </a:pPr>
            <a:r>
              <a:rPr lang="en-US" sz="2400" dirty="0">
                <a:solidFill>
                  <a:srgbClr val="000000"/>
                </a:solidFill>
                <a:latin typeface="Calibri"/>
              </a:rPr>
              <a:t>One year</a:t>
            </a:r>
          </a:p>
          <a:p>
            <a:pPr marL="380990" indent="-380990" defTabSz="1219170">
              <a:buFont typeface="Arial" panose="020B0604020202020204" pitchFamily="34" charset="0"/>
              <a:buChar char="•"/>
            </a:pPr>
            <a:endParaRPr lang="en-US" sz="2400" baseline="30000" dirty="0">
              <a:solidFill>
                <a:srgbClr val="000000"/>
              </a:solidFill>
              <a:latin typeface="Calibri"/>
            </a:endParaRPr>
          </a:p>
        </p:txBody>
      </p:sp>
      <p:sp>
        <p:nvSpPr>
          <p:cNvPr id="6" name="TextBox 5"/>
          <p:cNvSpPr txBox="1"/>
          <p:nvPr/>
        </p:nvSpPr>
        <p:spPr>
          <a:xfrm>
            <a:off x="3048000" y="5765800"/>
            <a:ext cx="8128000" cy="461665"/>
          </a:xfrm>
          <a:prstGeom prst="rect">
            <a:avLst/>
          </a:prstGeom>
          <a:noFill/>
        </p:spPr>
        <p:txBody>
          <a:bodyPr wrap="square" rtlCol="0">
            <a:spAutoFit/>
          </a:bodyPr>
          <a:lstStyle/>
          <a:p>
            <a:pPr defTabSz="1219170"/>
            <a:r>
              <a:rPr lang="en-US" sz="2400" baseline="30000" dirty="0">
                <a:solidFill>
                  <a:srgbClr val="000000"/>
                </a:solidFill>
                <a:latin typeface="Calibri"/>
              </a:rPr>
              <a:t>1</a:t>
            </a:r>
            <a:r>
              <a:rPr lang="en-US" sz="2400" dirty="0">
                <a:solidFill>
                  <a:srgbClr val="000000"/>
                </a:solidFill>
                <a:latin typeface="Calibri"/>
              </a:rPr>
              <a:t> </a:t>
            </a:r>
            <a:r>
              <a:rPr lang="en-US" sz="1600" cap="small" dirty="0">
                <a:solidFill>
                  <a:srgbClr val="000000"/>
                </a:solidFill>
                <a:latin typeface="Calibri"/>
              </a:rPr>
              <a:t>Philadelphia Land Bank</a:t>
            </a:r>
            <a:r>
              <a:rPr lang="en-US" sz="1600" dirty="0">
                <a:solidFill>
                  <a:srgbClr val="000000"/>
                </a:solidFill>
                <a:latin typeface="Calibri"/>
              </a:rPr>
              <a:t>, </a:t>
            </a:r>
            <a:r>
              <a:rPr lang="en-US" sz="1600" i="1" dirty="0">
                <a:solidFill>
                  <a:srgbClr val="000000"/>
                </a:solidFill>
                <a:latin typeface="Calibri"/>
              </a:rPr>
              <a:t>2017 Strategic Plan and Performance Report</a:t>
            </a:r>
            <a:r>
              <a:rPr lang="en-US" sz="1600" dirty="0">
                <a:solidFill>
                  <a:srgbClr val="000000"/>
                </a:solidFill>
                <a:latin typeface="Calibri"/>
              </a:rPr>
              <a:t>, 65-68. </a:t>
            </a:r>
          </a:p>
        </p:txBody>
      </p:sp>
      <p:sp>
        <p:nvSpPr>
          <p:cNvPr id="5" name="TextBox 4"/>
          <p:cNvSpPr txBox="1"/>
          <p:nvPr/>
        </p:nvSpPr>
        <p:spPr>
          <a:xfrm>
            <a:off x="6701692" y="1641593"/>
            <a:ext cx="4572000" cy="2677656"/>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srgbClr val="000000"/>
                </a:solidFill>
                <a:latin typeface="Calibri"/>
              </a:rPr>
              <a:t>Lease</a:t>
            </a:r>
          </a:p>
          <a:p>
            <a:pPr marL="990575" lvl="1" indent="-380990" defTabSz="1219170">
              <a:buFont typeface="Arial" panose="020B0604020202020204" pitchFamily="34" charset="0"/>
              <a:buChar char="•"/>
            </a:pPr>
            <a:r>
              <a:rPr lang="en-US" sz="2400" dirty="0">
                <a:solidFill>
                  <a:srgbClr val="000000"/>
                </a:solidFill>
                <a:latin typeface="Calibri"/>
              </a:rPr>
              <a:t>Community Gardens or community managed open space</a:t>
            </a:r>
          </a:p>
          <a:p>
            <a:pPr marL="990575" lvl="1" indent="-380990" defTabSz="1219170">
              <a:buFont typeface="Arial" panose="020B0604020202020204" pitchFamily="34" charset="0"/>
              <a:buChar char="•"/>
            </a:pPr>
            <a:r>
              <a:rPr lang="en-US" sz="2400" dirty="0">
                <a:solidFill>
                  <a:srgbClr val="000000"/>
                </a:solidFill>
                <a:latin typeface="Calibri"/>
              </a:rPr>
              <a:t>No residency requirements</a:t>
            </a:r>
          </a:p>
          <a:p>
            <a:pPr marL="990575" lvl="1" indent="-380990" defTabSz="1219170">
              <a:buFont typeface="Arial" panose="020B0604020202020204" pitchFamily="34" charset="0"/>
              <a:buChar char="•"/>
            </a:pPr>
            <a:r>
              <a:rPr lang="en-US" sz="2400" dirty="0">
                <a:solidFill>
                  <a:srgbClr val="000000"/>
                </a:solidFill>
                <a:latin typeface="Calibri"/>
              </a:rPr>
              <a:t>More stringent requirements for use</a:t>
            </a:r>
          </a:p>
        </p:txBody>
      </p:sp>
    </p:spTree>
    <p:extLst>
      <p:ext uri="{BB962C8B-B14F-4D97-AF65-F5344CB8AC3E}">
        <p14:creationId xmlns:p14="http://schemas.microsoft.com/office/powerpoint/2010/main" val="250990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9"/>
            <a:ext cx="8839200" cy="1143000"/>
          </a:xfrm>
        </p:spPr>
        <p:txBody>
          <a:bodyPr/>
          <a:lstStyle/>
          <a:p>
            <a:r>
              <a:rPr lang="en-US" dirty="0"/>
              <a:t>CONTACT US</a:t>
            </a:r>
          </a:p>
        </p:txBody>
      </p:sp>
      <p:sp>
        <p:nvSpPr>
          <p:cNvPr id="3" name="Content Placeholder 2"/>
          <p:cNvSpPr>
            <a:spLocks noGrp="1"/>
          </p:cNvSpPr>
          <p:nvPr>
            <p:ph idx="1"/>
          </p:nvPr>
        </p:nvSpPr>
        <p:spPr>
          <a:xfrm>
            <a:off x="2336800" y="1600201"/>
            <a:ext cx="8839200" cy="4525963"/>
          </a:xfrm>
        </p:spPr>
        <p:txBody>
          <a:bodyPr>
            <a:normAutofit/>
          </a:bodyPr>
          <a:lstStyle/>
          <a:p>
            <a:pPr marL="0" indent="0">
              <a:lnSpc>
                <a:spcPct val="120000"/>
              </a:lnSpc>
              <a:buNone/>
            </a:pPr>
            <a:r>
              <a:rPr lang="en-US" sz="3200" b="1" dirty="0"/>
              <a:t>PUBLIC INTEREST LAW CENTER</a:t>
            </a:r>
          </a:p>
          <a:p>
            <a:pPr marL="0" indent="0">
              <a:lnSpc>
                <a:spcPct val="120000"/>
              </a:lnSpc>
              <a:buNone/>
            </a:pPr>
            <a:r>
              <a:rPr lang="en-US" sz="3200" dirty="0" err="1">
                <a:solidFill>
                  <a:srgbClr val="E07039"/>
                </a:solidFill>
              </a:rPr>
              <a:t>www.pubintlaw.org</a:t>
            </a:r>
            <a:br>
              <a:rPr lang="en-US" sz="3200" dirty="0">
                <a:solidFill>
                  <a:srgbClr val="E07039"/>
                </a:solidFill>
              </a:rPr>
            </a:br>
            <a:r>
              <a:rPr lang="en-US" sz="3200" dirty="0"/>
              <a:t>215-627-7100</a:t>
            </a:r>
            <a:br>
              <a:rPr lang="en-US" sz="3200" dirty="0"/>
            </a:br>
            <a:r>
              <a:rPr lang="en-US" sz="3200" dirty="0" err="1">
                <a:solidFill>
                  <a:srgbClr val="E07039"/>
                </a:solidFill>
              </a:rPr>
              <a:t>Facebook.com</a:t>
            </a:r>
            <a:r>
              <a:rPr lang="en-US" sz="3200" dirty="0">
                <a:solidFill>
                  <a:srgbClr val="E07039"/>
                </a:solidFill>
              </a:rPr>
              <a:t>/</a:t>
            </a:r>
            <a:r>
              <a:rPr lang="en-US" sz="3200" dirty="0" err="1">
                <a:solidFill>
                  <a:srgbClr val="E07039"/>
                </a:solidFill>
              </a:rPr>
              <a:t>PublicInterestLawCenter</a:t>
            </a:r>
            <a:br>
              <a:rPr lang="en-US" sz="3200" dirty="0">
                <a:solidFill>
                  <a:srgbClr val="E07039"/>
                </a:solidFill>
              </a:rPr>
            </a:br>
            <a:r>
              <a:rPr lang="en-US" sz="3200" dirty="0">
                <a:solidFill>
                  <a:srgbClr val="E07039"/>
                </a:solidFill>
              </a:rPr>
              <a:t>@</a:t>
            </a:r>
            <a:r>
              <a:rPr lang="en-US" sz="3200" dirty="0" err="1">
                <a:solidFill>
                  <a:srgbClr val="E07039"/>
                </a:solidFill>
              </a:rPr>
              <a:t>PubIntLawCtr</a:t>
            </a:r>
            <a:endParaRPr lang="en-US" sz="3200" dirty="0">
              <a:solidFill>
                <a:srgbClr val="E07039"/>
              </a:solidFill>
            </a:endParaRPr>
          </a:p>
          <a:p>
            <a:pPr marL="0" indent="0">
              <a:buNone/>
            </a:pPr>
            <a:endParaRPr lang="en-US" dirty="0"/>
          </a:p>
          <a:p>
            <a:pPr marL="0" indent="0">
              <a:buNone/>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0" y="274637"/>
            <a:ext cx="8839200" cy="6202363"/>
          </a:xfrm>
        </p:spPr>
        <p:txBody>
          <a:bodyPr>
            <a:normAutofit/>
          </a:bodyPr>
          <a:lstStyle/>
          <a:p>
            <a:pPr algn="ctr"/>
            <a:r>
              <a:rPr lang="en-US" sz="9600" dirty="0">
                <a:solidFill>
                  <a:schemeClr val="bg1"/>
                </a:solidFill>
              </a:rPr>
              <a:t>THANK YOU!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EF48-A6C5-45C6-B0C5-ADDF8BAE7D1D}"/>
              </a:ext>
            </a:extLst>
          </p:cNvPr>
          <p:cNvSpPr>
            <a:spLocks noGrp="1"/>
          </p:cNvSpPr>
          <p:nvPr>
            <p:ph type="title"/>
          </p:nvPr>
        </p:nvSpPr>
        <p:spPr>
          <a:xfrm>
            <a:off x="654319" y="-95003"/>
            <a:ext cx="10515600" cy="1325563"/>
          </a:xfrm>
        </p:spPr>
        <p:txBody>
          <a:bodyPr>
            <a:normAutofit/>
          </a:bodyPr>
          <a:lstStyle/>
          <a:p>
            <a:r>
              <a:rPr lang="en-US" sz="2800" b="1" dirty="0">
                <a:latin typeface="+mn-lt"/>
              </a:rPr>
              <a:t>Amber Street Community Garden</a:t>
            </a:r>
          </a:p>
        </p:txBody>
      </p:sp>
      <p:pic>
        <p:nvPicPr>
          <p:cNvPr id="4" name="Picture 3">
            <a:extLst>
              <a:ext uri="{FF2B5EF4-FFF2-40B4-BE49-F238E27FC236}">
                <a16:creationId xmlns:a16="http://schemas.microsoft.com/office/drawing/2014/main" id="{05DF5A4B-0794-4426-AB02-1E0793C65403}"/>
              </a:ext>
            </a:extLst>
          </p:cNvPr>
          <p:cNvPicPr>
            <a:picLocks noChangeAspect="1"/>
          </p:cNvPicPr>
          <p:nvPr/>
        </p:nvPicPr>
        <p:blipFill>
          <a:blip r:embed="rId2"/>
          <a:stretch>
            <a:fillRect/>
          </a:stretch>
        </p:blipFill>
        <p:spPr>
          <a:xfrm>
            <a:off x="654319" y="887681"/>
            <a:ext cx="5010211" cy="5719090"/>
          </a:xfrm>
          <a:prstGeom prst="rect">
            <a:avLst/>
          </a:prstGeom>
        </p:spPr>
      </p:pic>
      <p:pic>
        <p:nvPicPr>
          <p:cNvPr id="5" name="Picture 4">
            <a:extLst>
              <a:ext uri="{FF2B5EF4-FFF2-40B4-BE49-F238E27FC236}">
                <a16:creationId xmlns:a16="http://schemas.microsoft.com/office/drawing/2014/main" id="{3076D8AB-DF32-4017-9ABD-A6244DF99D8D}"/>
              </a:ext>
            </a:extLst>
          </p:cNvPr>
          <p:cNvPicPr>
            <a:picLocks noChangeAspect="1"/>
          </p:cNvPicPr>
          <p:nvPr/>
        </p:nvPicPr>
        <p:blipFill>
          <a:blip r:embed="rId3"/>
          <a:stretch>
            <a:fillRect/>
          </a:stretch>
        </p:blipFill>
        <p:spPr>
          <a:xfrm>
            <a:off x="6096000" y="887681"/>
            <a:ext cx="5326642" cy="4867585"/>
          </a:xfrm>
          <a:prstGeom prst="rect">
            <a:avLst/>
          </a:prstGeom>
        </p:spPr>
      </p:pic>
    </p:spTree>
    <p:extLst>
      <p:ext uri="{BB962C8B-B14F-4D97-AF65-F5344CB8AC3E}">
        <p14:creationId xmlns:p14="http://schemas.microsoft.com/office/powerpoint/2010/main" val="3863233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200ED-EFA4-4632-A50F-01B0CC8A6C27}"/>
              </a:ext>
            </a:extLst>
          </p:cNvPr>
          <p:cNvPicPr>
            <a:picLocks noChangeAspect="1"/>
          </p:cNvPicPr>
          <p:nvPr/>
        </p:nvPicPr>
        <p:blipFill>
          <a:blip r:embed="rId2"/>
          <a:stretch>
            <a:fillRect/>
          </a:stretch>
        </p:blipFill>
        <p:spPr>
          <a:xfrm>
            <a:off x="104836" y="1493632"/>
            <a:ext cx="5661277" cy="4607627"/>
          </a:xfrm>
          <a:prstGeom prst="rect">
            <a:avLst/>
          </a:prstGeom>
        </p:spPr>
      </p:pic>
      <p:sp>
        <p:nvSpPr>
          <p:cNvPr id="5" name="Title 1">
            <a:extLst>
              <a:ext uri="{FF2B5EF4-FFF2-40B4-BE49-F238E27FC236}">
                <a16:creationId xmlns:a16="http://schemas.microsoft.com/office/drawing/2014/main" id="{37F79C3B-8B69-4B36-B067-2E71CE7DCACD}"/>
              </a:ext>
            </a:extLst>
          </p:cNvPr>
          <p:cNvSpPr>
            <a:spLocks noGrp="1"/>
          </p:cNvSpPr>
          <p:nvPr>
            <p:ph type="title"/>
          </p:nvPr>
        </p:nvSpPr>
        <p:spPr>
          <a:xfrm>
            <a:off x="654319" y="-95003"/>
            <a:ext cx="10515600" cy="1325563"/>
          </a:xfrm>
        </p:spPr>
        <p:txBody>
          <a:bodyPr>
            <a:normAutofit/>
          </a:bodyPr>
          <a:lstStyle/>
          <a:p>
            <a:r>
              <a:rPr lang="en-US" sz="2800" b="1" dirty="0">
                <a:latin typeface="+mn-lt"/>
              </a:rPr>
              <a:t>Amber St Community Garden - Before &amp; After</a:t>
            </a:r>
          </a:p>
        </p:txBody>
      </p:sp>
      <p:pic>
        <p:nvPicPr>
          <p:cNvPr id="9" name="Picture 8" descr="A person standing in front of a green field&#10;&#10;Description automatically generated">
            <a:extLst>
              <a:ext uri="{FF2B5EF4-FFF2-40B4-BE49-F238E27FC236}">
                <a16:creationId xmlns:a16="http://schemas.microsoft.com/office/drawing/2014/main" id="{014BCE01-BE84-4652-AEC3-9A3DCBBF5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63" y="1493632"/>
            <a:ext cx="6143501" cy="4607626"/>
          </a:xfrm>
          <a:prstGeom prst="rect">
            <a:avLst/>
          </a:prstGeom>
        </p:spPr>
      </p:pic>
    </p:spTree>
    <p:extLst>
      <p:ext uri="{BB962C8B-B14F-4D97-AF65-F5344CB8AC3E}">
        <p14:creationId xmlns:p14="http://schemas.microsoft.com/office/powerpoint/2010/main" val="582572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883476-7B3C-45B5-9C46-643B7A3C4C93}"/>
              </a:ext>
            </a:extLst>
          </p:cNvPr>
          <p:cNvSpPr>
            <a:spLocks noGrp="1"/>
          </p:cNvSpPr>
          <p:nvPr>
            <p:ph type="title"/>
          </p:nvPr>
        </p:nvSpPr>
        <p:spPr>
          <a:xfrm>
            <a:off x="463138" y="207000"/>
            <a:ext cx="10515600" cy="1325563"/>
          </a:xfrm>
        </p:spPr>
        <p:txBody>
          <a:bodyPr>
            <a:normAutofit/>
          </a:bodyPr>
          <a:lstStyle/>
          <a:p>
            <a:r>
              <a:rPr lang="en-US" sz="2800" b="1" dirty="0">
                <a:latin typeface="+mn-lt"/>
              </a:rPr>
              <a:t>Amber Street Community Garden</a:t>
            </a:r>
          </a:p>
        </p:txBody>
      </p:sp>
      <p:pic>
        <p:nvPicPr>
          <p:cNvPr id="5" name="Picture 4">
            <a:extLst>
              <a:ext uri="{FF2B5EF4-FFF2-40B4-BE49-F238E27FC236}">
                <a16:creationId xmlns:a16="http://schemas.microsoft.com/office/drawing/2014/main" id="{F0F043E2-4886-4456-933B-7C9131DFDE48}"/>
              </a:ext>
            </a:extLst>
          </p:cNvPr>
          <p:cNvPicPr>
            <a:picLocks noChangeAspect="1"/>
          </p:cNvPicPr>
          <p:nvPr/>
        </p:nvPicPr>
        <p:blipFill>
          <a:blip r:embed="rId2"/>
          <a:stretch>
            <a:fillRect/>
          </a:stretch>
        </p:blipFill>
        <p:spPr>
          <a:xfrm>
            <a:off x="22637" y="1332307"/>
            <a:ext cx="5468129" cy="4540644"/>
          </a:xfrm>
          <a:prstGeom prst="rect">
            <a:avLst/>
          </a:prstGeom>
        </p:spPr>
      </p:pic>
      <p:pic>
        <p:nvPicPr>
          <p:cNvPr id="6" name="Picture 5">
            <a:extLst>
              <a:ext uri="{FF2B5EF4-FFF2-40B4-BE49-F238E27FC236}">
                <a16:creationId xmlns:a16="http://schemas.microsoft.com/office/drawing/2014/main" id="{BD807B62-CE75-45A6-AEED-337795FE1349}"/>
              </a:ext>
            </a:extLst>
          </p:cNvPr>
          <p:cNvPicPr>
            <a:picLocks noChangeAspect="1"/>
          </p:cNvPicPr>
          <p:nvPr/>
        </p:nvPicPr>
        <p:blipFill>
          <a:blip r:embed="rId3"/>
          <a:stretch>
            <a:fillRect/>
          </a:stretch>
        </p:blipFill>
        <p:spPr>
          <a:xfrm>
            <a:off x="5628904" y="1332307"/>
            <a:ext cx="6540459" cy="4540644"/>
          </a:xfrm>
          <a:prstGeom prst="rect">
            <a:avLst/>
          </a:prstGeom>
        </p:spPr>
      </p:pic>
    </p:spTree>
    <p:extLst>
      <p:ext uri="{BB962C8B-B14F-4D97-AF65-F5344CB8AC3E}">
        <p14:creationId xmlns:p14="http://schemas.microsoft.com/office/powerpoint/2010/main" val="1856730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B9878-5579-40AC-9755-B1B69C232DF0}"/>
              </a:ext>
            </a:extLst>
          </p:cNvPr>
          <p:cNvPicPr>
            <a:picLocks noChangeAspect="1"/>
          </p:cNvPicPr>
          <p:nvPr/>
        </p:nvPicPr>
        <p:blipFill>
          <a:blip r:embed="rId3"/>
          <a:stretch>
            <a:fillRect/>
          </a:stretch>
        </p:blipFill>
        <p:spPr>
          <a:xfrm>
            <a:off x="463138" y="1325563"/>
            <a:ext cx="6619381" cy="5388027"/>
          </a:xfrm>
          <a:prstGeom prst="rect">
            <a:avLst/>
          </a:prstGeom>
        </p:spPr>
      </p:pic>
      <p:sp>
        <p:nvSpPr>
          <p:cNvPr id="7" name="Rectangle 6">
            <a:extLst>
              <a:ext uri="{FF2B5EF4-FFF2-40B4-BE49-F238E27FC236}">
                <a16:creationId xmlns:a16="http://schemas.microsoft.com/office/drawing/2014/main" id="{1BB9E76D-F580-4A72-A093-C09344E7D3FA}"/>
              </a:ext>
            </a:extLst>
          </p:cNvPr>
          <p:cNvSpPr/>
          <p:nvPr/>
        </p:nvSpPr>
        <p:spPr>
          <a:xfrm>
            <a:off x="7577836" y="4956105"/>
            <a:ext cx="547611" cy="369332"/>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5C83B2-AE37-417B-8D9E-A7CAC6AB7BBF}"/>
              </a:ext>
            </a:extLst>
          </p:cNvPr>
          <p:cNvSpPr txBox="1"/>
          <p:nvPr/>
        </p:nvSpPr>
        <p:spPr>
          <a:xfrm>
            <a:off x="7514929" y="4519857"/>
            <a:ext cx="543739" cy="369332"/>
          </a:xfrm>
          <a:prstGeom prst="rect">
            <a:avLst/>
          </a:prstGeom>
          <a:noFill/>
        </p:spPr>
        <p:txBody>
          <a:bodyPr wrap="none" rtlCol="0">
            <a:spAutoFit/>
          </a:bodyPr>
          <a:lstStyle/>
          <a:p>
            <a:r>
              <a:rPr lang="en-US" b="1" dirty="0"/>
              <a:t>KEY</a:t>
            </a:r>
          </a:p>
        </p:txBody>
      </p:sp>
      <p:sp>
        <p:nvSpPr>
          <p:cNvPr id="9" name="TextBox 8">
            <a:extLst>
              <a:ext uri="{FF2B5EF4-FFF2-40B4-BE49-F238E27FC236}">
                <a16:creationId xmlns:a16="http://schemas.microsoft.com/office/drawing/2014/main" id="{9E3DBD34-16F0-4E30-A6D9-9CC5F6C86977}"/>
              </a:ext>
            </a:extLst>
          </p:cNvPr>
          <p:cNvSpPr txBox="1"/>
          <p:nvPr/>
        </p:nvSpPr>
        <p:spPr>
          <a:xfrm>
            <a:off x="8156223" y="4942853"/>
            <a:ext cx="3291414" cy="369332"/>
          </a:xfrm>
          <a:prstGeom prst="rect">
            <a:avLst/>
          </a:prstGeom>
          <a:noFill/>
        </p:spPr>
        <p:txBody>
          <a:bodyPr wrap="none" rtlCol="0">
            <a:spAutoFit/>
          </a:bodyPr>
          <a:lstStyle/>
          <a:p>
            <a:r>
              <a:rPr lang="en-US" dirty="0"/>
              <a:t>Owned by the City or City agency</a:t>
            </a:r>
          </a:p>
        </p:txBody>
      </p:sp>
      <p:sp>
        <p:nvSpPr>
          <p:cNvPr id="10" name="Rectangle 9">
            <a:extLst>
              <a:ext uri="{FF2B5EF4-FFF2-40B4-BE49-F238E27FC236}">
                <a16:creationId xmlns:a16="http://schemas.microsoft.com/office/drawing/2014/main" id="{5B086C93-DC01-4AEB-A865-4D5FCAAD617D}"/>
              </a:ext>
            </a:extLst>
          </p:cNvPr>
          <p:cNvSpPr/>
          <p:nvPr/>
        </p:nvSpPr>
        <p:spPr>
          <a:xfrm>
            <a:off x="7577836" y="5433426"/>
            <a:ext cx="547611" cy="365760"/>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EBF4A53-370C-457E-A114-313DEC6F5521}"/>
              </a:ext>
            </a:extLst>
          </p:cNvPr>
          <p:cNvSpPr txBox="1"/>
          <p:nvPr/>
        </p:nvSpPr>
        <p:spPr>
          <a:xfrm>
            <a:off x="8223581" y="5429854"/>
            <a:ext cx="3156698" cy="369332"/>
          </a:xfrm>
          <a:prstGeom prst="rect">
            <a:avLst/>
          </a:prstGeom>
          <a:noFill/>
        </p:spPr>
        <p:txBody>
          <a:bodyPr wrap="none" rtlCol="0">
            <a:spAutoFit/>
          </a:bodyPr>
          <a:lstStyle/>
          <a:p>
            <a:r>
              <a:rPr lang="en-US" dirty="0"/>
              <a:t>Privately owned, tax delinquent</a:t>
            </a:r>
          </a:p>
        </p:txBody>
      </p:sp>
      <p:sp>
        <p:nvSpPr>
          <p:cNvPr id="12" name="Rectangle 11">
            <a:extLst>
              <a:ext uri="{FF2B5EF4-FFF2-40B4-BE49-F238E27FC236}">
                <a16:creationId xmlns:a16="http://schemas.microsoft.com/office/drawing/2014/main" id="{B5B77C1C-9830-47CF-8DC1-3B9A21FC2A12}"/>
              </a:ext>
            </a:extLst>
          </p:cNvPr>
          <p:cNvSpPr/>
          <p:nvPr/>
        </p:nvSpPr>
        <p:spPr>
          <a:xfrm>
            <a:off x="7589185" y="5920427"/>
            <a:ext cx="547611" cy="365760"/>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4E360A3-5BF9-4C3A-BEAB-A2752015B743}"/>
              </a:ext>
            </a:extLst>
          </p:cNvPr>
          <p:cNvSpPr txBox="1"/>
          <p:nvPr/>
        </p:nvSpPr>
        <p:spPr>
          <a:xfrm>
            <a:off x="8234930" y="5916855"/>
            <a:ext cx="3110788" cy="369332"/>
          </a:xfrm>
          <a:prstGeom prst="rect">
            <a:avLst/>
          </a:prstGeom>
          <a:noFill/>
        </p:spPr>
        <p:txBody>
          <a:bodyPr wrap="none" rtlCol="0">
            <a:spAutoFit/>
          </a:bodyPr>
          <a:lstStyle/>
          <a:p>
            <a:r>
              <a:rPr lang="en-US" dirty="0"/>
              <a:t>Permanently preserved by NGT</a:t>
            </a:r>
          </a:p>
        </p:txBody>
      </p:sp>
      <p:graphicFrame>
        <p:nvGraphicFramePr>
          <p:cNvPr id="14" name="Table 13">
            <a:extLst>
              <a:ext uri="{FF2B5EF4-FFF2-40B4-BE49-F238E27FC236}">
                <a16:creationId xmlns:a16="http://schemas.microsoft.com/office/drawing/2014/main" id="{018665E7-40C9-40B7-8AC5-8BF64E3378CF}"/>
              </a:ext>
            </a:extLst>
          </p:cNvPr>
          <p:cNvGraphicFramePr>
            <a:graphicFrameLocks noGrp="1"/>
          </p:cNvGraphicFramePr>
          <p:nvPr>
            <p:extLst>
              <p:ext uri="{D42A27DB-BD31-4B8C-83A1-F6EECF244321}">
                <p14:modId xmlns:p14="http://schemas.microsoft.com/office/powerpoint/2010/main" val="1178642149"/>
              </p:ext>
            </p:extLst>
          </p:nvPr>
        </p:nvGraphicFramePr>
        <p:xfrm>
          <a:off x="7184571" y="1235132"/>
          <a:ext cx="4624320" cy="1691640"/>
        </p:xfrm>
        <a:graphic>
          <a:graphicData uri="http://schemas.openxmlformats.org/drawingml/2006/table">
            <a:tbl>
              <a:tblPr firstRow="1" bandRow="1">
                <a:tableStyleId>{5C22544A-7EE6-4342-B048-85BDC9FD1C3A}</a:tableStyleId>
              </a:tblPr>
              <a:tblGrid>
                <a:gridCol w="1533793">
                  <a:extLst>
                    <a:ext uri="{9D8B030D-6E8A-4147-A177-3AD203B41FA5}">
                      <a16:colId xmlns:a16="http://schemas.microsoft.com/office/drawing/2014/main" val="2282569464"/>
                    </a:ext>
                  </a:extLst>
                </a:gridCol>
                <a:gridCol w="1466204">
                  <a:extLst>
                    <a:ext uri="{9D8B030D-6E8A-4147-A177-3AD203B41FA5}">
                      <a16:colId xmlns:a16="http://schemas.microsoft.com/office/drawing/2014/main" val="1961190134"/>
                    </a:ext>
                  </a:extLst>
                </a:gridCol>
                <a:gridCol w="1624323">
                  <a:extLst>
                    <a:ext uri="{9D8B030D-6E8A-4147-A177-3AD203B41FA5}">
                      <a16:colId xmlns:a16="http://schemas.microsoft.com/office/drawing/2014/main" val="3438960017"/>
                    </a:ext>
                  </a:extLst>
                </a:gridCol>
              </a:tblGrid>
              <a:tr h="370840">
                <a:tc>
                  <a:txBody>
                    <a:bodyPr/>
                    <a:lstStyle/>
                    <a:p>
                      <a:r>
                        <a:rPr lang="en-US" sz="1600" dirty="0"/>
                        <a:t>Property</a:t>
                      </a:r>
                    </a:p>
                  </a:txBody>
                  <a:tcPr/>
                </a:tc>
                <a:tc>
                  <a:txBody>
                    <a:bodyPr/>
                    <a:lstStyle/>
                    <a:p>
                      <a:r>
                        <a:rPr lang="en-US" sz="1600" dirty="0"/>
                        <a:t>Owner</a:t>
                      </a:r>
                    </a:p>
                  </a:txBody>
                  <a:tcPr/>
                </a:tc>
                <a:tc>
                  <a:txBody>
                    <a:bodyPr/>
                    <a:lstStyle/>
                    <a:p>
                      <a:r>
                        <a:rPr lang="en-US" sz="1600" dirty="0"/>
                        <a:t>Tax Lien Amt</a:t>
                      </a:r>
                    </a:p>
                  </a:txBody>
                  <a:tcPr/>
                </a:tc>
                <a:extLst>
                  <a:ext uri="{0D108BD9-81ED-4DB2-BD59-A6C34878D82A}">
                    <a16:rowId xmlns:a16="http://schemas.microsoft.com/office/drawing/2014/main" val="836337826"/>
                  </a:ext>
                </a:extLst>
              </a:tr>
              <a:tr h="370840">
                <a:tc>
                  <a:txBody>
                    <a:bodyPr/>
                    <a:lstStyle/>
                    <a:p>
                      <a:r>
                        <a:rPr lang="en-US" sz="1600" dirty="0"/>
                        <a:t>2848 Amber St</a:t>
                      </a:r>
                    </a:p>
                  </a:txBody>
                  <a:tcPr/>
                </a:tc>
                <a:tc>
                  <a:txBody>
                    <a:bodyPr/>
                    <a:lstStyle/>
                    <a:p>
                      <a:r>
                        <a:rPr lang="en-US" sz="1600" dirty="0"/>
                        <a:t>B </a:t>
                      </a:r>
                      <a:r>
                        <a:rPr lang="en-US" sz="1600" dirty="0" err="1"/>
                        <a:t>B</a:t>
                      </a:r>
                      <a:r>
                        <a:rPr lang="en-US" sz="1600" dirty="0"/>
                        <a:t> Enterprises</a:t>
                      </a:r>
                    </a:p>
                  </a:txBody>
                  <a:tcPr/>
                </a:tc>
                <a:tc>
                  <a:txBody>
                    <a:bodyPr/>
                    <a:lstStyle/>
                    <a:p>
                      <a:pPr algn="r"/>
                      <a:r>
                        <a:rPr lang="en-US" sz="1600" dirty="0"/>
                        <a:t>$2,793.30</a:t>
                      </a:r>
                    </a:p>
                  </a:txBody>
                  <a:tcPr/>
                </a:tc>
                <a:extLst>
                  <a:ext uri="{0D108BD9-81ED-4DB2-BD59-A6C34878D82A}">
                    <a16:rowId xmlns:a16="http://schemas.microsoft.com/office/drawing/2014/main" val="3419333173"/>
                  </a:ext>
                </a:extLst>
              </a:tr>
              <a:tr h="370840">
                <a:tc>
                  <a:txBody>
                    <a:bodyPr/>
                    <a:lstStyle/>
                    <a:p>
                      <a:r>
                        <a:rPr lang="en-US" sz="1600" dirty="0"/>
                        <a:t>2850 Amber St</a:t>
                      </a:r>
                    </a:p>
                  </a:txBody>
                  <a:tcPr/>
                </a:tc>
                <a:tc>
                  <a:txBody>
                    <a:bodyPr/>
                    <a:lstStyle/>
                    <a:p>
                      <a:r>
                        <a:rPr lang="en-US" sz="1600" dirty="0"/>
                        <a:t>City of Philadelphia</a:t>
                      </a:r>
                    </a:p>
                  </a:txBody>
                  <a:tcPr/>
                </a:tc>
                <a:tc>
                  <a:txBody>
                    <a:bodyPr/>
                    <a:lstStyle/>
                    <a:p>
                      <a:pPr algn="r"/>
                      <a:r>
                        <a:rPr lang="en-US" sz="1600" dirty="0"/>
                        <a:t>N/A</a:t>
                      </a:r>
                    </a:p>
                  </a:txBody>
                  <a:tcPr/>
                </a:tc>
                <a:extLst>
                  <a:ext uri="{0D108BD9-81ED-4DB2-BD59-A6C34878D82A}">
                    <a16:rowId xmlns:a16="http://schemas.microsoft.com/office/drawing/2014/main" val="2789042826"/>
                  </a:ext>
                </a:extLst>
              </a:tr>
              <a:tr h="370840">
                <a:tc>
                  <a:txBody>
                    <a:bodyPr/>
                    <a:lstStyle/>
                    <a:p>
                      <a:r>
                        <a:rPr lang="en-US" sz="1600" dirty="0"/>
                        <a:t>1705 N 55</a:t>
                      </a:r>
                      <a:r>
                        <a:rPr lang="en-US" sz="1600" baseline="30000" dirty="0"/>
                        <a:t>th</a:t>
                      </a:r>
                      <a:r>
                        <a:rPr lang="en-US" sz="1600" dirty="0"/>
                        <a:t> St</a:t>
                      </a:r>
                    </a:p>
                  </a:txBody>
                  <a:tcPr/>
                </a:tc>
                <a:tc>
                  <a:txBody>
                    <a:bodyPr/>
                    <a:lstStyle/>
                    <a:p>
                      <a:r>
                        <a:rPr lang="en-US" sz="1600" dirty="0" err="1"/>
                        <a:t>Elihun</a:t>
                      </a:r>
                      <a:r>
                        <a:rPr lang="en-US" sz="1600" dirty="0"/>
                        <a:t> Crump</a:t>
                      </a:r>
                    </a:p>
                  </a:txBody>
                  <a:tcPr/>
                </a:tc>
                <a:tc>
                  <a:txBody>
                    <a:bodyPr/>
                    <a:lstStyle/>
                    <a:p>
                      <a:pPr algn="r"/>
                      <a:r>
                        <a:rPr lang="en-US" sz="1600" dirty="0"/>
                        <a:t>$2,904.62</a:t>
                      </a:r>
                    </a:p>
                  </a:txBody>
                  <a:tcPr/>
                </a:tc>
                <a:extLst>
                  <a:ext uri="{0D108BD9-81ED-4DB2-BD59-A6C34878D82A}">
                    <a16:rowId xmlns:a16="http://schemas.microsoft.com/office/drawing/2014/main" val="280994733"/>
                  </a:ext>
                </a:extLst>
              </a:tr>
            </a:tbl>
          </a:graphicData>
        </a:graphic>
      </p:graphicFrame>
      <p:sp>
        <p:nvSpPr>
          <p:cNvPr id="15" name="Rectangle 14">
            <a:extLst>
              <a:ext uri="{FF2B5EF4-FFF2-40B4-BE49-F238E27FC236}">
                <a16:creationId xmlns:a16="http://schemas.microsoft.com/office/drawing/2014/main" id="{9A3443C0-44A7-4E9A-A3E6-1636D10842B1}"/>
              </a:ext>
            </a:extLst>
          </p:cNvPr>
          <p:cNvSpPr/>
          <p:nvPr/>
        </p:nvSpPr>
        <p:spPr>
          <a:xfrm rot="3269381">
            <a:off x="1639561" y="3821827"/>
            <a:ext cx="3265006" cy="939243"/>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6AD759-7273-4C47-8A4A-5420246F66AF}"/>
              </a:ext>
            </a:extLst>
          </p:cNvPr>
          <p:cNvSpPr/>
          <p:nvPr/>
        </p:nvSpPr>
        <p:spPr>
          <a:xfrm rot="3292042">
            <a:off x="2402766" y="3275029"/>
            <a:ext cx="3264408" cy="941832"/>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99A2085-E0E0-4956-B2C1-D3A96D60CA85}"/>
              </a:ext>
            </a:extLst>
          </p:cNvPr>
          <p:cNvSpPr/>
          <p:nvPr/>
        </p:nvSpPr>
        <p:spPr>
          <a:xfrm rot="3292042">
            <a:off x="892084" y="4366037"/>
            <a:ext cx="3264408" cy="941832"/>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2F85949-0228-4C3F-A3F3-735B47A24751}"/>
              </a:ext>
            </a:extLst>
          </p:cNvPr>
          <p:cNvSpPr txBox="1"/>
          <p:nvPr/>
        </p:nvSpPr>
        <p:spPr>
          <a:xfrm rot="19528072">
            <a:off x="2911652" y="5686022"/>
            <a:ext cx="806631" cy="461665"/>
          </a:xfrm>
          <a:prstGeom prst="rect">
            <a:avLst/>
          </a:prstGeom>
          <a:noFill/>
        </p:spPr>
        <p:txBody>
          <a:bodyPr wrap="none" rtlCol="0">
            <a:spAutoFit/>
          </a:bodyPr>
          <a:lstStyle/>
          <a:p>
            <a:r>
              <a:rPr lang="en-US" sz="2400" b="1" dirty="0"/>
              <a:t>2848</a:t>
            </a:r>
          </a:p>
        </p:txBody>
      </p:sp>
      <p:sp>
        <p:nvSpPr>
          <p:cNvPr id="19" name="TextBox 18">
            <a:extLst>
              <a:ext uri="{FF2B5EF4-FFF2-40B4-BE49-F238E27FC236}">
                <a16:creationId xmlns:a16="http://schemas.microsoft.com/office/drawing/2014/main" id="{639AEE42-B709-4C76-87F9-D0A280E82DF5}"/>
              </a:ext>
            </a:extLst>
          </p:cNvPr>
          <p:cNvSpPr txBox="1"/>
          <p:nvPr/>
        </p:nvSpPr>
        <p:spPr>
          <a:xfrm rot="19528072">
            <a:off x="3622417" y="5160071"/>
            <a:ext cx="806631" cy="461665"/>
          </a:xfrm>
          <a:prstGeom prst="rect">
            <a:avLst/>
          </a:prstGeom>
          <a:noFill/>
        </p:spPr>
        <p:txBody>
          <a:bodyPr wrap="none" rtlCol="0">
            <a:spAutoFit/>
          </a:bodyPr>
          <a:lstStyle/>
          <a:p>
            <a:r>
              <a:rPr lang="en-US" sz="2400" b="1" dirty="0"/>
              <a:t>2850</a:t>
            </a:r>
          </a:p>
        </p:txBody>
      </p:sp>
      <p:sp>
        <p:nvSpPr>
          <p:cNvPr id="20" name="TextBox 19">
            <a:extLst>
              <a:ext uri="{FF2B5EF4-FFF2-40B4-BE49-F238E27FC236}">
                <a16:creationId xmlns:a16="http://schemas.microsoft.com/office/drawing/2014/main" id="{353ED97B-3765-4ECA-A6EB-643339414E6F}"/>
              </a:ext>
            </a:extLst>
          </p:cNvPr>
          <p:cNvSpPr txBox="1"/>
          <p:nvPr/>
        </p:nvSpPr>
        <p:spPr>
          <a:xfrm rot="19528072">
            <a:off x="4468731" y="4623752"/>
            <a:ext cx="806631" cy="461665"/>
          </a:xfrm>
          <a:prstGeom prst="rect">
            <a:avLst/>
          </a:prstGeom>
          <a:noFill/>
        </p:spPr>
        <p:txBody>
          <a:bodyPr wrap="none" rtlCol="0">
            <a:spAutoFit/>
          </a:bodyPr>
          <a:lstStyle/>
          <a:p>
            <a:r>
              <a:rPr lang="en-US" sz="2400" b="1" dirty="0"/>
              <a:t>2852</a:t>
            </a:r>
          </a:p>
        </p:txBody>
      </p:sp>
      <p:sp>
        <p:nvSpPr>
          <p:cNvPr id="23" name="Title 1">
            <a:extLst>
              <a:ext uri="{FF2B5EF4-FFF2-40B4-BE49-F238E27FC236}">
                <a16:creationId xmlns:a16="http://schemas.microsoft.com/office/drawing/2014/main" id="{520CB197-3BAC-41DE-9DA7-B658C8E85B5C}"/>
              </a:ext>
            </a:extLst>
          </p:cNvPr>
          <p:cNvSpPr>
            <a:spLocks noGrp="1"/>
          </p:cNvSpPr>
          <p:nvPr>
            <p:ph type="title"/>
          </p:nvPr>
        </p:nvSpPr>
        <p:spPr>
          <a:xfrm>
            <a:off x="463138" y="207000"/>
            <a:ext cx="10515600" cy="1325563"/>
          </a:xfrm>
        </p:spPr>
        <p:txBody>
          <a:bodyPr>
            <a:normAutofit/>
          </a:bodyPr>
          <a:lstStyle/>
          <a:p>
            <a:r>
              <a:rPr lang="en-US" sz="2800" b="1" dirty="0">
                <a:latin typeface="+mn-lt"/>
              </a:rPr>
              <a:t>Amber Street Community Garden</a:t>
            </a:r>
          </a:p>
        </p:txBody>
      </p:sp>
    </p:spTree>
    <p:extLst>
      <p:ext uri="{BB962C8B-B14F-4D97-AF65-F5344CB8AC3E}">
        <p14:creationId xmlns:p14="http://schemas.microsoft.com/office/powerpoint/2010/main" val="2785156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BA3B46-6715-45B9-8DC2-26151F768AE0}"/>
              </a:ext>
            </a:extLst>
          </p:cNvPr>
          <p:cNvPicPr>
            <a:picLocks noChangeAspect="1"/>
          </p:cNvPicPr>
          <p:nvPr/>
        </p:nvPicPr>
        <p:blipFill>
          <a:blip r:embed="rId2"/>
          <a:stretch>
            <a:fillRect/>
          </a:stretch>
        </p:blipFill>
        <p:spPr>
          <a:xfrm>
            <a:off x="490332" y="912286"/>
            <a:ext cx="5939252" cy="5583764"/>
          </a:xfrm>
          <a:prstGeom prst="rect">
            <a:avLst/>
          </a:prstGeom>
        </p:spPr>
      </p:pic>
      <p:sp>
        <p:nvSpPr>
          <p:cNvPr id="5" name="TextBox 4">
            <a:extLst>
              <a:ext uri="{FF2B5EF4-FFF2-40B4-BE49-F238E27FC236}">
                <a16:creationId xmlns:a16="http://schemas.microsoft.com/office/drawing/2014/main" id="{87C38F80-24C8-403E-BBD6-780F5CD13F9A}"/>
              </a:ext>
            </a:extLst>
          </p:cNvPr>
          <p:cNvSpPr txBox="1"/>
          <p:nvPr/>
        </p:nvSpPr>
        <p:spPr>
          <a:xfrm>
            <a:off x="490332" y="307700"/>
            <a:ext cx="6246518" cy="523220"/>
          </a:xfrm>
          <a:prstGeom prst="rect">
            <a:avLst/>
          </a:prstGeom>
          <a:noFill/>
        </p:spPr>
        <p:txBody>
          <a:bodyPr wrap="none" rtlCol="0">
            <a:spAutoFit/>
          </a:bodyPr>
          <a:lstStyle/>
          <a:p>
            <a:r>
              <a:rPr lang="en-US" sz="2800" b="1" dirty="0"/>
              <a:t>Five Loaves Two Fish Community Garden</a:t>
            </a:r>
          </a:p>
        </p:txBody>
      </p:sp>
      <p:pic>
        <p:nvPicPr>
          <p:cNvPr id="8" name="Picture 7" descr="A picture containing grass, outdoor, person, yellow&#10;&#10;Description automatically generated">
            <a:extLst>
              <a:ext uri="{FF2B5EF4-FFF2-40B4-BE49-F238E27FC236}">
                <a16:creationId xmlns:a16="http://schemas.microsoft.com/office/drawing/2014/main" id="{6F744273-F49E-41F1-8FB9-625A08CEA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217" y="3980331"/>
            <a:ext cx="5500977" cy="2681726"/>
          </a:xfrm>
          <a:prstGeom prst="rect">
            <a:avLst/>
          </a:prstGeom>
        </p:spPr>
      </p:pic>
      <p:pic>
        <p:nvPicPr>
          <p:cNvPr id="10" name="Picture 9" descr="A picture containing outdoor, ground, car, building&#10;&#10;Description automatically generated">
            <a:extLst>
              <a:ext uri="{FF2B5EF4-FFF2-40B4-BE49-F238E27FC236}">
                <a16:creationId xmlns:a16="http://schemas.microsoft.com/office/drawing/2014/main" id="{BEA3657A-6F28-4B25-AAE8-7E418244F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0923" y="307700"/>
            <a:ext cx="4750745" cy="3563059"/>
          </a:xfrm>
          <a:prstGeom prst="rect">
            <a:avLst/>
          </a:prstGeom>
        </p:spPr>
      </p:pic>
    </p:spTree>
    <p:extLst>
      <p:ext uri="{BB962C8B-B14F-4D97-AF65-F5344CB8AC3E}">
        <p14:creationId xmlns:p14="http://schemas.microsoft.com/office/powerpoint/2010/main" val="102496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060C7E-1A39-41A3-BF43-370CDCFA9811}"/>
              </a:ext>
            </a:extLst>
          </p:cNvPr>
          <p:cNvSpPr txBox="1"/>
          <p:nvPr/>
        </p:nvSpPr>
        <p:spPr>
          <a:xfrm>
            <a:off x="490332" y="307700"/>
            <a:ext cx="8754769" cy="523220"/>
          </a:xfrm>
          <a:prstGeom prst="rect">
            <a:avLst/>
          </a:prstGeom>
          <a:noFill/>
        </p:spPr>
        <p:txBody>
          <a:bodyPr wrap="none" rtlCol="0">
            <a:spAutoFit/>
          </a:bodyPr>
          <a:lstStyle/>
          <a:p>
            <a:r>
              <a:rPr lang="en-US" sz="2800" b="1" dirty="0"/>
              <a:t>Five Loaves Two Fish Community Garden – Before &amp; After</a:t>
            </a:r>
          </a:p>
        </p:txBody>
      </p:sp>
      <p:pic>
        <p:nvPicPr>
          <p:cNvPr id="7" name="Picture 6">
            <a:extLst>
              <a:ext uri="{FF2B5EF4-FFF2-40B4-BE49-F238E27FC236}">
                <a16:creationId xmlns:a16="http://schemas.microsoft.com/office/drawing/2014/main" id="{6D3A0054-B973-4772-8E4C-11A01365C80D}"/>
              </a:ext>
            </a:extLst>
          </p:cNvPr>
          <p:cNvPicPr>
            <a:picLocks noChangeAspect="1"/>
          </p:cNvPicPr>
          <p:nvPr/>
        </p:nvPicPr>
        <p:blipFill>
          <a:blip r:embed="rId2"/>
          <a:stretch>
            <a:fillRect/>
          </a:stretch>
        </p:blipFill>
        <p:spPr>
          <a:xfrm>
            <a:off x="6096000" y="956656"/>
            <a:ext cx="5366678" cy="4724302"/>
          </a:xfrm>
          <a:prstGeom prst="rect">
            <a:avLst/>
          </a:prstGeom>
        </p:spPr>
      </p:pic>
      <p:pic>
        <p:nvPicPr>
          <p:cNvPr id="8" name="Picture 7">
            <a:extLst>
              <a:ext uri="{FF2B5EF4-FFF2-40B4-BE49-F238E27FC236}">
                <a16:creationId xmlns:a16="http://schemas.microsoft.com/office/drawing/2014/main" id="{80979B91-B62D-4DA0-8083-D641AE77B579}"/>
              </a:ext>
            </a:extLst>
          </p:cNvPr>
          <p:cNvPicPr>
            <a:picLocks noChangeAspect="1"/>
          </p:cNvPicPr>
          <p:nvPr/>
        </p:nvPicPr>
        <p:blipFill>
          <a:blip r:embed="rId3"/>
          <a:stretch>
            <a:fillRect/>
          </a:stretch>
        </p:blipFill>
        <p:spPr>
          <a:xfrm>
            <a:off x="490332" y="1063534"/>
            <a:ext cx="4984193" cy="4646008"/>
          </a:xfrm>
          <a:prstGeom prst="rect">
            <a:avLst/>
          </a:prstGeom>
        </p:spPr>
      </p:pic>
      <p:sp>
        <p:nvSpPr>
          <p:cNvPr id="9" name="TextBox 8">
            <a:extLst>
              <a:ext uri="{FF2B5EF4-FFF2-40B4-BE49-F238E27FC236}">
                <a16:creationId xmlns:a16="http://schemas.microsoft.com/office/drawing/2014/main" id="{40ABBA54-CD79-42EA-AC6E-82AAEEE51950}"/>
              </a:ext>
            </a:extLst>
          </p:cNvPr>
          <p:cNvSpPr txBox="1"/>
          <p:nvPr/>
        </p:nvSpPr>
        <p:spPr>
          <a:xfrm>
            <a:off x="594788" y="1063534"/>
            <a:ext cx="816570" cy="369332"/>
          </a:xfrm>
          <a:prstGeom prst="rect">
            <a:avLst/>
          </a:prstGeom>
          <a:noFill/>
        </p:spPr>
        <p:txBody>
          <a:bodyPr wrap="none" rtlCol="0">
            <a:spAutoFit/>
          </a:bodyPr>
          <a:lstStyle/>
          <a:p>
            <a:r>
              <a:rPr lang="en-US" b="1" dirty="0">
                <a:solidFill>
                  <a:schemeClr val="bg1"/>
                </a:solidFill>
              </a:rPr>
              <a:t>Before</a:t>
            </a:r>
          </a:p>
        </p:txBody>
      </p:sp>
      <p:sp>
        <p:nvSpPr>
          <p:cNvPr id="10" name="TextBox 9">
            <a:extLst>
              <a:ext uri="{FF2B5EF4-FFF2-40B4-BE49-F238E27FC236}">
                <a16:creationId xmlns:a16="http://schemas.microsoft.com/office/drawing/2014/main" id="{4EA181F0-188A-4632-9F6E-B70B8E8BA8FA}"/>
              </a:ext>
            </a:extLst>
          </p:cNvPr>
          <p:cNvSpPr txBox="1"/>
          <p:nvPr/>
        </p:nvSpPr>
        <p:spPr>
          <a:xfrm>
            <a:off x="6736850" y="992376"/>
            <a:ext cx="672364" cy="369332"/>
          </a:xfrm>
          <a:prstGeom prst="rect">
            <a:avLst/>
          </a:prstGeom>
          <a:noFill/>
        </p:spPr>
        <p:txBody>
          <a:bodyPr wrap="none" rtlCol="0">
            <a:spAutoFit/>
          </a:bodyPr>
          <a:lstStyle/>
          <a:p>
            <a:r>
              <a:rPr lang="en-US" b="1" dirty="0">
                <a:solidFill>
                  <a:schemeClr val="bg1"/>
                </a:solidFill>
              </a:rPr>
              <a:t>After</a:t>
            </a:r>
          </a:p>
        </p:txBody>
      </p:sp>
      <p:sp>
        <p:nvSpPr>
          <p:cNvPr id="11" name="TextBox 10">
            <a:extLst>
              <a:ext uri="{FF2B5EF4-FFF2-40B4-BE49-F238E27FC236}">
                <a16:creationId xmlns:a16="http://schemas.microsoft.com/office/drawing/2014/main" id="{B86BBA50-942D-4E67-A4B6-51F402CE9A8F}"/>
              </a:ext>
            </a:extLst>
          </p:cNvPr>
          <p:cNvSpPr txBox="1"/>
          <p:nvPr/>
        </p:nvSpPr>
        <p:spPr>
          <a:xfrm>
            <a:off x="490332" y="5794466"/>
            <a:ext cx="3748334" cy="461665"/>
          </a:xfrm>
          <a:prstGeom prst="rect">
            <a:avLst/>
          </a:prstGeom>
          <a:noFill/>
        </p:spPr>
        <p:txBody>
          <a:bodyPr wrap="none" rtlCol="0">
            <a:spAutoFit/>
          </a:bodyPr>
          <a:lstStyle/>
          <a:p>
            <a:r>
              <a:rPr lang="en-US" sz="2400" dirty="0"/>
              <a:t>Vacant lot to vibrant garden!</a:t>
            </a:r>
          </a:p>
        </p:txBody>
      </p:sp>
    </p:spTree>
    <p:extLst>
      <p:ext uri="{BB962C8B-B14F-4D97-AF65-F5344CB8AC3E}">
        <p14:creationId xmlns:p14="http://schemas.microsoft.com/office/powerpoint/2010/main" val="350538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icture&#10;&#10;Description automatically generated">
            <a:extLst>
              <a:ext uri="{FF2B5EF4-FFF2-40B4-BE49-F238E27FC236}">
                <a16:creationId xmlns:a16="http://schemas.microsoft.com/office/drawing/2014/main" id="{78E5D747-34A4-43F1-BD1E-655F63387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680" y="192232"/>
            <a:ext cx="3875316" cy="2906487"/>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3E349A8A-6AEF-4B46-B961-F00DDAF4F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192232"/>
            <a:ext cx="4143498" cy="3107624"/>
          </a:xfrm>
          <a:prstGeom prst="rect">
            <a:avLst/>
          </a:prstGeom>
        </p:spPr>
      </p:pic>
      <p:pic>
        <p:nvPicPr>
          <p:cNvPr id="9" name="Picture 8" descr="A picture containing ground, outdoor, building, grass&#10;&#10;Description automatically generated">
            <a:extLst>
              <a:ext uri="{FF2B5EF4-FFF2-40B4-BE49-F238E27FC236}">
                <a16:creationId xmlns:a16="http://schemas.microsoft.com/office/drawing/2014/main" id="{3385376F-614F-4145-8C78-D3BDABCB0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1" y="3429000"/>
            <a:ext cx="4143498" cy="3107624"/>
          </a:xfrm>
          <a:prstGeom prst="rect">
            <a:avLst/>
          </a:prstGeom>
        </p:spPr>
      </p:pic>
      <p:pic>
        <p:nvPicPr>
          <p:cNvPr id="11" name="Picture 10" descr="A large brick building with grass and trees&#10;&#10;Description automatically generated">
            <a:extLst>
              <a:ext uri="{FF2B5EF4-FFF2-40B4-BE49-F238E27FC236}">
                <a16:creationId xmlns:a16="http://schemas.microsoft.com/office/drawing/2014/main" id="{C0EF68F0-FBDD-44BE-BA18-780FB46BA0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680" y="3351068"/>
            <a:ext cx="4247408" cy="3185556"/>
          </a:xfrm>
          <a:prstGeom prst="rect">
            <a:avLst/>
          </a:prstGeom>
        </p:spPr>
      </p:pic>
    </p:spTree>
    <p:extLst>
      <p:ext uri="{BB962C8B-B14F-4D97-AF65-F5344CB8AC3E}">
        <p14:creationId xmlns:p14="http://schemas.microsoft.com/office/powerpoint/2010/main" val="416215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D0D3-4A75-47E4-A26F-40D6A7B61FD3}"/>
              </a:ext>
            </a:extLst>
          </p:cNvPr>
          <p:cNvSpPr>
            <a:spLocks noGrp="1"/>
          </p:cNvSpPr>
          <p:nvPr>
            <p:ph type="title"/>
          </p:nvPr>
        </p:nvSpPr>
        <p:spPr>
          <a:xfrm>
            <a:off x="249382" y="138112"/>
            <a:ext cx="10515600" cy="1325563"/>
          </a:xfrm>
        </p:spPr>
        <p:txBody>
          <a:bodyPr/>
          <a:lstStyle/>
          <a:p>
            <a:r>
              <a:rPr lang="en-US" dirty="0"/>
              <a:t>NGT Gardens</a:t>
            </a:r>
          </a:p>
        </p:txBody>
      </p:sp>
      <p:pic>
        <p:nvPicPr>
          <p:cNvPr id="4" name="Picture 3">
            <a:extLst>
              <a:ext uri="{FF2B5EF4-FFF2-40B4-BE49-F238E27FC236}">
                <a16:creationId xmlns:a16="http://schemas.microsoft.com/office/drawing/2014/main" id="{0FCC99FD-B555-4046-955B-3B0DC2466BB9}"/>
              </a:ext>
            </a:extLst>
          </p:cNvPr>
          <p:cNvPicPr>
            <a:picLocks noChangeAspect="1"/>
          </p:cNvPicPr>
          <p:nvPr/>
        </p:nvPicPr>
        <p:blipFill>
          <a:blip r:embed="rId2"/>
          <a:stretch>
            <a:fillRect/>
          </a:stretch>
        </p:blipFill>
        <p:spPr>
          <a:xfrm>
            <a:off x="6549612" y="138112"/>
            <a:ext cx="5505450" cy="6581775"/>
          </a:xfrm>
          <a:prstGeom prst="rect">
            <a:avLst/>
          </a:prstGeom>
        </p:spPr>
      </p:pic>
      <p:sp>
        <p:nvSpPr>
          <p:cNvPr id="5" name="Rectangle: Rounded Corners 4">
            <a:extLst>
              <a:ext uri="{FF2B5EF4-FFF2-40B4-BE49-F238E27FC236}">
                <a16:creationId xmlns:a16="http://schemas.microsoft.com/office/drawing/2014/main" id="{4C311554-AD57-4128-A797-2AB51D20AAAD}"/>
              </a:ext>
            </a:extLst>
          </p:cNvPr>
          <p:cNvSpPr/>
          <p:nvPr/>
        </p:nvSpPr>
        <p:spPr>
          <a:xfrm>
            <a:off x="6757058" y="5854535"/>
            <a:ext cx="2090057" cy="7109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b="1" dirty="0">
                <a:solidFill>
                  <a:schemeClr val="tx1"/>
                </a:solidFill>
              </a:rPr>
              <a:t>          Preserved Garden</a:t>
            </a:r>
          </a:p>
          <a:p>
            <a:pPr>
              <a:spcAft>
                <a:spcPts val="600"/>
              </a:spcAft>
            </a:pPr>
            <a:r>
              <a:rPr lang="en-US" sz="1400" b="1" dirty="0">
                <a:solidFill>
                  <a:schemeClr val="tx1"/>
                </a:solidFill>
              </a:rPr>
              <a:t>          Acquisition Garden</a:t>
            </a:r>
          </a:p>
        </p:txBody>
      </p:sp>
      <p:pic>
        <p:nvPicPr>
          <p:cNvPr id="6" name="Picture 5">
            <a:extLst>
              <a:ext uri="{FF2B5EF4-FFF2-40B4-BE49-F238E27FC236}">
                <a16:creationId xmlns:a16="http://schemas.microsoft.com/office/drawing/2014/main" id="{2B649143-E255-413E-A70F-233F6666FC94}"/>
              </a:ext>
            </a:extLst>
          </p:cNvPr>
          <p:cNvPicPr>
            <a:picLocks noChangeAspect="1"/>
          </p:cNvPicPr>
          <p:nvPr/>
        </p:nvPicPr>
        <p:blipFill>
          <a:blip r:embed="rId3"/>
          <a:stretch>
            <a:fillRect/>
          </a:stretch>
        </p:blipFill>
        <p:spPr>
          <a:xfrm>
            <a:off x="6962651" y="5914746"/>
            <a:ext cx="190500" cy="295275"/>
          </a:xfrm>
          <a:prstGeom prst="rect">
            <a:avLst/>
          </a:prstGeom>
        </p:spPr>
      </p:pic>
      <p:pic>
        <p:nvPicPr>
          <p:cNvPr id="7" name="Picture 6">
            <a:extLst>
              <a:ext uri="{FF2B5EF4-FFF2-40B4-BE49-F238E27FC236}">
                <a16:creationId xmlns:a16="http://schemas.microsoft.com/office/drawing/2014/main" id="{31D9758C-EC76-4EAE-B03E-50A3D0C6EC2E}"/>
              </a:ext>
            </a:extLst>
          </p:cNvPr>
          <p:cNvPicPr>
            <a:picLocks noChangeAspect="1"/>
          </p:cNvPicPr>
          <p:nvPr/>
        </p:nvPicPr>
        <p:blipFill>
          <a:blip r:embed="rId4"/>
          <a:stretch>
            <a:fillRect/>
          </a:stretch>
        </p:blipFill>
        <p:spPr>
          <a:xfrm>
            <a:off x="6909459" y="6244951"/>
            <a:ext cx="247650" cy="238125"/>
          </a:xfrm>
          <a:prstGeom prst="rect">
            <a:avLst/>
          </a:prstGeom>
        </p:spPr>
      </p:pic>
      <p:sp>
        <p:nvSpPr>
          <p:cNvPr id="8" name="TextBox 7">
            <a:extLst>
              <a:ext uri="{FF2B5EF4-FFF2-40B4-BE49-F238E27FC236}">
                <a16:creationId xmlns:a16="http://schemas.microsoft.com/office/drawing/2014/main" id="{73C8B6D6-5040-4E2A-A422-29BEAD926CFE}"/>
              </a:ext>
            </a:extLst>
          </p:cNvPr>
          <p:cNvSpPr txBox="1"/>
          <p:nvPr/>
        </p:nvSpPr>
        <p:spPr>
          <a:xfrm>
            <a:off x="249382" y="1330037"/>
            <a:ext cx="3494996"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Protected 46 gardens to date</a:t>
            </a:r>
          </a:p>
          <a:p>
            <a:pPr marL="285750" indent="-285750">
              <a:buFont typeface="Arial" panose="020B0604020202020204" pitchFamily="34" charset="0"/>
              <a:buChar char="•"/>
            </a:pPr>
            <a:r>
              <a:rPr lang="en-US" sz="2000" dirty="0"/>
              <a:t>Aim to protect 70 by 2022</a:t>
            </a:r>
          </a:p>
        </p:txBody>
      </p:sp>
      <p:pic>
        <p:nvPicPr>
          <p:cNvPr id="9" name="Picture 8" descr="child weeding at Aspen Farm.jpg">
            <a:extLst>
              <a:ext uri="{FF2B5EF4-FFF2-40B4-BE49-F238E27FC236}">
                <a16:creationId xmlns:a16="http://schemas.microsoft.com/office/drawing/2014/main" id="{022129C8-C5DE-426C-A9F5-D4B9CA5C274A}"/>
              </a:ext>
            </a:extLst>
          </p:cNvPr>
          <p:cNvPicPr>
            <a:picLocks noChangeAspect="1"/>
          </p:cNvPicPr>
          <p:nvPr/>
        </p:nvPicPr>
        <p:blipFill>
          <a:blip r:embed="rId5" cstate="print"/>
          <a:stretch>
            <a:fillRect/>
          </a:stretch>
        </p:blipFill>
        <p:spPr>
          <a:xfrm>
            <a:off x="359876" y="2336981"/>
            <a:ext cx="2799278" cy="3923231"/>
          </a:xfrm>
          <a:prstGeom prst="rect">
            <a:avLst/>
          </a:prstGeom>
        </p:spPr>
      </p:pic>
      <p:pic>
        <p:nvPicPr>
          <p:cNvPr id="10" name="Picture 9" descr="Warrington 7-2015 (1).JPG">
            <a:extLst>
              <a:ext uri="{FF2B5EF4-FFF2-40B4-BE49-F238E27FC236}">
                <a16:creationId xmlns:a16="http://schemas.microsoft.com/office/drawing/2014/main" id="{8FDB7263-583B-45FF-B9E9-6DDA609F07A7}"/>
              </a:ext>
            </a:extLst>
          </p:cNvPr>
          <p:cNvPicPr>
            <a:picLocks noChangeAspect="1"/>
          </p:cNvPicPr>
          <p:nvPr/>
        </p:nvPicPr>
        <p:blipFill>
          <a:blip r:embed="rId6" cstate="print"/>
          <a:stretch>
            <a:fillRect/>
          </a:stretch>
        </p:blipFill>
        <p:spPr>
          <a:xfrm>
            <a:off x="3311555" y="2336981"/>
            <a:ext cx="2969078" cy="3958771"/>
          </a:xfrm>
          <a:prstGeom prst="rect">
            <a:avLst/>
          </a:prstGeom>
        </p:spPr>
      </p:pic>
    </p:spTree>
    <p:extLst>
      <p:ext uri="{BB962C8B-B14F-4D97-AF65-F5344CB8AC3E}">
        <p14:creationId xmlns:p14="http://schemas.microsoft.com/office/powerpoint/2010/main" val="606823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0BD26C-B46F-49A2-B64E-2F5510BF309B}"/>
              </a:ext>
            </a:extLst>
          </p:cNvPr>
          <p:cNvPicPr>
            <a:picLocks noChangeAspect="1"/>
          </p:cNvPicPr>
          <p:nvPr/>
        </p:nvPicPr>
        <p:blipFill>
          <a:blip r:embed="rId2"/>
          <a:stretch>
            <a:fillRect/>
          </a:stretch>
        </p:blipFill>
        <p:spPr>
          <a:xfrm>
            <a:off x="661366" y="565877"/>
            <a:ext cx="6627329" cy="5834058"/>
          </a:xfrm>
          <a:prstGeom prst="rect">
            <a:avLst/>
          </a:prstGeom>
        </p:spPr>
      </p:pic>
      <p:sp>
        <p:nvSpPr>
          <p:cNvPr id="3" name="TextBox 2">
            <a:extLst>
              <a:ext uri="{FF2B5EF4-FFF2-40B4-BE49-F238E27FC236}">
                <a16:creationId xmlns:a16="http://schemas.microsoft.com/office/drawing/2014/main" id="{43328545-8D06-40DD-AD4F-D0059CFCCE18}"/>
              </a:ext>
            </a:extLst>
          </p:cNvPr>
          <p:cNvSpPr txBox="1"/>
          <p:nvPr/>
        </p:nvSpPr>
        <p:spPr>
          <a:xfrm>
            <a:off x="3406110" y="5459896"/>
            <a:ext cx="1002197" cy="369332"/>
          </a:xfrm>
          <a:prstGeom prst="rect">
            <a:avLst/>
          </a:prstGeom>
          <a:noFill/>
        </p:spPr>
        <p:txBody>
          <a:bodyPr wrap="none" rtlCol="0">
            <a:spAutoFit/>
          </a:bodyPr>
          <a:lstStyle/>
          <a:p>
            <a:r>
              <a:rPr lang="en-US" b="1" dirty="0">
                <a:solidFill>
                  <a:schemeClr val="bg1"/>
                </a:solidFill>
              </a:rPr>
              <a:t>N 55</a:t>
            </a:r>
            <a:r>
              <a:rPr lang="en-US" b="1" baseline="30000" dirty="0">
                <a:solidFill>
                  <a:schemeClr val="bg1"/>
                </a:solidFill>
              </a:rPr>
              <a:t>th</a:t>
            </a:r>
            <a:r>
              <a:rPr lang="en-US" b="1" dirty="0">
                <a:solidFill>
                  <a:schemeClr val="bg1"/>
                </a:solidFill>
              </a:rPr>
              <a:t> St</a:t>
            </a:r>
          </a:p>
        </p:txBody>
      </p:sp>
      <p:sp>
        <p:nvSpPr>
          <p:cNvPr id="4" name="TextBox 3">
            <a:extLst>
              <a:ext uri="{FF2B5EF4-FFF2-40B4-BE49-F238E27FC236}">
                <a16:creationId xmlns:a16="http://schemas.microsoft.com/office/drawing/2014/main" id="{DF36EAC8-3048-4296-A5F2-ECAFCF401586}"/>
              </a:ext>
            </a:extLst>
          </p:cNvPr>
          <p:cNvSpPr txBox="1"/>
          <p:nvPr/>
        </p:nvSpPr>
        <p:spPr>
          <a:xfrm rot="16200000">
            <a:off x="5082511" y="3624470"/>
            <a:ext cx="1293431" cy="369332"/>
          </a:xfrm>
          <a:prstGeom prst="rect">
            <a:avLst/>
          </a:prstGeom>
          <a:noFill/>
        </p:spPr>
        <p:txBody>
          <a:bodyPr wrap="none" rtlCol="0">
            <a:spAutoFit/>
          </a:bodyPr>
          <a:lstStyle/>
          <a:p>
            <a:r>
              <a:rPr lang="en-US" b="1" dirty="0">
                <a:solidFill>
                  <a:schemeClr val="bg1"/>
                </a:solidFill>
              </a:rPr>
              <a:t>Jefferson St</a:t>
            </a:r>
          </a:p>
        </p:txBody>
      </p:sp>
      <p:sp>
        <p:nvSpPr>
          <p:cNvPr id="5" name="Rectangle 4">
            <a:extLst>
              <a:ext uri="{FF2B5EF4-FFF2-40B4-BE49-F238E27FC236}">
                <a16:creationId xmlns:a16="http://schemas.microsoft.com/office/drawing/2014/main" id="{69B00F89-94C6-4241-B732-73C88D477BF0}"/>
              </a:ext>
            </a:extLst>
          </p:cNvPr>
          <p:cNvSpPr/>
          <p:nvPr/>
        </p:nvSpPr>
        <p:spPr>
          <a:xfrm>
            <a:off x="2001077" y="1895061"/>
            <a:ext cx="3286539" cy="299412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4DC144F-E919-4D76-AEB9-11432B1A919D}"/>
              </a:ext>
            </a:extLst>
          </p:cNvPr>
          <p:cNvCxnSpPr>
            <a:cxnSpLocks/>
          </p:cNvCxnSpPr>
          <p:nvPr/>
        </p:nvCxnSpPr>
        <p:spPr>
          <a:xfrm>
            <a:off x="2517914"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709C1B6-2B97-41FE-8ADB-D7ABFB9D3965}"/>
              </a:ext>
            </a:extLst>
          </p:cNvPr>
          <p:cNvCxnSpPr>
            <a:cxnSpLocks/>
          </p:cNvCxnSpPr>
          <p:nvPr/>
        </p:nvCxnSpPr>
        <p:spPr>
          <a:xfrm>
            <a:off x="3081130"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09821C-0510-46EB-9720-517247ECD6DD}"/>
              </a:ext>
            </a:extLst>
          </p:cNvPr>
          <p:cNvCxnSpPr>
            <a:cxnSpLocks/>
          </p:cNvCxnSpPr>
          <p:nvPr/>
        </p:nvCxnSpPr>
        <p:spPr>
          <a:xfrm>
            <a:off x="3617844"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04C911-AF56-4E3F-9094-6EA6D46FC68F}"/>
              </a:ext>
            </a:extLst>
          </p:cNvPr>
          <p:cNvCxnSpPr>
            <a:cxnSpLocks/>
          </p:cNvCxnSpPr>
          <p:nvPr/>
        </p:nvCxnSpPr>
        <p:spPr>
          <a:xfrm>
            <a:off x="4174435"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ACF7E2-9331-4136-9664-AEADB41F8A28}"/>
              </a:ext>
            </a:extLst>
          </p:cNvPr>
          <p:cNvCxnSpPr>
            <a:cxnSpLocks/>
          </p:cNvCxnSpPr>
          <p:nvPr/>
        </p:nvCxnSpPr>
        <p:spPr>
          <a:xfrm>
            <a:off x="4726356" y="1895061"/>
            <a:ext cx="0" cy="299412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5C1B77-CC97-434F-B7AD-C11371E52ECA}"/>
              </a:ext>
            </a:extLst>
          </p:cNvPr>
          <p:cNvSpPr txBox="1"/>
          <p:nvPr/>
        </p:nvSpPr>
        <p:spPr>
          <a:xfrm>
            <a:off x="4687482" y="1883537"/>
            <a:ext cx="652743" cy="369332"/>
          </a:xfrm>
          <a:prstGeom prst="rect">
            <a:avLst/>
          </a:prstGeom>
          <a:noFill/>
        </p:spPr>
        <p:txBody>
          <a:bodyPr wrap="none" rtlCol="0">
            <a:spAutoFit/>
          </a:bodyPr>
          <a:lstStyle/>
          <a:p>
            <a:r>
              <a:rPr lang="en-US" b="1" dirty="0">
                <a:solidFill>
                  <a:srgbClr val="FFFF00"/>
                </a:solidFill>
              </a:rPr>
              <a:t>1701</a:t>
            </a:r>
          </a:p>
        </p:txBody>
      </p:sp>
      <p:sp>
        <p:nvSpPr>
          <p:cNvPr id="12" name="TextBox 11">
            <a:extLst>
              <a:ext uri="{FF2B5EF4-FFF2-40B4-BE49-F238E27FC236}">
                <a16:creationId xmlns:a16="http://schemas.microsoft.com/office/drawing/2014/main" id="{9515B605-C9A9-4229-B0EC-C7B6DE068159}"/>
              </a:ext>
            </a:extLst>
          </p:cNvPr>
          <p:cNvSpPr txBox="1"/>
          <p:nvPr/>
        </p:nvSpPr>
        <p:spPr>
          <a:xfrm>
            <a:off x="4121029" y="1883537"/>
            <a:ext cx="652743" cy="369332"/>
          </a:xfrm>
          <a:prstGeom prst="rect">
            <a:avLst/>
          </a:prstGeom>
          <a:noFill/>
        </p:spPr>
        <p:txBody>
          <a:bodyPr wrap="none" rtlCol="0">
            <a:spAutoFit/>
          </a:bodyPr>
          <a:lstStyle/>
          <a:p>
            <a:r>
              <a:rPr lang="en-US" b="1" dirty="0">
                <a:solidFill>
                  <a:srgbClr val="FFFF00"/>
                </a:solidFill>
              </a:rPr>
              <a:t>1703</a:t>
            </a:r>
          </a:p>
        </p:txBody>
      </p:sp>
      <p:sp>
        <p:nvSpPr>
          <p:cNvPr id="13" name="TextBox 12">
            <a:extLst>
              <a:ext uri="{FF2B5EF4-FFF2-40B4-BE49-F238E27FC236}">
                <a16:creationId xmlns:a16="http://schemas.microsoft.com/office/drawing/2014/main" id="{E93BC45F-A938-4F09-97D7-0608609CB029}"/>
              </a:ext>
            </a:extLst>
          </p:cNvPr>
          <p:cNvSpPr txBox="1"/>
          <p:nvPr/>
        </p:nvSpPr>
        <p:spPr>
          <a:xfrm>
            <a:off x="3570479" y="1883537"/>
            <a:ext cx="652743" cy="369332"/>
          </a:xfrm>
          <a:prstGeom prst="rect">
            <a:avLst/>
          </a:prstGeom>
          <a:noFill/>
        </p:spPr>
        <p:txBody>
          <a:bodyPr wrap="none" rtlCol="0">
            <a:spAutoFit/>
          </a:bodyPr>
          <a:lstStyle/>
          <a:p>
            <a:r>
              <a:rPr lang="en-US" b="1" dirty="0">
                <a:solidFill>
                  <a:srgbClr val="FFFF00"/>
                </a:solidFill>
              </a:rPr>
              <a:t>1705</a:t>
            </a:r>
          </a:p>
        </p:txBody>
      </p:sp>
      <p:sp>
        <p:nvSpPr>
          <p:cNvPr id="14" name="TextBox 13">
            <a:extLst>
              <a:ext uri="{FF2B5EF4-FFF2-40B4-BE49-F238E27FC236}">
                <a16:creationId xmlns:a16="http://schemas.microsoft.com/office/drawing/2014/main" id="{3FA195DA-4945-4DF9-8310-2081B6B0B825}"/>
              </a:ext>
            </a:extLst>
          </p:cNvPr>
          <p:cNvSpPr txBox="1"/>
          <p:nvPr/>
        </p:nvSpPr>
        <p:spPr>
          <a:xfrm>
            <a:off x="3021497" y="1883537"/>
            <a:ext cx="652743" cy="369332"/>
          </a:xfrm>
          <a:prstGeom prst="rect">
            <a:avLst/>
          </a:prstGeom>
          <a:noFill/>
        </p:spPr>
        <p:txBody>
          <a:bodyPr wrap="none" rtlCol="0">
            <a:spAutoFit/>
          </a:bodyPr>
          <a:lstStyle/>
          <a:p>
            <a:r>
              <a:rPr lang="en-US" b="1" dirty="0">
                <a:solidFill>
                  <a:srgbClr val="FFFF00"/>
                </a:solidFill>
              </a:rPr>
              <a:t>1707</a:t>
            </a:r>
          </a:p>
        </p:txBody>
      </p:sp>
      <p:sp>
        <p:nvSpPr>
          <p:cNvPr id="15" name="TextBox 14">
            <a:extLst>
              <a:ext uri="{FF2B5EF4-FFF2-40B4-BE49-F238E27FC236}">
                <a16:creationId xmlns:a16="http://schemas.microsoft.com/office/drawing/2014/main" id="{9E65199A-FDF7-4765-BF4F-34B0CD2A6962}"/>
              </a:ext>
            </a:extLst>
          </p:cNvPr>
          <p:cNvSpPr txBox="1"/>
          <p:nvPr/>
        </p:nvSpPr>
        <p:spPr>
          <a:xfrm>
            <a:off x="2476465" y="1883537"/>
            <a:ext cx="652743" cy="369332"/>
          </a:xfrm>
          <a:prstGeom prst="rect">
            <a:avLst/>
          </a:prstGeom>
          <a:noFill/>
        </p:spPr>
        <p:txBody>
          <a:bodyPr wrap="none" rtlCol="0">
            <a:spAutoFit/>
          </a:bodyPr>
          <a:lstStyle/>
          <a:p>
            <a:r>
              <a:rPr lang="en-US" b="1" dirty="0">
                <a:solidFill>
                  <a:srgbClr val="FFFF00"/>
                </a:solidFill>
              </a:rPr>
              <a:t>1709</a:t>
            </a:r>
          </a:p>
        </p:txBody>
      </p:sp>
      <p:sp>
        <p:nvSpPr>
          <p:cNvPr id="18" name="Rectangle 17">
            <a:extLst>
              <a:ext uri="{FF2B5EF4-FFF2-40B4-BE49-F238E27FC236}">
                <a16:creationId xmlns:a16="http://schemas.microsoft.com/office/drawing/2014/main" id="{3ADE1BBE-569E-4ECA-9A9B-91554D34BB29}"/>
              </a:ext>
            </a:extLst>
          </p:cNvPr>
          <p:cNvSpPr/>
          <p:nvPr/>
        </p:nvSpPr>
        <p:spPr>
          <a:xfrm>
            <a:off x="4726356" y="1895061"/>
            <a:ext cx="547611" cy="2990088"/>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D483C64-5A87-466D-87B3-F0817D0C037C}"/>
              </a:ext>
            </a:extLst>
          </p:cNvPr>
          <p:cNvSpPr txBox="1"/>
          <p:nvPr/>
        </p:nvSpPr>
        <p:spPr>
          <a:xfrm>
            <a:off x="1906623" y="1895061"/>
            <a:ext cx="652743" cy="369332"/>
          </a:xfrm>
          <a:prstGeom prst="rect">
            <a:avLst/>
          </a:prstGeom>
          <a:noFill/>
        </p:spPr>
        <p:txBody>
          <a:bodyPr wrap="none" rtlCol="0">
            <a:spAutoFit/>
          </a:bodyPr>
          <a:lstStyle/>
          <a:p>
            <a:r>
              <a:rPr lang="en-US" b="1" dirty="0">
                <a:solidFill>
                  <a:srgbClr val="FFFF00"/>
                </a:solidFill>
              </a:rPr>
              <a:t>1711</a:t>
            </a:r>
          </a:p>
        </p:txBody>
      </p:sp>
      <p:sp>
        <p:nvSpPr>
          <p:cNvPr id="17" name="TextBox 16">
            <a:extLst>
              <a:ext uri="{FF2B5EF4-FFF2-40B4-BE49-F238E27FC236}">
                <a16:creationId xmlns:a16="http://schemas.microsoft.com/office/drawing/2014/main" id="{612B87AD-8455-4D3F-9A63-BCB3DD9A21E8}"/>
              </a:ext>
            </a:extLst>
          </p:cNvPr>
          <p:cNvSpPr txBox="1"/>
          <p:nvPr/>
        </p:nvSpPr>
        <p:spPr>
          <a:xfrm>
            <a:off x="7545639" y="406851"/>
            <a:ext cx="3845989" cy="707886"/>
          </a:xfrm>
          <a:prstGeom prst="rect">
            <a:avLst/>
          </a:prstGeom>
          <a:noFill/>
        </p:spPr>
        <p:txBody>
          <a:bodyPr wrap="none" rtlCol="0">
            <a:spAutoFit/>
          </a:bodyPr>
          <a:lstStyle/>
          <a:p>
            <a:r>
              <a:rPr lang="en-US" sz="2000" b="1" dirty="0"/>
              <a:t>Breakdown of property ownership</a:t>
            </a:r>
          </a:p>
          <a:p>
            <a:r>
              <a:rPr lang="en-US" sz="2000" b="1" dirty="0"/>
              <a:t>2017 &amp; before</a:t>
            </a:r>
          </a:p>
        </p:txBody>
      </p:sp>
      <p:sp>
        <p:nvSpPr>
          <p:cNvPr id="19" name="Rectangle 18">
            <a:extLst>
              <a:ext uri="{FF2B5EF4-FFF2-40B4-BE49-F238E27FC236}">
                <a16:creationId xmlns:a16="http://schemas.microsoft.com/office/drawing/2014/main" id="{0DB50188-3E94-43DB-8FAA-BFB950D4E384}"/>
              </a:ext>
            </a:extLst>
          </p:cNvPr>
          <p:cNvSpPr/>
          <p:nvPr/>
        </p:nvSpPr>
        <p:spPr>
          <a:xfrm>
            <a:off x="3633365" y="1916823"/>
            <a:ext cx="547611" cy="2990088"/>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a:extLst>
              <a:ext uri="{FF2B5EF4-FFF2-40B4-BE49-F238E27FC236}">
                <a16:creationId xmlns:a16="http://schemas.microsoft.com/office/drawing/2014/main" id="{10887074-126F-4EFB-82A3-7FBB23FECCA0}"/>
              </a:ext>
            </a:extLst>
          </p:cNvPr>
          <p:cNvGraphicFramePr>
            <a:graphicFrameLocks noGrp="1"/>
          </p:cNvGraphicFramePr>
          <p:nvPr/>
        </p:nvGraphicFramePr>
        <p:xfrm>
          <a:off x="7545639" y="1235132"/>
          <a:ext cx="4263251" cy="3220720"/>
        </p:xfrm>
        <a:graphic>
          <a:graphicData uri="http://schemas.openxmlformats.org/drawingml/2006/table">
            <a:tbl>
              <a:tblPr firstRow="1" bandRow="1">
                <a:tableStyleId>{5C22544A-7EE6-4342-B048-85BDC9FD1C3A}</a:tableStyleId>
              </a:tblPr>
              <a:tblGrid>
                <a:gridCol w="1414034">
                  <a:extLst>
                    <a:ext uri="{9D8B030D-6E8A-4147-A177-3AD203B41FA5}">
                      <a16:colId xmlns:a16="http://schemas.microsoft.com/office/drawing/2014/main" val="2282569464"/>
                    </a:ext>
                  </a:extLst>
                </a:gridCol>
                <a:gridCol w="1351722">
                  <a:extLst>
                    <a:ext uri="{9D8B030D-6E8A-4147-A177-3AD203B41FA5}">
                      <a16:colId xmlns:a16="http://schemas.microsoft.com/office/drawing/2014/main" val="1961190134"/>
                    </a:ext>
                  </a:extLst>
                </a:gridCol>
                <a:gridCol w="1497495">
                  <a:extLst>
                    <a:ext uri="{9D8B030D-6E8A-4147-A177-3AD203B41FA5}">
                      <a16:colId xmlns:a16="http://schemas.microsoft.com/office/drawing/2014/main" val="3438960017"/>
                    </a:ext>
                  </a:extLst>
                </a:gridCol>
              </a:tblGrid>
              <a:tr h="370840">
                <a:tc>
                  <a:txBody>
                    <a:bodyPr/>
                    <a:lstStyle/>
                    <a:p>
                      <a:r>
                        <a:rPr lang="en-US" sz="1600" dirty="0"/>
                        <a:t>Property</a:t>
                      </a:r>
                    </a:p>
                  </a:txBody>
                  <a:tcPr/>
                </a:tc>
                <a:tc>
                  <a:txBody>
                    <a:bodyPr/>
                    <a:lstStyle/>
                    <a:p>
                      <a:r>
                        <a:rPr lang="en-US" sz="1600" dirty="0"/>
                        <a:t>Owner</a:t>
                      </a:r>
                    </a:p>
                  </a:txBody>
                  <a:tcPr/>
                </a:tc>
                <a:tc>
                  <a:txBody>
                    <a:bodyPr/>
                    <a:lstStyle/>
                    <a:p>
                      <a:r>
                        <a:rPr lang="en-US" sz="1600" dirty="0"/>
                        <a:t>Tax Lien Amt</a:t>
                      </a:r>
                    </a:p>
                  </a:txBody>
                  <a:tcPr/>
                </a:tc>
                <a:extLst>
                  <a:ext uri="{0D108BD9-81ED-4DB2-BD59-A6C34878D82A}">
                    <a16:rowId xmlns:a16="http://schemas.microsoft.com/office/drawing/2014/main" val="836337826"/>
                  </a:ext>
                </a:extLst>
              </a:tr>
              <a:tr h="370840">
                <a:tc>
                  <a:txBody>
                    <a:bodyPr/>
                    <a:lstStyle/>
                    <a:p>
                      <a:r>
                        <a:rPr lang="en-US" sz="1600" dirty="0"/>
                        <a:t>1701 N 55</a:t>
                      </a:r>
                      <a:r>
                        <a:rPr lang="en-US" sz="1600" baseline="30000" dirty="0"/>
                        <a:t>th</a:t>
                      </a:r>
                      <a:r>
                        <a:rPr lang="en-US" sz="1600" dirty="0"/>
                        <a:t> St</a:t>
                      </a:r>
                    </a:p>
                  </a:txBody>
                  <a:tcPr/>
                </a:tc>
                <a:tc>
                  <a:txBody>
                    <a:bodyPr/>
                    <a:lstStyle/>
                    <a:p>
                      <a:r>
                        <a:rPr lang="en-US" sz="1600" dirty="0"/>
                        <a:t>City of Philadelphia</a:t>
                      </a:r>
                    </a:p>
                  </a:txBody>
                  <a:tcPr/>
                </a:tc>
                <a:tc>
                  <a:txBody>
                    <a:bodyPr/>
                    <a:lstStyle/>
                    <a:p>
                      <a:pPr algn="r"/>
                      <a:r>
                        <a:rPr lang="en-US" sz="1600" dirty="0"/>
                        <a:t>N/A</a:t>
                      </a:r>
                    </a:p>
                  </a:txBody>
                  <a:tcPr/>
                </a:tc>
                <a:extLst>
                  <a:ext uri="{0D108BD9-81ED-4DB2-BD59-A6C34878D82A}">
                    <a16:rowId xmlns:a16="http://schemas.microsoft.com/office/drawing/2014/main" val="3419333173"/>
                  </a:ext>
                </a:extLst>
              </a:tr>
              <a:tr h="370840">
                <a:tc>
                  <a:txBody>
                    <a:bodyPr/>
                    <a:lstStyle/>
                    <a:p>
                      <a:r>
                        <a:rPr lang="en-US" sz="1600" dirty="0"/>
                        <a:t>1703 N 55</a:t>
                      </a:r>
                      <a:r>
                        <a:rPr lang="en-US" sz="1600" baseline="30000" dirty="0"/>
                        <a:t>th</a:t>
                      </a:r>
                      <a:r>
                        <a:rPr lang="en-US" sz="1600" dirty="0"/>
                        <a:t> St</a:t>
                      </a:r>
                    </a:p>
                  </a:txBody>
                  <a:tcPr/>
                </a:tc>
                <a:tc>
                  <a:txBody>
                    <a:bodyPr/>
                    <a:lstStyle/>
                    <a:p>
                      <a:r>
                        <a:rPr lang="en-US" sz="1600" dirty="0"/>
                        <a:t>Ophir </a:t>
                      </a:r>
                      <a:r>
                        <a:rPr lang="en-US" sz="1600" dirty="0" err="1"/>
                        <a:t>Coan</a:t>
                      </a:r>
                      <a:endParaRPr lang="en-US" sz="1600" dirty="0"/>
                    </a:p>
                  </a:txBody>
                  <a:tcPr/>
                </a:tc>
                <a:tc>
                  <a:txBody>
                    <a:bodyPr/>
                    <a:lstStyle/>
                    <a:p>
                      <a:pPr algn="r"/>
                      <a:r>
                        <a:rPr lang="en-US" sz="1600" dirty="0"/>
                        <a:t>$10,090.69</a:t>
                      </a:r>
                    </a:p>
                  </a:txBody>
                  <a:tcPr/>
                </a:tc>
                <a:extLst>
                  <a:ext uri="{0D108BD9-81ED-4DB2-BD59-A6C34878D82A}">
                    <a16:rowId xmlns:a16="http://schemas.microsoft.com/office/drawing/2014/main" val="2789042826"/>
                  </a:ext>
                </a:extLst>
              </a:tr>
              <a:tr h="370840">
                <a:tc>
                  <a:txBody>
                    <a:bodyPr/>
                    <a:lstStyle/>
                    <a:p>
                      <a:r>
                        <a:rPr lang="en-US" sz="1600" dirty="0"/>
                        <a:t>1705 N 55</a:t>
                      </a:r>
                      <a:r>
                        <a:rPr lang="en-US" sz="1600" baseline="30000" dirty="0"/>
                        <a:t>th</a:t>
                      </a:r>
                      <a:r>
                        <a:rPr lang="en-US" sz="1600" dirty="0"/>
                        <a:t> St</a:t>
                      </a:r>
                    </a:p>
                  </a:txBody>
                  <a:tcPr/>
                </a:tc>
                <a:tc>
                  <a:txBody>
                    <a:bodyPr/>
                    <a:lstStyle/>
                    <a:p>
                      <a:r>
                        <a:rPr lang="en-US" sz="1600" dirty="0"/>
                        <a:t>City of Philadelphia</a:t>
                      </a:r>
                    </a:p>
                  </a:txBody>
                  <a:tcPr/>
                </a:tc>
                <a:tc>
                  <a:txBody>
                    <a:bodyPr/>
                    <a:lstStyle/>
                    <a:p>
                      <a:pPr algn="r"/>
                      <a:r>
                        <a:rPr lang="en-US" sz="1600" dirty="0"/>
                        <a:t>N/A</a:t>
                      </a:r>
                    </a:p>
                  </a:txBody>
                  <a:tcPr/>
                </a:tc>
                <a:extLst>
                  <a:ext uri="{0D108BD9-81ED-4DB2-BD59-A6C34878D82A}">
                    <a16:rowId xmlns:a16="http://schemas.microsoft.com/office/drawing/2014/main" val="280994733"/>
                  </a:ext>
                </a:extLst>
              </a:tr>
              <a:tr h="370840">
                <a:tc>
                  <a:txBody>
                    <a:bodyPr/>
                    <a:lstStyle/>
                    <a:p>
                      <a:r>
                        <a:rPr lang="en-US" sz="1600" dirty="0"/>
                        <a:t>1707 N 55</a:t>
                      </a:r>
                      <a:r>
                        <a:rPr lang="en-US" sz="1600" baseline="30000" dirty="0"/>
                        <a:t>th</a:t>
                      </a:r>
                      <a:r>
                        <a:rPr lang="en-US" sz="1600" dirty="0"/>
                        <a:t> St</a:t>
                      </a:r>
                    </a:p>
                  </a:txBody>
                  <a:tcPr/>
                </a:tc>
                <a:tc>
                  <a:txBody>
                    <a:bodyPr/>
                    <a:lstStyle/>
                    <a:p>
                      <a:r>
                        <a:rPr lang="en-US" sz="1600" dirty="0"/>
                        <a:t>Annie Lee Parker</a:t>
                      </a:r>
                    </a:p>
                  </a:txBody>
                  <a:tcPr/>
                </a:tc>
                <a:tc>
                  <a:txBody>
                    <a:bodyPr/>
                    <a:lstStyle/>
                    <a:p>
                      <a:pPr algn="r"/>
                      <a:r>
                        <a:rPr lang="en-US" sz="1600" dirty="0"/>
                        <a:t>$6,263.12</a:t>
                      </a:r>
                    </a:p>
                  </a:txBody>
                  <a:tcPr/>
                </a:tc>
                <a:extLst>
                  <a:ext uri="{0D108BD9-81ED-4DB2-BD59-A6C34878D82A}">
                    <a16:rowId xmlns:a16="http://schemas.microsoft.com/office/drawing/2014/main" val="50091044"/>
                  </a:ext>
                </a:extLst>
              </a:tr>
              <a:tr h="370840">
                <a:tc>
                  <a:txBody>
                    <a:bodyPr/>
                    <a:lstStyle/>
                    <a:p>
                      <a:r>
                        <a:rPr lang="en-US" sz="1600" b="1" dirty="0"/>
                        <a:t>1709 N 55</a:t>
                      </a:r>
                      <a:r>
                        <a:rPr lang="en-US" sz="1600" b="1" baseline="30000" dirty="0"/>
                        <a:t>th</a:t>
                      </a:r>
                      <a:r>
                        <a:rPr lang="en-US" sz="1600" b="1" dirty="0"/>
                        <a:t> St</a:t>
                      </a:r>
                    </a:p>
                  </a:txBody>
                  <a:tcPr/>
                </a:tc>
                <a:tc>
                  <a:txBody>
                    <a:bodyPr/>
                    <a:lstStyle/>
                    <a:p>
                      <a:r>
                        <a:rPr lang="en-US" sz="1600" b="1" dirty="0"/>
                        <a:t>Paul F </a:t>
                      </a:r>
                      <a:r>
                        <a:rPr lang="en-US" sz="1600" b="1" dirty="0" err="1"/>
                        <a:t>Knaus</a:t>
                      </a:r>
                      <a:endParaRPr lang="en-US" sz="1600" b="1" dirty="0"/>
                    </a:p>
                  </a:txBody>
                  <a:tcPr/>
                </a:tc>
                <a:tc>
                  <a:txBody>
                    <a:bodyPr/>
                    <a:lstStyle/>
                    <a:p>
                      <a:pPr algn="r"/>
                      <a:r>
                        <a:rPr lang="en-US" sz="1600" b="1" dirty="0"/>
                        <a:t>$6,635.10</a:t>
                      </a:r>
                    </a:p>
                  </a:txBody>
                  <a:tcPr/>
                </a:tc>
                <a:extLst>
                  <a:ext uri="{0D108BD9-81ED-4DB2-BD59-A6C34878D82A}">
                    <a16:rowId xmlns:a16="http://schemas.microsoft.com/office/drawing/2014/main" val="4002541188"/>
                  </a:ext>
                </a:extLst>
              </a:tr>
              <a:tr h="370840">
                <a:tc>
                  <a:txBody>
                    <a:bodyPr/>
                    <a:lstStyle/>
                    <a:p>
                      <a:r>
                        <a:rPr lang="en-US" sz="1600" dirty="0"/>
                        <a:t>1711 N 55</a:t>
                      </a:r>
                      <a:r>
                        <a:rPr lang="en-US" sz="1600" baseline="30000" dirty="0"/>
                        <a:t>th</a:t>
                      </a:r>
                      <a:r>
                        <a:rPr lang="en-US" sz="1600" dirty="0"/>
                        <a:t> St</a:t>
                      </a:r>
                    </a:p>
                  </a:txBody>
                  <a:tcPr/>
                </a:tc>
                <a:tc>
                  <a:txBody>
                    <a:bodyPr/>
                    <a:lstStyle/>
                    <a:p>
                      <a:r>
                        <a:rPr lang="en-US" sz="1600" dirty="0"/>
                        <a:t>Cecil Gray</a:t>
                      </a:r>
                    </a:p>
                  </a:txBody>
                  <a:tcPr/>
                </a:tc>
                <a:tc>
                  <a:txBody>
                    <a:bodyPr/>
                    <a:lstStyle/>
                    <a:p>
                      <a:pPr algn="r"/>
                      <a:r>
                        <a:rPr lang="en-US" sz="1600" dirty="0"/>
                        <a:t>$23,353.08</a:t>
                      </a:r>
                    </a:p>
                  </a:txBody>
                  <a:tcPr/>
                </a:tc>
                <a:extLst>
                  <a:ext uri="{0D108BD9-81ED-4DB2-BD59-A6C34878D82A}">
                    <a16:rowId xmlns:a16="http://schemas.microsoft.com/office/drawing/2014/main" val="131027437"/>
                  </a:ext>
                </a:extLst>
              </a:tr>
            </a:tbl>
          </a:graphicData>
        </a:graphic>
      </p:graphicFrame>
      <p:sp>
        <p:nvSpPr>
          <p:cNvPr id="21" name="Rectangle 20">
            <a:extLst>
              <a:ext uri="{FF2B5EF4-FFF2-40B4-BE49-F238E27FC236}">
                <a16:creationId xmlns:a16="http://schemas.microsoft.com/office/drawing/2014/main" id="{0BE0BCAE-124B-40FC-8FBB-E3ECBD7AF8B9}"/>
              </a:ext>
            </a:extLst>
          </p:cNvPr>
          <p:cNvSpPr/>
          <p:nvPr/>
        </p:nvSpPr>
        <p:spPr>
          <a:xfrm>
            <a:off x="4172344" y="1868053"/>
            <a:ext cx="547611" cy="2990088"/>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C058AD9-92FB-485C-BD0D-8EEFFF206E77}"/>
              </a:ext>
            </a:extLst>
          </p:cNvPr>
          <p:cNvSpPr/>
          <p:nvPr/>
        </p:nvSpPr>
        <p:spPr>
          <a:xfrm>
            <a:off x="2533436" y="1890591"/>
            <a:ext cx="537138" cy="2990088"/>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B27F83D-C936-4ACC-998E-7C90682F9EFE}"/>
              </a:ext>
            </a:extLst>
          </p:cNvPr>
          <p:cNvSpPr/>
          <p:nvPr/>
        </p:nvSpPr>
        <p:spPr>
          <a:xfrm>
            <a:off x="1996128" y="1894557"/>
            <a:ext cx="537138" cy="2990088"/>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397D004-76C6-48AC-8C4B-1332C26CDEB8}"/>
              </a:ext>
            </a:extLst>
          </p:cNvPr>
          <p:cNvSpPr/>
          <p:nvPr/>
        </p:nvSpPr>
        <p:spPr>
          <a:xfrm>
            <a:off x="3069780" y="1907809"/>
            <a:ext cx="537138" cy="2950332"/>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8E7856C-8EB9-4D1B-9354-FD66B2F93807}"/>
              </a:ext>
            </a:extLst>
          </p:cNvPr>
          <p:cNvSpPr/>
          <p:nvPr/>
        </p:nvSpPr>
        <p:spPr>
          <a:xfrm>
            <a:off x="7577836" y="4956105"/>
            <a:ext cx="547611" cy="369332"/>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83A5C22-D372-47F3-B8FE-79393A5A394F}"/>
              </a:ext>
            </a:extLst>
          </p:cNvPr>
          <p:cNvSpPr txBox="1"/>
          <p:nvPr/>
        </p:nvSpPr>
        <p:spPr>
          <a:xfrm>
            <a:off x="7514929" y="4519857"/>
            <a:ext cx="543739" cy="369332"/>
          </a:xfrm>
          <a:prstGeom prst="rect">
            <a:avLst/>
          </a:prstGeom>
          <a:noFill/>
        </p:spPr>
        <p:txBody>
          <a:bodyPr wrap="none" rtlCol="0">
            <a:spAutoFit/>
          </a:bodyPr>
          <a:lstStyle/>
          <a:p>
            <a:r>
              <a:rPr lang="en-US" b="1" dirty="0"/>
              <a:t>KEY</a:t>
            </a:r>
          </a:p>
        </p:txBody>
      </p:sp>
      <p:sp>
        <p:nvSpPr>
          <p:cNvPr id="27" name="TextBox 26">
            <a:extLst>
              <a:ext uri="{FF2B5EF4-FFF2-40B4-BE49-F238E27FC236}">
                <a16:creationId xmlns:a16="http://schemas.microsoft.com/office/drawing/2014/main" id="{5D9FF3BC-529C-44D1-AC43-BFF2C67A1B4F}"/>
              </a:ext>
            </a:extLst>
          </p:cNvPr>
          <p:cNvSpPr txBox="1"/>
          <p:nvPr/>
        </p:nvSpPr>
        <p:spPr>
          <a:xfrm>
            <a:off x="8156223" y="4942853"/>
            <a:ext cx="3291414" cy="369332"/>
          </a:xfrm>
          <a:prstGeom prst="rect">
            <a:avLst/>
          </a:prstGeom>
          <a:noFill/>
        </p:spPr>
        <p:txBody>
          <a:bodyPr wrap="none" rtlCol="0">
            <a:spAutoFit/>
          </a:bodyPr>
          <a:lstStyle/>
          <a:p>
            <a:r>
              <a:rPr lang="en-US" dirty="0"/>
              <a:t>Owned by the City or City agency</a:t>
            </a:r>
          </a:p>
        </p:txBody>
      </p:sp>
      <p:sp>
        <p:nvSpPr>
          <p:cNvPr id="28" name="Rectangle 27">
            <a:extLst>
              <a:ext uri="{FF2B5EF4-FFF2-40B4-BE49-F238E27FC236}">
                <a16:creationId xmlns:a16="http://schemas.microsoft.com/office/drawing/2014/main" id="{7F8AE4CF-7EFD-4E36-9869-8ED4412652D7}"/>
              </a:ext>
            </a:extLst>
          </p:cNvPr>
          <p:cNvSpPr/>
          <p:nvPr/>
        </p:nvSpPr>
        <p:spPr>
          <a:xfrm>
            <a:off x="7577836" y="5433426"/>
            <a:ext cx="547611" cy="365760"/>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E719C0C-FA4B-416E-89C4-D17553DEE300}"/>
              </a:ext>
            </a:extLst>
          </p:cNvPr>
          <p:cNvSpPr txBox="1"/>
          <p:nvPr/>
        </p:nvSpPr>
        <p:spPr>
          <a:xfrm>
            <a:off x="8223581" y="5429854"/>
            <a:ext cx="3156698" cy="369332"/>
          </a:xfrm>
          <a:prstGeom prst="rect">
            <a:avLst/>
          </a:prstGeom>
          <a:noFill/>
        </p:spPr>
        <p:txBody>
          <a:bodyPr wrap="none" rtlCol="0">
            <a:spAutoFit/>
          </a:bodyPr>
          <a:lstStyle/>
          <a:p>
            <a:r>
              <a:rPr lang="en-US" dirty="0"/>
              <a:t>Privately owned, tax delinquent</a:t>
            </a:r>
          </a:p>
        </p:txBody>
      </p:sp>
      <p:sp>
        <p:nvSpPr>
          <p:cNvPr id="30" name="Rectangle 29">
            <a:extLst>
              <a:ext uri="{FF2B5EF4-FFF2-40B4-BE49-F238E27FC236}">
                <a16:creationId xmlns:a16="http://schemas.microsoft.com/office/drawing/2014/main" id="{B6612313-B6DC-4F59-85C6-820C16ECA3C2}"/>
              </a:ext>
            </a:extLst>
          </p:cNvPr>
          <p:cNvSpPr/>
          <p:nvPr/>
        </p:nvSpPr>
        <p:spPr>
          <a:xfrm>
            <a:off x="7589185" y="5920427"/>
            <a:ext cx="547611" cy="365760"/>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CD93FCBB-CE0B-43EC-BB2B-86CA49A35711}"/>
              </a:ext>
            </a:extLst>
          </p:cNvPr>
          <p:cNvSpPr txBox="1"/>
          <p:nvPr/>
        </p:nvSpPr>
        <p:spPr>
          <a:xfrm>
            <a:off x="8234930" y="5916855"/>
            <a:ext cx="3110788" cy="369332"/>
          </a:xfrm>
          <a:prstGeom prst="rect">
            <a:avLst/>
          </a:prstGeom>
          <a:noFill/>
        </p:spPr>
        <p:txBody>
          <a:bodyPr wrap="none" rtlCol="0">
            <a:spAutoFit/>
          </a:bodyPr>
          <a:lstStyle/>
          <a:p>
            <a:r>
              <a:rPr lang="en-US" dirty="0"/>
              <a:t>Permanently preserved by NGT</a:t>
            </a:r>
          </a:p>
        </p:txBody>
      </p:sp>
    </p:spTree>
    <p:extLst>
      <p:ext uri="{BB962C8B-B14F-4D97-AF65-F5344CB8AC3E}">
        <p14:creationId xmlns:p14="http://schemas.microsoft.com/office/powerpoint/2010/main" val="1857290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0BD26C-B46F-49A2-B64E-2F5510BF309B}"/>
              </a:ext>
            </a:extLst>
          </p:cNvPr>
          <p:cNvPicPr>
            <a:picLocks noChangeAspect="1"/>
          </p:cNvPicPr>
          <p:nvPr/>
        </p:nvPicPr>
        <p:blipFill>
          <a:blip r:embed="rId2"/>
          <a:stretch>
            <a:fillRect/>
          </a:stretch>
        </p:blipFill>
        <p:spPr>
          <a:xfrm>
            <a:off x="661366" y="565877"/>
            <a:ext cx="6627329" cy="5834058"/>
          </a:xfrm>
          <a:prstGeom prst="rect">
            <a:avLst/>
          </a:prstGeom>
        </p:spPr>
      </p:pic>
      <p:sp>
        <p:nvSpPr>
          <p:cNvPr id="3" name="TextBox 2">
            <a:extLst>
              <a:ext uri="{FF2B5EF4-FFF2-40B4-BE49-F238E27FC236}">
                <a16:creationId xmlns:a16="http://schemas.microsoft.com/office/drawing/2014/main" id="{43328545-8D06-40DD-AD4F-D0059CFCCE18}"/>
              </a:ext>
            </a:extLst>
          </p:cNvPr>
          <p:cNvSpPr txBox="1"/>
          <p:nvPr/>
        </p:nvSpPr>
        <p:spPr>
          <a:xfrm>
            <a:off x="3406110" y="5459896"/>
            <a:ext cx="1002197" cy="369332"/>
          </a:xfrm>
          <a:prstGeom prst="rect">
            <a:avLst/>
          </a:prstGeom>
          <a:noFill/>
        </p:spPr>
        <p:txBody>
          <a:bodyPr wrap="none" rtlCol="0">
            <a:spAutoFit/>
          </a:bodyPr>
          <a:lstStyle/>
          <a:p>
            <a:r>
              <a:rPr lang="en-US" b="1" dirty="0">
                <a:solidFill>
                  <a:schemeClr val="bg1"/>
                </a:solidFill>
              </a:rPr>
              <a:t>N 55</a:t>
            </a:r>
            <a:r>
              <a:rPr lang="en-US" b="1" baseline="30000" dirty="0">
                <a:solidFill>
                  <a:schemeClr val="bg1"/>
                </a:solidFill>
              </a:rPr>
              <a:t>th</a:t>
            </a:r>
            <a:r>
              <a:rPr lang="en-US" b="1" dirty="0">
                <a:solidFill>
                  <a:schemeClr val="bg1"/>
                </a:solidFill>
              </a:rPr>
              <a:t> St</a:t>
            </a:r>
          </a:p>
        </p:txBody>
      </p:sp>
      <p:sp>
        <p:nvSpPr>
          <p:cNvPr id="4" name="TextBox 3">
            <a:extLst>
              <a:ext uri="{FF2B5EF4-FFF2-40B4-BE49-F238E27FC236}">
                <a16:creationId xmlns:a16="http://schemas.microsoft.com/office/drawing/2014/main" id="{DF36EAC8-3048-4296-A5F2-ECAFCF401586}"/>
              </a:ext>
            </a:extLst>
          </p:cNvPr>
          <p:cNvSpPr txBox="1"/>
          <p:nvPr/>
        </p:nvSpPr>
        <p:spPr>
          <a:xfrm rot="16200000">
            <a:off x="5082511" y="3624470"/>
            <a:ext cx="1293431" cy="369332"/>
          </a:xfrm>
          <a:prstGeom prst="rect">
            <a:avLst/>
          </a:prstGeom>
          <a:noFill/>
        </p:spPr>
        <p:txBody>
          <a:bodyPr wrap="none" rtlCol="0">
            <a:spAutoFit/>
          </a:bodyPr>
          <a:lstStyle/>
          <a:p>
            <a:r>
              <a:rPr lang="en-US" b="1" dirty="0">
                <a:solidFill>
                  <a:schemeClr val="bg1"/>
                </a:solidFill>
              </a:rPr>
              <a:t>Jefferson St</a:t>
            </a:r>
          </a:p>
        </p:txBody>
      </p:sp>
      <p:sp>
        <p:nvSpPr>
          <p:cNvPr id="5" name="Rectangle 4">
            <a:extLst>
              <a:ext uri="{FF2B5EF4-FFF2-40B4-BE49-F238E27FC236}">
                <a16:creationId xmlns:a16="http://schemas.microsoft.com/office/drawing/2014/main" id="{69B00F89-94C6-4241-B732-73C88D477BF0}"/>
              </a:ext>
            </a:extLst>
          </p:cNvPr>
          <p:cNvSpPr/>
          <p:nvPr/>
        </p:nvSpPr>
        <p:spPr>
          <a:xfrm>
            <a:off x="2001077" y="1895061"/>
            <a:ext cx="3286539" cy="299412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4DC144F-E919-4D76-AEB9-11432B1A919D}"/>
              </a:ext>
            </a:extLst>
          </p:cNvPr>
          <p:cNvCxnSpPr>
            <a:cxnSpLocks/>
          </p:cNvCxnSpPr>
          <p:nvPr/>
        </p:nvCxnSpPr>
        <p:spPr>
          <a:xfrm>
            <a:off x="2517914"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709C1B6-2B97-41FE-8ADB-D7ABFB9D3965}"/>
              </a:ext>
            </a:extLst>
          </p:cNvPr>
          <p:cNvCxnSpPr>
            <a:cxnSpLocks/>
          </p:cNvCxnSpPr>
          <p:nvPr/>
        </p:nvCxnSpPr>
        <p:spPr>
          <a:xfrm>
            <a:off x="3081130"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09821C-0510-46EB-9720-517247ECD6DD}"/>
              </a:ext>
            </a:extLst>
          </p:cNvPr>
          <p:cNvCxnSpPr>
            <a:cxnSpLocks/>
          </p:cNvCxnSpPr>
          <p:nvPr/>
        </p:nvCxnSpPr>
        <p:spPr>
          <a:xfrm>
            <a:off x="3617844"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04C911-AF56-4E3F-9094-6EA6D46FC68F}"/>
              </a:ext>
            </a:extLst>
          </p:cNvPr>
          <p:cNvCxnSpPr>
            <a:cxnSpLocks/>
          </p:cNvCxnSpPr>
          <p:nvPr/>
        </p:nvCxnSpPr>
        <p:spPr>
          <a:xfrm>
            <a:off x="4174435"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ACF7E2-9331-4136-9664-AEADB41F8A28}"/>
              </a:ext>
            </a:extLst>
          </p:cNvPr>
          <p:cNvCxnSpPr>
            <a:cxnSpLocks/>
          </p:cNvCxnSpPr>
          <p:nvPr/>
        </p:nvCxnSpPr>
        <p:spPr>
          <a:xfrm>
            <a:off x="4726356" y="1895061"/>
            <a:ext cx="0" cy="299412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5C1B77-CC97-434F-B7AD-C11371E52ECA}"/>
              </a:ext>
            </a:extLst>
          </p:cNvPr>
          <p:cNvSpPr txBox="1"/>
          <p:nvPr/>
        </p:nvSpPr>
        <p:spPr>
          <a:xfrm>
            <a:off x="4687482" y="1883537"/>
            <a:ext cx="652743" cy="369332"/>
          </a:xfrm>
          <a:prstGeom prst="rect">
            <a:avLst/>
          </a:prstGeom>
          <a:noFill/>
        </p:spPr>
        <p:txBody>
          <a:bodyPr wrap="none" rtlCol="0">
            <a:spAutoFit/>
          </a:bodyPr>
          <a:lstStyle/>
          <a:p>
            <a:r>
              <a:rPr lang="en-US" b="1" dirty="0">
                <a:solidFill>
                  <a:srgbClr val="FFFF00"/>
                </a:solidFill>
              </a:rPr>
              <a:t>1701</a:t>
            </a:r>
          </a:p>
        </p:txBody>
      </p:sp>
      <p:sp>
        <p:nvSpPr>
          <p:cNvPr id="12" name="TextBox 11">
            <a:extLst>
              <a:ext uri="{FF2B5EF4-FFF2-40B4-BE49-F238E27FC236}">
                <a16:creationId xmlns:a16="http://schemas.microsoft.com/office/drawing/2014/main" id="{9515B605-C9A9-4229-B0EC-C7B6DE068159}"/>
              </a:ext>
            </a:extLst>
          </p:cNvPr>
          <p:cNvSpPr txBox="1"/>
          <p:nvPr/>
        </p:nvSpPr>
        <p:spPr>
          <a:xfrm>
            <a:off x="4121029" y="1883537"/>
            <a:ext cx="652743" cy="369332"/>
          </a:xfrm>
          <a:prstGeom prst="rect">
            <a:avLst/>
          </a:prstGeom>
          <a:noFill/>
        </p:spPr>
        <p:txBody>
          <a:bodyPr wrap="none" rtlCol="0">
            <a:spAutoFit/>
          </a:bodyPr>
          <a:lstStyle/>
          <a:p>
            <a:r>
              <a:rPr lang="en-US" b="1" dirty="0">
                <a:solidFill>
                  <a:srgbClr val="FFFF00"/>
                </a:solidFill>
              </a:rPr>
              <a:t>1703</a:t>
            </a:r>
          </a:p>
        </p:txBody>
      </p:sp>
      <p:sp>
        <p:nvSpPr>
          <p:cNvPr id="13" name="TextBox 12">
            <a:extLst>
              <a:ext uri="{FF2B5EF4-FFF2-40B4-BE49-F238E27FC236}">
                <a16:creationId xmlns:a16="http://schemas.microsoft.com/office/drawing/2014/main" id="{E93BC45F-A938-4F09-97D7-0608609CB029}"/>
              </a:ext>
            </a:extLst>
          </p:cNvPr>
          <p:cNvSpPr txBox="1"/>
          <p:nvPr/>
        </p:nvSpPr>
        <p:spPr>
          <a:xfrm>
            <a:off x="3570479" y="1883537"/>
            <a:ext cx="652743" cy="369332"/>
          </a:xfrm>
          <a:prstGeom prst="rect">
            <a:avLst/>
          </a:prstGeom>
          <a:noFill/>
        </p:spPr>
        <p:txBody>
          <a:bodyPr wrap="none" rtlCol="0">
            <a:spAutoFit/>
          </a:bodyPr>
          <a:lstStyle/>
          <a:p>
            <a:r>
              <a:rPr lang="en-US" b="1" dirty="0">
                <a:solidFill>
                  <a:srgbClr val="FFFF00"/>
                </a:solidFill>
              </a:rPr>
              <a:t>1705</a:t>
            </a:r>
          </a:p>
        </p:txBody>
      </p:sp>
      <p:sp>
        <p:nvSpPr>
          <p:cNvPr id="14" name="TextBox 13">
            <a:extLst>
              <a:ext uri="{FF2B5EF4-FFF2-40B4-BE49-F238E27FC236}">
                <a16:creationId xmlns:a16="http://schemas.microsoft.com/office/drawing/2014/main" id="{3FA195DA-4945-4DF9-8310-2081B6B0B825}"/>
              </a:ext>
            </a:extLst>
          </p:cNvPr>
          <p:cNvSpPr txBox="1"/>
          <p:nvPr/>
        </p:nvSpPr>
        <p:spPr>
          <a:xfrm>
            <a:off x="3021497" y="1883537"/>
            <a:ext cx="652743" cy="369332"/>
          </a:xfrm>
          <a:prstGeom prst="rect">
            <a:avLst/>
          </a:prstGeom>
          <a:noFill/>
        </p:spPr>
        <p:txBody>
          <a:bodyPr wrap="none" rtlCol="0">
            <a:spAutoFit/>
          </a:bodyPr>
          <a:lstStyle/>
          <a:p>
            <a:r>
              <a:rPr lang="en-US" b="1" dirty="0">
                <a:solidFill>
                  <a:srgbClr val="FFFF00"/>
                </a:solidFill>
              </a:rPr>
              <a:t>1707</a:t>
            </a:r>
          </a:p>
        </p:txBody>
      </p:sp>
      <p:sp>
        <p:nvSpPr>
          <p:cNvPr id="15" name="TextBox 14">
            <a:extLst>
              <a:ext uri="{FF2B5EF4-FFF2-40B4-BE49-F238E27FC236}">
                <a16:creationId xmlns:a16="http://schemas.microsoft.com/office/drawing/2014/main" id="{9E65199A-FDF7-4765-BF4F-34B0CD2A6962}"/>
              </a:ext>
            </a:extLst>
          </p:cNvPr>
          <p:cNvSpPr txBox="1"/>
          <p:nvPr/>
        </p:nvSpPr>
        <p:spPr>
          <a:xfrm>
            <a:off x="2476465" y="1883537"/>
            <a:ext cx="652743" cy="369332"/>
          </a:xfrm>
          <a:prstGeom prst="rect">
            <a:avLst/>
          </a:prstGeom>
          <a:noFill/>
        </p:spPr>
        <p:txBody>
          <a:bodyPr wrap="none" rtlCol="0">
            <a:spAutoFit/>
          </a:bodyPr>
          <a:lstStyle/>
          <a:p>
            <a:r>
              <a:rPr lang="en-US" b="1" dirty="0">
                <a:solidFill>
                  <a:srgbClr val="FFFF00"/>
                </a:solidFill>
              </a:rPr>
              <a:t>1709</a:t>
            </a:r>
          </a:p>
        </p:txBody>
      </p:sp>
      <p:sp>
        <p:nvSpPr>
          <p:cNvPr id="18" name="Rectangle 17">
            <a:extLst>
              <a:ext uri="{FF2B5EF4-FFF2-40B4-BE49-F238E27FC236}">
                <a16:creationId xmlns:a16="http://schemas.microsoft.com/office/drawing/2014/main" id="{3ADE1BBE-569E-4ECA-9A9B-91554D34BB29}"/>
              </a:ext>
            </a:extLst>
          </p:cNvPr>
          <p:cNvSpPr/>
          <p:nvPr/>
        </p:nvSpPr>
        <p:spPr>
          <a:xfrm>
            <a:off x="4726356" y="1895061"/>
            <a:ext cx="547611" cy="2990088"/>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D483C64-5A87-466D-87B3-F0817D0C037C}"/>
              </a:ext>
            </a:extLst>
          </p:cNvPr>
          <p:cNvSpPr txBox="1"/>
          <p:nvPr/>
        </p:nvSpPr>
        <p:spPr>
          <a:xfrm>
            <a:off x="1906623" y="1895061"/>
            <a:ext cx="652743" cy="369332"/>
          </a:xfrm>
          <a:prstGeom prst="rect">
            <a:avLst/>
          </a:prstGeom>
          <a:noFill/>
        </p:spPr>
        <p:txBody>
          <a:bodyPr wrap="none" rtlCol="0">
            <a:spAutoFit/>
          </a:bodyPr>
          <a:lstStyle/>
          <a:p>
            <a:r>
              <a:rPr lang="en-US" b="1" dirty="0">
                <a:solidFill>
                  <a:srgbClr val="FFFF00"/>
                </a:solidFill>
              </a:rPr>
              <a:t>1711</a:t>
            </a:r>
          </a:p>
        </p:txBody>
      </p:sp>
      <p:sp>
        <p:nvSpPr>
          <p:cNvPr id="17" name="TextBox 16">
            <a:extLst>
              <a:ext uri="{FF2B5EF4-FFF2-40B4-BE49-F238E27FC236}">
                <a16:creationId xmlns:a16="http://schemas.microsoft.com/office/drawing/2014/main" id="{612B87AD-8455-4D3F-9A63-BCB3DD9A21E8}"/>
              </a:ext>
            </a:extLst>
          </p:cNvPr>
          <p:cNvSpPr txBox="1"/>
          <p:nvPr/>
        </p:nvSpPr>
        <p:spPr>
          <a:xfrm>
            <a:off x="7545639" y="406851"/>
            <a:ext cx="3845989" cy="707886"/>
          </a:xfrm>
          <a:prstGeom prst="rect">
            <a:avLst/>
          </a:prstGeom>
          <a:noFill/>
        </p:spPr>
        <p:txBody>
          <a:bodyPr wrap="none" rtlCol="0">
            <a:spAutoFit/>
          </a:bodyPr>
          <a:lstStyle/>
          <a:p>
            <a:r>
              <a:rPr lang="en-US" sz="2000" b="1" dirty="0"/>
              <a:t>Breakdown of property ownership</a:t>
            </a:r>
          </a:p>
          <a:p>
            <a:r>
              <a:rPr lang="en-US" sz="2000" b="1" dirty="0"/>
              <a:t>12/31/2018</a:t>
            </a:r>
          </a:p>
        </p:txBody>
      </p:sp>
      <p:sp>
        <p:nvSpPr>
          <p:cNvPr id="19" name="Rectangle 18">
            <a:extLst>
              <a:ext uri="{FF2B5EF4-FFF2-40B4-BE49-F238E27FC236}">
                <a16:creationId xmlns:a16="http://schemas.microsoft.com/office/drawing/2014/main" id="{0DB50188-3E94-43DB-8FAA-BFB950D4E384}"/>
              </a:ext>
            </a:extLst>
          </p:cNvPr>
          <p:cNvSpPr/>
          <p:nvPr/>
        </p:nvSpPr>
        <p:spPr>
          <a:xfrm>
            <a:off x="3633365" y="1916823"/>
            <a:ext cx="547611" cy="2990088"/>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a:extLst>
              <a:ext uri="{FF2B5EF4-FFF2-40B4-BE49-F238E27FC236}">
                <a16:creationId xmlns:a16="http://schemas.microsoft.com/office/drawing/2014/main" id="{10887074-126F-4EFB-82A3-7FBB23FECCA0}"/>
              </a:ext>
            </a:extLst>
          </p:cNvPr>
          <p:cNvGraphicFramePr>
            <a:graphicFrameLocks noGrp="1"/>
          </p:cNvGraphicFramePr>
          <p:nvPr/>
        </p:nvGraphicFramePr>
        <p:xfrm>
          <a:off x="7545639" y="1235132"/>
          <a:ext cx="4263251" cy="2595880"/>
        </p:xfrm>
        <a:graphic>
          <a:graphicData uri="http://schemas.openxmlformats.org/drawingml/2006/table">
            <a:tbl>
              <a:tblPr firstRow="1" bandRow="1">
                <a:tableStyleId>{5C22544A-7EE6-4342-B048-85BDC9FD1C3A}</a:tableStyleId>
              </a:tblPr>
              <a:tblGrid>
                <a:gridCol w="1414034">
                  <a:extLst>
                    <a:ext uri="{9D8B030D-6E8A-4147-A177-3AD203B41FA5}">
                      <a16:colId xmlns:a16="http://schemas.microsoft.com/office/drawing/2014/main" val="2282569464"/>
                    </a:ext>
                  </a:extLst>
                </a:gridCol>
                <a:gridCol w="1351722">
                  <a:extLst>
                    <a:ext uri="{9D8B030D-6E8A-4147-A177-3AD203B41FA5}">
                      <a16:colId xmlns:a16="http://schemas.microsoft.com/office/drawing/2014/main" val="1961190134"/>
                    </a:ext>
                  </a:extLst>
                </a:gridCol>
                <a:gridCol w="1497495">
                  <a:extLst>
                    <a:ext uri="{9D8B030D-6E8A-4147-A177-3AD203B41FA5}">
                      <a16:colId xmlns:a16="http://schemas.microsoft.com/office/drawing/2014/main" val="3438960017"/>
                    </a:ext>
                  </a:extLst>
                </a:gridCol>
              </a:tblGrid>
              <a:tr h="370840">
                <a:tc>
                  <a:txBody>
                    <a:bodyPr/>
                    <a:lstStyle/>
                    <a:p>
                      <a:r>
                        <a:rPr lang="en-US" sz="1600" dirty="0"/>
                        <a:t>Property</a:t>
                      </a:r>
                    </a:p>
                  </a:txBody>
                  <a:tcPr/>
                </a:tc>
                <a:tc>
                  <a:txBody>
                    <a:bodyPr/>
                    <a:lstStyle/>
                    <a:p>
                      <a:r>
                        <a:rPr lang="en-US" sz="1600" dirty="0"/>
                        <a:t>Owner</a:t>
                      </a:r>
                    </a:p>
                  </a:txBody>
                  <a:tcPr/>
                </a:tc>
                <a:tc>
                  <a:txBody>
                    <a:bodyPr/>
                    <a:lstStyle/>
                    <a:p>
                      <a:r>
                        <a:rPr lang="en-US" sz="1600" dirty="0"/>
                        <a:t>Tax Lien Amt</a:t>
                      </a:r>
                    </a:p>
                  </a:txBody>
                  <a:tcPr/>
                </a:tc>
                <a:extLst>
                  <a:ext uri="{0D108BD9-81ED-4DB2-BD59-A6C34878D82A}">
                    <a16:rowId xmlns:a16="http://schemas.microsoft.com/office/drawing/2014/main" val="836337826"/>
                  </a:ext>
                </a:extLst>
              </a:tr>
              <a:tr h="370840">
                <a:tc>
                  <a:txBody>
                    <a:bodyPr/>
                    <a:lstStyle/>
                    <a:p>
                      <a:r>
                        <a:rPr lang="en-US" sz="1600" dirty="0"/>
                        <a:t>1701 N 55</a:t>
                      </a:r>
                      <a:r>
                        <a:rPr lang="en-US" sz="1600" baseline="30000" dirty="0"/>
                        <a:t>th</a:t>
                      </a:r>
                      <a:r>
                        <a:rPr lang="en-US" sz="1600" dirty="0"/>
                        <a:t> St</a:t>
                      </a:r>
                    </a:p>
                  </a:txBody>
                  <a:tcPr/>
                </a:tc>
                <a:tc>
                  <a:txBody>
                    <a:bodyPr/>
                    <a:lstStyle/>
                    <a:p>
                      <a:r>
                        <a:rPr lang="en-US" sz="1600" dirty="0"/>
                        <a:t>NGT</a:t>
                      </a:r>
                    </a:p>
                  </a:txBody>
                  <a:tcPr/>
                </a:tc>
                <a:tc>
                  <a:txBody>
                    <a:bodyPr/>
                    <a:lstStyle/>
                    <a:p>
                      <a:pPr algn="r"/>
                      <a:r>
                        <a:rPr lang="en-US" sz="1600" dirty="0"/>
                        <a:t>$0</a:t>
                      </a:r>
                    </a:p>
                  </a:txBody>
                  <a:tcPr/>
                </a:tc>
                <a:extLst>
                  <a:ext uri="{0D108BD9-81ED-4DB2-BD59-A6C34878D82A}">
                    <a16:rowId xmlns:a16="http://schemas.microsoft.com/office/drawing/2014/main" val="3419333173"/>
                  </a:ext>
                </a:extLst>
              </a:tr>
              <a:tr h="370840">
                <a:tc>
                  <a:txBody>
                    <a:bodyPr/>
                    <a:lstStyle/>
                    <a:p>
                      <a:r>
                        <a:rPr lang="en-US" sz="1600" dirty="0"/>
                        <a:t>1703 N 55</a:t>
                      </a:r>
                      <a:r>
                        <a:rPr lang="en-US" sz="1600" baseline="30000" dirty="0"/>
                        <a:t>th</a:t>
                      </a:r>
                      <a:r>
                        <a:rPr lang="en-US" sz="1600" dirty="0"/>
                        <a:t> St</a:t>
                      </a:r>
                    </a:p>
                  </a:txBody>
                  <a:tcPr/>
                </a:tc>
                <a:tc>
                  <a:txBody>
                    <a:bodyPr/>
                    <a:lstStyle/>
                    <a:p>
                      <a:r>
                        <a:rPr lang="en-US" sz="1600" dirty="0"/>
                        <a:t>Land Bank</a:t>
                      </a:r>
                    </a:p>
                  </a:txBody>
                  <a:tcPr/>
                </a:tc>
                <a:tc>
                  <a:txBody>
                    <a:bodyPr/>
                    <a:lstStyle/>
                    <a:p>
                      <a:pPr algn="r"/>
                      <a:r>
                        <a:rPr lang="en-US" sz="1600" dirty="0"/>
                        <a:t>$0</a:t>
                      </a:r>
                    </a:p>
                  </a:txBody>
                  <a:tcPr/>
                </a:tc>
                <a:extLst>
                  <a:ext uri="{0D108BD9-81ED-4DB2-BD59-A6C34878D82A}">
                    <a16:rowId xmlns:a16="http://schemas.microsoft.com/office/drawing/2014/main" val="2789042826"/>
                  </a:ext>
                </a:extLst>
              </a:tr>
              <a:tr h="370840">
                <a:tc>
                  <a:txBody>
                    <a:bodyPr/>
                    <a:lstStyle/>
                    <a:p>
                      <a:r>
                        <a:rPr lang="en-US" sz="1600" dirty="0"/>
                        <a:t>1705 N 55</a:t>
                      </a:r>
                      <a:r>
                        <a:rPr lang="en-US" sz="1600" baseline="30000" dirty="0"/>
                        <a:t>th</a:t>
                      </a:r>
                      <a:r>
                        <a:rPr lang="en-US" sz="1600" dirty="0"/>
                        <a:t> St</a:t>
                      </a:r>
                    </a:p>
                  </a:txBody>
                  <a:tcPr/>
                </a:tc>
                <a:tc>
                  <a:txBody>
                    <a:bodyPr/>
                    <a:lstStyle/>
                    <a:p>
                      <a:r>
                        <a:rPr lang="en-US" sz="1600" dirty="0"/>
                        <a:t>NGT</a:t>
                      </a:r>
                    </a:p>
                  </a:txBody>
                  <a:tcPr/>
                </a:tc>
                <a:tc>
                  <a:txBody>
                    <a:bodyPr/>
                    <a:lstStyle/>
                    <a:p>
                      <a:pPr algn="r"/>
                      <a:r>
                        <a:rPr lang="en-US" sz="1600" dirty="0"/>
                        <a:t>$0</a:t>
                      </a:r>
                    </a:p>
                  </a:txBody>
                  <a:tcPr/>
                </a:tc>
                <a:extLst>
                  <a:ext uri="{0D108BD9-81ED-4DB2-BD59-A6C34878D82A}">
                    <a16:rowId xmlns:a16="http://schemas.microsoft.com/office/drawing/2014/main" val="280994733"/>
                  </a:ext>
                </a:extLst>
              </a:tr>
              <a:tr h="370840">
                <a:tc>
                  <a:txBody>
                    <a:bodyPr/>
                    <a:lstStyle/>
                    <a:p>
                      <a:r>
                        <a:rPr lang="en-US" sz="1600" dirty="0"/>
                        <a:t>1707 N 55</a:t>
                      </a:r>
                      <a:r>
                        <a:rPr lang="en-US" sz="1600" baseline="30000" dirty="0"/>
                        <a:t>th</a:t>
                      </a:r>
                      <a:r>
                        <a:rPr lang="en-US" sz="1600" dirty="0"/>
                        <a:t> St</a:t>
                      </a:r>
                    </a:p>
                  </a:txBody>
                  <a:tcPr/>
                </a:tc>
                <a:tc>
                  <a:txBody>
                    <a:bodyPr/>
                    <a:lstStyle/>
                    <a:p>
                      <a:r>
                        <a:rPr lang="en-US" sz="1600" dirty="0"/>
                        <a:t>Land Bank</a:t>
                      </a:r>
                    </a:p>
                  </a:txBody>
                  <a:tcPr/>
                </a:tc>
                <a:tc>
                  <a:txBody>
                    <a:bodyPr/>
                    <a:lstStyle/>
                    <a:p>
                      <a:pPr algn="r"/>
                      <a:r>
                        <a:rPr lang="en-US" sz="1600" dirty="0"/>
                        <a:t>$0</a:t>
                      </a:r>
                    </a:p>
                  </a:txBody>
                  <a:tcPr/>
                </a:tc>
                <a:extLst>
                  <a:ext uri="{0D108BD9-81ED-4DB2-BD59-A6C34878D82A}">
                    <a16:rowId xmlns:a16="http://schemas.microsoft.com/office/drawing/2014/main" val="50091044"/>
                  </a:ext>
                </a:extLst>
              </a:tr>
              <a:tr h="370840">
                <a:tc>
                  <a:txBody>
                    <a:bodyPr/>
                    <a:lstStyle/>
                    <a:p>
                      <a:r>
                        <a:rPr lang="en-US" sz="1600" b="1" dirty="0"/>
                        <a:t>1709 N 55</a:t>
                      </a:r>
                      <a:r>
                        <a:rPr lang="en-US" sz="1600" b="1" baseline="30000" dirty="0"/>
                        <a:t>th</a:t>
                      </a:r>
                      <a:r>
                        <a:rPr lang="en-US" sz="1600" b="1" dirty="0"/>
                        <a:t> St</a:t>
                      </a:r>
                    </a:p>
                  </a:txBody>
                  <a:tcPr/>
                </a:tc>
                <a:tc>
                  <a:txBody>
                    <a:bodyPr/>
                    <a:lstStyle/>
                    <a:p>
                      <a:r>
                        <a:rPr lang="en-US" sz="1600" b="1" dirty="0"/>
                        <a:t>Paul F </a:t>
                      </a:r>
                      <a:r>
                        <a:rPr lang="en-US" sz="1600" b="1" dirty="0" err="1"/>
                        <a:t>Knaus</a:t>
                      </a:r>
                      <a:endParaRPr lang="en-US" sz="1600" b="1" dirty="0"/>
                    </a:p>
                  </a:txBody>
                  <a:tcPr/>
                </a:tc>
                <a:tc>
                  <a:txBody>
                    <a:bodyPr/>
                    <a:lstStyle/>
                    <a:p>
                      <a:pPr algn="r"/>
                      <a:r>
                        <a:rPr lang="en-US" sz="1600" b="1" dirty="0"/>
                        <a:t>$8,218.31</a:t>
                      </a:r>
                    </a:p>
                  </a:txBody>
                  <a:tcPr/>
                </a:tc>
                <a:extLst>
                  <a:ext uri="{0D108BD9-81ED-4DB2-BD59-A6C34878D82A}">
                    <a16:rowId xmlns:a16="http://schemas.microsoft.com/office/drawing/2014/main" val="4002541188"/>
                  </a:ext>
                </a:extLst>
              </a:tr>
              <a:tr h="370840">
                <a:tc>
                  <a:txBody>
                    <a:bodyPr/>
                    <a:lstStyle/>
                    <a:p>
                      <a:r>
                        <a:rPr lang="en-US" sz="1600" dirty="0"/>
                        <a:t>1711 N 55</a:t>
                      </a:r>
                      <a:r>
                        <a:rPr lang="en-US" sz="1600" baseline="30000" dirty="0"/>
                        <a:t>th</a:t>
                      </a:r>
                      <a:r>
                        <a:rPr lang="en-US" sz="1600" dirty="0"/>
                        <a:t> St</a:t>
                      </a:r>
                    </a:p>
                  </a:txBody>
                  <a:tcPr/>
                </a:tc>
                <a:tc>
                  <a:txBody>
                    <a:bodyPr/>
                    <a:lstStyle/>
                    <a:p>
                      <a:r>
                        <a:rPr lang="en-US" sz="1600" dirty="0"/>
                        <a:t>Land Bank</a:t>
                      </a:r>
                    </a:p>
                  </a:txBody>
                  <a:tcPr/>
                </a:tc>
                <a:tc>
                  <a:txBody>
                    <a:bodyPr/>
                    <a:lstStyle/>
                    <a:p>
                      <a:pPr algn="r"/>
                      <a:r>
                        <a:rPr lang="en-US" sz="1600" dirty="0"/>
                        <a:t>$0</a:t>
                      </a:r>
                    </a:p>
                  </a:txBody>
                  <a:tcPr/>
                </a:tc>
                <a:extLst>
                  <a:ext uri="{0D108BD9-81ED-4DB2-BD59-A6C34878D82A}">
                    <a16:rowId xmlns:a16="http://schemas.microsoft.com/office/drawing/2014/main" val="131027437"/>
                  </a:ext>
                </a:extLst>
              </a:tr>
            </a:tbl>
          </a:graphicData>
        </a:graphic>
      </p:graphicFrame>
      <p:sp>
        <p:nvSpPr>
          <p:cNvPr id="21" name="Rectangle 20">
            <a:extLst>
              <a:ext uri="{FF2B5EF4-FFF2-40B4-BE49-F238E27FC236}">
                <a16:creationId xmlns:a16="http://schemas.microsoft.com/office/drawing/2014/main" id="{0BE0BCAE-124B-40FC-8FBB-E3ECBD7AF8B9}"/>
              </a:ext>
            </a:extLst>
          </p:cNvPr>
          <p:cNvSpPr/>
          <p:nvPr/>
        </p:nvSpPr>
        <p:spPr>
          <a:xfrm>
            <a:off x="4172344" y="1907809"/>
            <a:ext cx="547611" cy="2950332"/>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C058AD9-92FB-485C-BD0D-8EEFFF206E77}"/>
              </a:ext>
            </a:extLst>
          </p:cNvPr>
          <p:cNvSpPr/>
          <p:nvPr/>
        </p:nvSpPr>
        <p:spPr>
          <a:xfrm>
            <a:off x="2533436" y="1890591"/>
            <a:ext cx="537138" cy="2990088"/>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B27F83D-C936-4ACC-998E-7C90682F9EFE}"/>
              </a:ext>
            </a:extLst>
          </p:cNvPr>
          <p:cNvSpPr/>
          <p:nvPr/>
        </p:nvSpPr>
        <p:spPr>
          <a:xfrm>
            <a:off x="1996128" y="1894557"/>
            <a:ext cx="537138" cy="2990088"/>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397D004-76C6-48AC-8C4B-1332C26CDEB8}"/>
              </a:ext>
            </a:extLst>
          </p:cNvPr>
          <p:cNvSpPr/>
          <p:nvPr/>
        </p:nvSpPr>
        <p:spPr>
          <a:xfrm>
            <a:off x="3069780" y="1907809"/>
            <a:ext cx="537138" cy="2950332"/>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362528-2B60-45E1-B731-97C3E7A0517B}"/>
              </a:ext>
            </a:extLst>
          </p:cNvPr>
          <p:cNvSpPr/>
          <p:nvPr/>
        </p:nvSpPr>
        <p:spPr>
          <a:xfrm>
            <a:off x="7577836" y="4956105"/>
            <a:ext cx="547611" cy="369332"/>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645CF3B-93B9-4B58-8305-FB5350FB92CF}"/>
              </a:ext>
            </a:extLst>
          </p:cNvPr>
          <p:cNvSpPr txBox="1"/>
          <p:nvPr/>
        </p:nvSpPr>
        <p:spPr>
          <a:xfrm>
            <a:off x="7514929" y="4519857"/>
            <a:ext cx="543739" cy="369332"/>
          </a:xfrm>
          <a:prstGeom prst="rect">
            <a:avLst/>
          </a:prstGeom>
          <a:noFill/>
        </p:spPr>
        <p:txBody>
          <a:bodyPr wrap="none" rtlCol="0">
            <a:spAutoFit/>
          </a:bodyPr>
          <a:lstStyle/>
          <a:p>
            <a:r>
              <a:rPr lang="en-US" b="1" dirty="0"/>
              <a:t>KEY</a:t>
            </a:r>
          </a:p>
        </p:txBody>
      </p:sp>
      <p:sp>
        <p:nvSpPr>
          <p:cNvPr id="27" name="TextBox 26">
            <a:extLst>
              <a:ext uri="{FF2B5EF4-FFF2-40B4-BE49-F238E27FC236}">
                <a16:creationId xmlns:a16="http://schemas.microsoft.com/office/drawing/2014/main" id="{BD019548-9FA2-4B9A-B059-41309CEC66A4}"/>
              </a:ext>
            </a:extLst>
          </p:cNvPr>
          <p:cNvSpPr txBox="1"/>
          <p:nvPr/>
        </p:nvSpPr>
        <p:spPr>
          <a:xfrm>
            <a:off x="8156223" y="4942853"/>
            <a:ext cx="3291414" cy="369332"/>
          </a:xfrm>
          <a:prstGeom prst="rect">
            <a:avLst/>
          </a:prstGeom>
          <a:noFill/>
        </p:spPr>
        <p:txBody>
          <a:bodyPr wrap="none" rtlCol="0">
            <a:spAutoFit/>
          </a:bodyPr>
          <a:lstStyle/>
          <a:p>
            <a:r>
              <a:rPr lang="en-US" dirty="0"/>
              <a:t>Owned by the City or City agency</a:t>
            </a:r>
          </a:p>
        </p:txBody>
      </p:sp>
      <p:sp>
        <p:nvSpPr>
          <p:cNvPr id="28" name="Rectangle 27">
            <a:extLst>
              <a:ext uri="{FF2B5EF4-FFF2-40B4-BE49-F238E27FC236}">
                <a16:creationId xmlns:a16="http://schemas.microsoft.com/office/drawing/2014/main" id="{5083EFA2-13C0-4A1B-8723-55A548DF141C}"/>
              </a:ext>
            </a:extLst>
          </p:cNvPr>
          <p:cNvSpPr/>
          <p:nvPr/>
        </p:nvSpPr>
        <p:spPr>
          <a:xfrm>
            <a:off x="7577836" y="5433426"/>
            <a:ext cx="547611" cy="365760"/>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B705B70-2A17-427C-AB87-5B0846D2B8DA}"/>
              </a:ext>
            </a:extLst>
          </p:cNvPr>
          <p:cNvSpPr txBox="1"/>
          <p:nvPr/>
        </p:nvSpPr>
        <p:spPr>
          <a:xfrm>
            <a:off x="8223581" y="5429854"/>
            <a:ext cx="3156698" cy="369332"/>
          </a:xfrm>
          <a:prstGeom prst="rect">
            <a:avLst/>
          </a:prstGeom>
          <a:noFill/>
        </p:spPr>
        <p:txBody>
          <a:bodyPr wrap="none" rtlCol="0">
            <a:spAutoFit/>
          </a:bodyPr>
          <a:lstStyle/>
          <a:p>
            <a:r>
              <a:rPr lang="en-US" dirty="0"/>
              <a:t>Privately owned, tax delinquent</a:t>
            </a:r>
          </a:p>
        </p:txBody>
      </p:sp>
      <p:sp>
        <p:nvSpPr>
          <p:cNvPr id="30" name="Rectangle 29">
            <a:extLst>
              <a:ext uri="{FF2B5EF4-FFF2-40B4-BE49-F238E27FC236}">
                <a16:creationId xmlns:a16="http://schemas.microsoft.com/office/drawing/2014/main" id="{BA7A3C52-60BD-4FA8-A8B0-2765B010F5F8}"/>
              </a:ext>
            </a:extLst>
          </p:cNvPr>
          <p:cNvSpPr/>
          <p:nvPr/>
        </p:nvSpPr>
        <p:spPr>
          <a:xfrm>
            <a:off x="7589185" y="5920427"/>
            <a:ext cx="547611" cy="365760"/>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FF0C1088-9AAF-43E0-A830-5A0692ACB8BD}"/>
              </a:ext>
            </a:extLst>
          </p:cNvPr>
          <p:cNvSpPr txBox="1"/>
          <p:nvPr/>
        </p:nvSpPr>
        <p:spPr>
          <a:xfrm>
            <a:off x="8234930" y="5916855"/>
            <a:ext cx="3110788" cy="369332"/>
          </a:xfrm>
          <a:prstGeom prst="rect">
            <a:avLst/>
          </a:prstGeom>
          <a:noFill/>
        </p:spPr>
        <p:txBody>
          <a:bodyPr wrap="none" rtlCol="0">
            <a:spAutoFit/>
          </a:bodyPr>
          <a:lstStyle/>
          <a:p>
            <a:r>
              <a:rPr lang="en-US" dirty="0"/>
              <a:t>Permanently preserved by NGT</a:t>
            </a:r>
          </a:p>
        </p:txBody>
      </p:sp>
    </p:spTree>
    <p:extLst>
      <p:ext uri="{BB962C8B-B14F-4D97-AF65-F5344CB8AC3E}">
        <p14:creationId xmlns:p14="http://schemas.microsoft.com/office/powerpoint/2010/main" val="3040304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0BD26C-B46F-49A2-B64E-2F5510BF309B}"/>
              </a:ext>
            </a:extLst>
          </p:cNvPr>
          <p:cNvPicPr>
            <a:picLocks noChangeAspect="1"/>
          </p:cNvPicPr>
          <p:nvPr/>
        </p:nvPicPr>
        <p:blipFill>
          <a:blip r:embed="rId2"/>
          <a:stretch>
            <a:fillRect/>
          </a:stretch>
        </p:blipFill>
        <p:spPr>
          <a:xfrm>
            <a:off x="661366" y="565877"/>
            <a:ext cx="6627329" cy="5834058"/>
          </a:xfrm>
          <a:prstGeom prst="rect">
            <a:avLst/>
          </a:prstGeom>
        </p:spPr>
      </p:pic>
      <p:sp>
        <p:nvSpPr>
          <p:cNvPr id="3" name="TextBox 2">
            <a:extLst>
              <a:ext uri="{FF2B5EF4-FFF2-40B4-BE49-F238E27FC236}">
                <a16:creationId xmlns:a16="http://schemas.microsoft.com/office/drawing/2014/main" id="{43328545-8D06-40DD-AD4F-D0059CFCCE18}"/>
              </a:ext>
            </a:extLst>
          </p:cNvPr>
          <p:cNvSpPr txBox="1"/>
          <p:nvPr/>
        </p:nvSpPr>
        <p:spPr>
          <a:xfrm>
            <a:off x="3406110" y="5459896"/>
            <a:ext cx="1002197" cy="369332"/>
          </a:xfrm>
          <a:prstGeom prst="rect">
            <a:avLst/>
          </a:prstGeom>
          <a:noFill/>
        </p:spPr>
        <p:txBody>
          <a:bodyPr wrap="none" rtlCol="0">
            <a:spAutoFit/>
          </a:bodyPr>
          <a:lstStyle/>
          <a:p>
            <a:r>
              <a:rPr lang="en-US" b="1" dirty="0">
                <a:solidFill>
                  <a:schemeClr val="bg1"/>
                </a:solidFill>
              </a:rPr>
              <a:t>N 55</a:t>
            </a:r>
            <a:r>
              <a:rPr lang="en-US" b="1" baseline="30000" dirty="0">
                <a:solidFill>
                  <a:schemeClr val="bg1"/>
                </a:solidFill>
              </a:rPr>
              <a:t>th</a:t>
            </a:r>
            <a:r>
              <a:rPr lang="en-US" b="1" dirty="0">
                <a:solidFill>
                  <a:schemeClr val="bg1"/>
                </a:solidFill>
              </a:rPr>
              <a:t> St</a:t>
            </a:r>
          </a:p>
        </p:txBody>
      </p:sp>
      <p:sp>
        <p:nvSpPr>
          <p:cNvPr id="4" name="TextBox 3">
            <a:extLst>
              <a:ext uri="{FF2B5EF4-FFF2-40B4-BE49-F238E27FC236}">
                <a16:creationId xmlns:a16="http://schemas.microsoft.com/office/drawing/2014/main" id="{DF36EAC8-3048-4296-A5F2-ECAFCF401586}"/>
              </a:ext>
            </a:extLst>
          </p:cNvPr>
          <p:cNvSpPr txBox="1"/>
          <p:nvPr/>
        </p:nvSpPr>
        <p:spPr>
          <a:xfrm rot="16200000">
            <a:off x="5082511" y="3624470"/>
            <a:ext cx="1293431" cy="369332"/>
          </a:xfrm>
          <a:prstGeom prst="rect">
            <a:avLst/>
          </a:prstGeom>
          <a:noFill/>
        </p:spPr>
        <p:txBody>
          <a:bodyPr wrap="none" rtlCol="0">
            <a:spAutoFit/>
          </a:bodyPr>
          <a:lstStyle/>
          <a:p>
            <a:r>
              <a:rPr lang="en-US" b="1" dirty="0">
                <a:solidFill>
                  <a:schemeClr val="bg1"/>
                </a:solidFill>
              </a:rPr>
              <a:t>Jefferson St</a:t>
            </a:r>
          </a:p>
        </p:txBody>
      </p:sp>
      <p:sp>
        <p:nvSpPr>
          <p:cNvPr id="5" name="Rectangle 4">
            <a:extLst>
              <a:ext uri="{FF2B5EF4-FFF2-40B4-BE49-F238E27FC236}">
                <a16:creationId xmlns:a16="http://schemas.microsoft.com/office/drawing/2014/main" id="{69B00F89-94C6-4241-B732-73C88D477BF0}"/>
              </a:ext>
            </a:extLst>
          </p:cNvPr>
          <p:cNvSpPr/>
          <p:nvPr/>
        </p:nvSpPr>
        <p:spPr>
          <a:xfrm>
            <a:off x="2001077" y="1895061"/>
            <a:ext cx="3286539" cy="299412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4DC144F-E919-4D76-AEB9-11432B1A919D}"/>
              </a:ext>
            </a:extLst>
          </p:cNvPr>
          <p:cNvCxnSpPr>
            <a:cxnSpLocks/>
          </p:cNvCxnSpPr>
          <p:nvPr/>
        </p:nvCxnSpPr>
        <p:spPr>
          <a:xfrm>
            <a:off x="2517914"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709C1B6-2B97-41FE-8ADB-D7ABFB9D3965}"/>
              </a:ext>
            </a:extLst>
          </p:cNvPr>
          <p:cNvCxnSpPr>
            <a:cxnSpLocks/>
          </p:cNvCxnSpPr>
          <p:nvPr/>
        </p:nvCxnSpPr>
        <p:spPr>
          <a:xfrm>
            <a:off x="3081130"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09821C-0510-46EB-9720-517247ECD6DD}"/>
              </a:ext>
            </a:extLst>
          </p:cNvPr>
          <p:cNvCxnSpPr>
            <a:cxnSpLocks/>
          </p:cNvCxnSpPr>
          <p:nvPr/>
        </p:nvCxnSpPr>
        <p:spPr>
          <a:xfrm>
            <a:off x="3617844"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04C911-AF56-4E3F-9094-6EA6D46FC68F}"/>
              </a:ext>
            </a:extLst>
          </p:cNvPr>
          <p:cNvCxnSpPr>
            <a:cxnSpLocks/>
          </p:cNvCxnSpPr>
          <p:nvPr/>
        </p:nvCxnSpPr>
        <p:spPr>
          <a:xfrm>
            <a:off x="4174435" y="1895061"/>
            <a:ext cx="0" cy="29900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ACF7E2-9331-4136-9664-AEADB41F8A28}"/>
              </a:ext>
            </a:extLst>
          </p:cNvPr>
          <p:cNvCxnSpPr>
            <a:cxnSpLocks/>
          </p:cNvCxnSpPr>
          <p:nvPr/>
        </p:nvCxnSpPr>
        <p:spPr>
          <a:xfrm>
            <a:off x="4726356" y="1895061"/>
            <a:ext cx="0" cy="299412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5C1B77-CC97-434F-B7AD-C11371E52ECA}"/>
              </a:ext>
            </a:extLst>
          </p:cNvPr>
          <p:cNvSpPr txBox="1"/>
          <p:nvPr/>
        </p:nvSpPr>
        <p:spPr>
          <a:xfrm>
            <a:off x="4687482" y="1883537"/>
            <a:ext cx="652743" cy="369332"/>
          </a:xfrm>
          <a:prstGeom prst="rect">
            <a:avLst/>
          </a:prstGeom>
          <a:noFill/>
        </p:spPr>
        <p:txBody>
          <a:bodyPr wrap="none" rtlCol="0">
            <a:spAutoFit/>
          </a:bodyPr>
          <a:lstStyle/>
          <a:p>
            <a:r>
              <a:rPr lang="en-US" b="1" dirty="0">
                <a:solidFill>
                  <a:srgbClr val="FFFF00"/>
                </a:solidFill>
              </a:rPr>
              <a:t>1701</a:t>
            </a:r>
          </a:p>
        </p:txBody>
      </p:sp>
      <p:sp>
        <p:nvSpPr>
          <p:cNvPr id="12" name="TextBox 11">
            <a:extLst>
              <a:ext uri="{FF2B5EF4-FFF2-40B4-BE49-F238E27FC236}">
                <a16:creationId xmlns:a16="http://schemas.microsoft.com/office/drawing/2014/main" id="{9515B605-C9A9-4229-B0EC-C7B6DE068159}"/>
              </a:ext>
            </a:extLst>
          </p:cNvPr>
          <p:cNvSpPr txBox="1"/>
          <p:nvPr/>
        </p:nvSpPr>
        <p:spPr>
          <a:xfrm>
            <a:off x="4121029" y="1883537"/>
            <a:ext cx="652743" cy="369332"/>
          </a:xfrm>
          <a:prstGeom prst="rect">
            <a:avLst/>
          </a:prstGeom>
          <a:noFill/>
        </p:spPr>
        <p:txBody>
          <a:bodyPr wrap="none" rtlCol="0">
            <a:spAutoFit/>
          </a:bodyPr>
          <a:lstStyle/>
          <a:p>
            <a:r>
              <a:rPr lang="en-US" b="1" dirty="0">
                <a:solidFill>
                  <a:srgbClr val="FFFF00"/>
                </a:solidFill>
              </a:rPr>
              <a:t>1703</a:t>
            </a:r>
          </a:p>
        </p:txBody>
      </p:sp>
      <p:sp>
        <p:nvSpPr>
          <p:cNvPr id="13" name="TextBox 12">
            <a:extLst>
              <a:ext uri="{FF2B5EF4-FFF2-40B4-BE49-F238E27FC236}">
                <a16:creationId xmlns:a16="http://schemas.microsoft.com/office/drawing/2014/main" id="{E93BC45F-A938-4F09-97D7-0608609CB029}"/>
              </a:ext>
            </a:extLst>
          </p:cNvPr>
          <p:cNvSpPr txBox="1"/>
          <p:nvPr/>
        </p:nvSpPr>
        <p:spPr>
          <a:xfrm>
            <a:off x="3570479" y="1883537"/>
            <a:ext cx="652743" cy="369332"/>
          </a:xfrm>
          <a:prstGeom prst="rect">
            <a:avLst/>
          </a:prstGeom>
          <a:noFill/>
        </p:spPr>
        <p:txBody>
          <a:bodyPr wrap="none" rtlCol="0">
            <a:spAutoFit/>
          </a:bodyPr>
          <a:lstStyle/>
          <a:p>
            <a:r>
              <a:rPr lang="en-US" b="1" dirty="0">
                <a:solidFill>
                  <a:srgbClr val="FFFF00"/>
                </a:solidFill>
              </a:rPr>
              <a:t>1705</a:t>
            </a:r>
          </a:p>
        </p:txBody>
      </p:sp>
      <p:sp>
        <p:nvSpPr>
          <p:cNvPr id="14" name="TextBox 13">
            <a:extLst>
              <a:ext uri="{FF2B5EF4-FFF2-40B4-BE49-F238E27FC236}">
                <a16:creationId xmlns:a16="http://schemas.microsoft.com/office/drawing/2014/main" id="{3FA195DA-4945-4DF9-8310-2081B6B0B825}"/>
              </a:ext>
            </a:extLst>
          </p:cNvPr>
          <p:cNvSpPr txBox="1"/>
          <p:nvPr/>
        </p:nvSpPr>
        <p:spPr>
          <a:xfrm>
            <a:off x="3021497" y="1883537"/>
            <a:ext cx="652743" cy="369332"/>
          </a:xfrm>
          <a:prstGeom prst="rect">
            <a:avLst/>
          </a:prstGeom>
          <a:noFill/>
        </p:spPr>
        <p:txBody>
          <a:bodyPr wrap="none" rtlCol="0">
            <a:spAutoFit/>
          </a:bodyPr>
          <a:lstStyle/>
          <a:p>
            <a:r>
              <a:rPr lang="en-US" b="1" dirty="0">
                <a:solidFill>
                  <a:srgbClr val="FFFF00"/>
                </a:solidFill>
              </a:rPr>
              <a:t>1707</a:t>
            </a:r>
          </a:p>
        </p:txBody>
      </p:sp>
      <p:sp>
        <p:nvSpPr>
          <p:cNvPr id="15" name="TextBox 14">
            <a:extLst>
              <a:ext uri="{FF2B5EF4-FFF2-40B4-BE49-F238E27FC236}">
                <a16:creationId xmlns:a16="http://schemas.microsoft.com/office/drawing/2014/main" id="{9E65199A-FDF7-4765-BF4F-34B0CD2A6962}"/>
              </a:ext>
            </a:extLst>
          </p:cNvPr>
          <p:cNvSpPr txBox="1"/>
          <p:nvPr/>
        </p:nvSpPr>
        <p:spPr>
          <a:xfrm>
            <a:off x="2476465" y="1883537"/>
            <a:ext cx="652743" cy="369332"/>
          </a:xfrm>
          <a:prstGeom prst="rect">
            <a:avLst/>
          </a:prstGeom>
          <a:noFill/>
        </p:spPr>
        <p:txBody>
          <a:bodyPr wrap="none" rtlCol="0">
            <a:spAutoFit/>
          </a:bodyPr>
          <a:lstStyle/>
          <a:p>
            <a:r>
              <a:rPr lang="en-US" b="1" dirty="0">
                <a:solidFill>
                  <a:srgbClr val="FFFF00"/>
                </a:solidFill>
              </a:rPr>
              <a:t>1709</a:t>
            </a:r>
          </a:p>
        </p:txBody>
      </p:sp>
      <p:sp>
        <p:nvSpPr>
          <p:cNvPr id="18" name="Rectangle 17">
            <a:extLst>
              <a:ext uri="{FF2B5EF4-FFF2-40B4-BE49-F238E27FC236}">
                <a16:creationId xmlns:a16="http://schemas.microsoft.com/office/drawing/2014/main" id="{3ADE1BBE-569E-4ECA-9A9B-91554D34BB29}"/>
              </a:ext>
            </a:extLst>
          </p:cNvPr>
          <p:cNvSpPr/>
          <p:nvPr/>
        </p:nvSpPr>
        <p:spPr>
          <a:xfrm>
            <a:off x="4174436" y="1895061"/>
            <a:ext cx="1099532" cy="2990088"/>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D483C64-5A87-466D-87B3-F0817D0C037C}"/>
              </a:ext>
            </a:extLst>
          </p:cNvPr>
          <p:cNvSpPr txBox="1"/>
          <p:nvPr/>
        </p:nvSpPr>
        <p:spPr>
          <a:xfrm>
            <a:off x="1906623" y="1895061"/>
            <a:ext cx="652743" cy="369332"/>
          </a:xfrm>
          <a:prstGeom prst="rect">
            <a:avLst/>
          </a:prstGeom>
          <a:noFill/>
        </p:spPr>
        <p:txBody>
          <a:bodyPr wrap="none" rtlCol="0">
            <a:spAutoFit/>
          </a:bodyPr>
          <a:lstStyle/>
          <a:p>
            <a:r>
              <a:rPr lang="en-US" b="1" dirty="0">
                <a:solidFill>
                  <a:srgbClr val="FFFF00"/>
                </a:solidFill>
              </a:rPr>
              <a:t>1711</a:t>
            </a:r>
          </a:p>
        </p:txBody>
      </p:sp>
      <p:sp>
        <p:nvSpPr>
          <p:cNvPr id="17" name="TextBox 16">
            <a:extLst>
              <a:ext uri="{FF2B5EF4-FFF2-40B4-BE49-F238E27FC236}">
                <a16:creationId xmlns:a16="http://schemas.microsoft.com/office/drawing/2014/main" id="{612B87AD-8455-4D3F-9A63-BCB3DD9A21E8}"/>
              </a:ext>
            </a:extLst>
          </p:cNvPr>
          <p:cNvSpPr txBox="1"/>
          <p:nvPr/>
        </p:nvSpPr>
        <p:spPr>
          <a:xfrm>
            <a:off x="7545639" y="406851"/>
            <a:ext cx="3845989" cy="707886"/>
          </a:xfrm>
          <a:prstGeom prst="rect">
            <a:avLst/>
          </a:prstGeom>
          <a:noFill/>
        </p:spPr>
        <p:txBody>
          <a:bodyPr wrap="none" rtlCol="0">
            <a:spAutoFit/>
          </a:bodyPr>
          <a:lstStyle/>
          <a:p>
            <a:r>
              <a:rPr lang="en-US" sz="2000" b="1" dirty="0"/>
              <a:t>Breakdown of property ownership</a:t>
            </a:r>
          </a:p>
          <a:p>
            <a:r>
              <a:rPr lang="en-US" sz="2000" b="1"/>
              <a:t>10/31/19 </a:t>
            </a:r>
            <a:r>
              <a:rPr lang="en-US" sz="2000" b="1" dirty="0"/>
              <a:t>- expected</a:t>
            </a:r>
          </a:p>
        </p:txBody>
      </p:sp>
      <p:sp>
        <p:nvSpPr>
          <p:cNvPr id="19" name="Rectangle 18">
            <a:extLst>
              <a:ext uri="{FF2B5EF4-FFF2-40B4-BE49-F238E27FC236}">
                <a16:creationId xmlns:a16="http://schemas.microsoft.com/office/drawing/2014/main" id="{0DB50188-3E94-43DB-8FAA-BFB950D4E384}"/>
              </a:ext>
            </a:extLst>
          </p:cNvPr>
          <p:cNvSpPr/>
          <p:nvPr/>
        </p:nvSpPr>
        <p:spPr>
          <a:xfrm>
            <a:off x="3633365" y="1916823"/>
            <a:ext cx="547611" cy="2990088"/>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a:extLst>
              <a:ext uri="{FF2B5EF4-FFF2-40B4-BE49-F238E27FC236}">
                <a16:creationId xmlns:a16="http://schemas.microsoft.com/office/drawing/2014/main" id="{10887074-126F-4EFB-82A3-7FBB23FECCA0}"/>
              </a:ext>
            </a:extLst>
          </p:cNvPr>
          <p:cNvGraphicFramePr>
            <a:graphicFrameLocks noGrp="1"/>
          </p:cNvGraphicFramePr>
          <p:nvPr/>
        </p:nvGraphicFramePr>
        <p:xfrm>
          <a:off x="7545639" y="1235132"/>
          <a:ext cx="4263251" cy="2595880"/>
        </p:xfrm>
        <a:graphic>
          <a:graphicData uri="http://schemas.openxmlformats.org/drawingml/2006/table">
            <a:tbl>
              <a:tblPr firstRow="1" bandRow="1">
                <a:tableStyleId>{5C22544A-7EE6-4342-B048-85BDC9FD1C3A}</a:tableStyleId>
              </a:tblPr>
              <a:tblGrid>
                <a:gridCol w="1414034">
                  <a:extLst>
                    <a:ext uri="{9D8B030D-6E8A-4147-A177-3AD203B41FA5}">
                      <a16:colId xmlns:a16="http://schemas.microsoft.com/office/drawing/2014/main" val="2282569464"/>
                    </a:ext>
                  </a:extLst>
                </a:gridCol>
                <a:gridCol w="1351722">
                  <a:extLst>
                    <a:ext uri="{9D8B030D-6E8A-4147-A177-3AD203B41FA5}">
                      <a16:colId xmlns:a16="http://schemas.microsoft.com/office/drawing/2014/main" val="1961190134"/>
                    </a:ext>
                  </a:extLst>
                </a:gridCol>
                <a:gridCol w="1497495">
                  <a:extLst>
                    <a:ext uri="{9D8B030D-6E8A-4147-A177-3AD203B41FA5}">
                      <a16:colId xmlns:a16="http://schemas.microsoft.com/office/drawing/2014/main" val="3438960017"/>
                    </a:ext>
                  </a:extLst>
                </a:gridCol>
              </a:tblGrid>
              <a:tr h="370840">
                <a:tc>
                  <a:txBody>
                    <a:bodyPr/>
                    <a:lstStyle/>
                    <a:p>
                      <a:r>
                        <a:rPr lang="en-US" sz="1600" dirty="0"/>
                        <a:t>Property</a:t>
                      </a:r>
                    </a:p>
                  </a:txBody>
                  <a:tcPr/>
                </a:tc>
                <a:tc>
                  <a:txBody>
                    <a:bodyPr/>
                    <a:lstStyle/>
                    <a:p>
                      <a:r>
                        <a:rPr lang="en-US" sz="1600" dirty="0"/>
                        <a:t>Owner</a:t>
                      </a:r>
                    </a:p>
                  </a:txBody>
                  <a:tcPr/>
                </a:tc>
                <a:tc>
                  <a:txBody>
                    <a:bodyPr/>
                    <a:lstStyle/>
                    <a:p>
                      <a:r>
                        <a:rPr lang="en-US" sz="1600" dirty="0"/>
                        <a:t>Tax Lien Amt</a:t>
                      </a:r>
                    </a:p>
                  </a:txBody>
                  <a:tcPr/>
                </a:tc>
                <a:extLst>
                  <a:ext uri="{0D108BD9-81ED-4DB2-BD59-A6C34878D82A}">
                    <a16:rowId xmlns:a16="http://schemas.microsoft.com/office/drawing/2014/main" val="836337826"/>
                  </a:ext>
                </a:extLst>
              </a:tr>
              <a:tr h="370840">
                <a:tc>
                  <a:txBody>
                    <a:bodyPr/>
                    <a:lstStyle/>
                    <a:p>
                      <a:r>
                        <a:rPr lang="en-US" sz="1600" dirty="0"/>
                        <a:t>1701 N 55</a:t>
                      </a:r>
                      <a:r>
                        <a:rPr lang="en-US" sz="1600" baseline="30000" dirty="0"/>
                        <a:t>th</a:t>
                      </a:r>
                      <a:r>
                        <a:rPr lang="en-US" sz="1600" dirty="0"/>
                        <a:t> St</a:t>
                      </a:r>
                    </a:p>
                  </a:txBody>
                  <a:tcPr/>
                </a:tc>
                <a:tc>
                  <a:txBody>
                    <a:bodyPr/>
                    <a:lstStyle/>
                    <a:p>
                      <a:r>
                        <a:rPr lang="en-US" sz="1600" dirty="0"/>
                        <a:t>NGT</a:t>
                      </a:r>
                    </a:p>
                  </a:txBody>
                  <a:tcPr/>
                </a:tc>
                <a:tc>
                  <a:txBody>
                    <a:bodyPr/>
                    <a:lstStyle/>
                    <a:p>
                      <a:pPr algn="r"/>
                      <a:r>
                        <a:rPr lang="en-US" sz="1600" dirty="0"/>
                        <a:t>$0</a:t>
                      </a:r>
                    </a:p>
                  </a:txBody>
                  <a:tcPr/>
                </a:tc>
                <a:extLst>
                  <a:ext uri="{0D108BD9-81ED-4DB2-BD59-A6C34878D82A}">
                    <a16:rowId xmlns:a16="http://schemas.microsoft.com/office/drawing/2014/main" val="3419333173"/>
                  </a:ext>
                </a:extLst>
              </a:tr>
              <a:tr h="370840">
                <a:tc>
                  <a:txBody>
                    <a:bodyPr/>
                    <a:lstStyle/>
                    <a:p>
                      <a:r>
                        <a:rPr lang="en-US" sz="1600" dirty="0"/>
                        <a:t>1703 N 55</a:t>
                      </a:r>
                      <a:r>
                        <a:rPr lang="en-US" sz="1600" baseline="30000" dirty="0"/>
                        <a:t>th</a:t>
                      </a:r>
                      <a:r>
                        <a:rPr lang="en-US" sz="1600" dirty="0"/>
                        <a:t> St</a:t>
                      </a:r>
                    </a:p>
                  </a:txBody>
                  <a:tcPr/>
                </a:tc>
                <a:tc>
                  <a:txBody>
                    <a:bodyPr/>
                    <a:lstStyle/>
                    <a:p>
                      <a:r>
                        <a:rPr lang="en-US" sz="1600" dirty="0"/>
                        <a:t>NGT</a:t>
                      </a:r>
                    </a:p>
                  </a:txBody>
                  <a:tcPr/>
                </a:tc>
                <a:tc>
                  <a:txBody>
                    <a:bodyPr/>
                    <a:lstStyle/>
                    <a:p>
                      <a:pPr algn="r"/>
                      <a:r>
                        <a:rPr lang="en-US" sz="1600" dirty="0"/>
                        <a:t>$0</a:t>
                      </a:r>
                    </a:p>
                  </a:txBody>
                  <a:tcPr/>
                </a:tc>
                <a:extLst>
                  <a:ext uri="{0D108BD9-81ED-4DB2-BD59-A6C34878D82A}">
                    <a16:rowId xmlns:a16="http://schemas.microsoft.com/office/drawing/2014/main" val="2789042826"/>
                  </a:ext>
                </a:extLst>
              </a:tr>
              <a:tr h="370840">
                <a:tc>
                  <a:txBody>
                    <a:bodyPr/>
                    <a:lstStyle/>
                    <a:p>
                      <a:r>
                        <a:rPr lang="en-US" sz="1600" dirty="0"/>
                        <a:t>1705 N 55</a:t>
                      </a:r>
                      <a:r>
                        <a:rPr lang="en-US" sz="1600" baseline="30000" dirty="0"/>
                        <a:t>th</a:t>
                      </a:r>
                      <a:r>
                        <a:rPr lang="en-US" sz="1600" dirty="0"/>
                        <a:t> St</a:t>
                      </a:r>
                    </a:p>
                  </a:txBody>
                  <a:tcPr/>
                </a:tc>
                <a:tc>
                  <a:txBody>
                    <a:bodyPr/>
                    <a:lstStyle/>
                    <a:p>
                      <a:r>
                        <a:rPr lang="en-US" sz="1600" dirty="0"/>
                        <a:t>NGT</a:t>
                      </a:r>
                    </a:p>
                  </a:txBody>
                  <a:tcPr/>
                </a:tc>
                <a:tc>
                  <a:txBody>
                    <a:bodyPr/>
                    <a:lstStyle/>
                    <a:p>
                      <a:pPr algn="r"/>
                      <a:r>
                        <a:rPr lang="en-US" sz="1600" dirty="0"/>
                        <a:t>$0</a:t>
                      </a:r>
                    </a:p>
                  </a:txBody>
                  <a:tcPr/>
                </a:tc>
                <a:extLst>
                  <a:ext uri="{0D108BD9-81ED-4DB2-BD59-A6C34878D82A}">
                    <a16:rowId xmlns:a16="http://schemas.microsoft.com/office/drawing/2014/main" val="280994733"/>
                  </a:ext>
                </a:extLst>
              </a:tr>
              <a:tr h="370840">
                <a:tc>
                  <a:txBody>
                    <a:bodyPr/>
                    <a:lstStyle/>
                    <a:p>
                      <a:r>
                        <a:rPr lang="en-US" sz="1600" dirty="0"/>
                        <a:t>1707 N 55</a:t>
                      </a:r>
                      <a:r>
                        <a:rPr lang="en-US" sz="1600" baseline="30000" dirty="0"/>
                        <a:t>th</a:t>
                      </a:r>
                      <a:r>
                        <a:rPr lang="en-US" sz="1600" dirty="0"/>
                        <a:t> St</a:t>
                      </a:r>
                    </a:p>
                  </a:txBody>
                  <a:tcPr/>
                </a:tc>
                <a:tc>
                  <a:txBody>
                    <a:bodyPr/>
                    <a:lstStyle/>
                    <a:p>
                      <a:r>
                        <a:rPr lang="en-US" sz="1600" dirty="0"/>
                        <a:t>NGT</a:t>
                      </a:r>
                    </a:p>
                  </a:txBody>
                  <a:tcPr/>
                </a:tc>
                <a:tc>
                  <a:txBody>
                    <a:bodyPr/>
                    <a:lstStyle/>
                    <a:p>
                      <a:pPr algn="r"/>
                      <a:r>
                        <a:rPr lang="en-US" sz="1600" dirty="0"/>
                        <a:t>$0</a:t>
                      </a:r>
                    </a:p>
                  </a:txBody>
                  <a:tcPr/>
                </a:tc>
                <a:extLst>
                  <a:ext uri="{0D108BD9-81ED-4DB2-BD59-A6C34878D82A}">
                    <a16:rowId xmlns:a16="http://schemas.microsoft.com/office/drawing/2014/main" val="50091044"/>
                  </a:ext>
                </a:extLst>
              </a:tr>
              <a:tr h="370840">
                <a:tc>
                  <a:txBody>
                    <a:bodyPr/>
                    <a:lstStyle/>
                    <a:p>
                      <a:r>
                        <a:rPr lang="en-US" sz="1600" b="1" dirty="0"/>
                        <a:t>1709 N 55</a:t>
                      </a:r>
                      <a:r>
                        <a:rPr lang="en-US" sz="1600" b="1" baseline="30000" dirty="0"/>
                        <a:t>th</a:t>
                      </a:r>
                      <a:r>
                        <a:rPr lang="en-US" sz="1600" b="1" dirty="0"/>
                        <a:t> St</a:t>
                      </a:r>
                    </a:p>
                  </a:txBody>
                  <a:tcPr/>
                </a:tc>
                <a:tc>
                  <a:txBody>
                    <a:bodyPr/>
                    <a:lstStyle/>
                    <a:p>
                      <a:r>
                        <a:rPr lang="en-US" sz="1600" b="1" dirty="0"/>
                        <a:t>Paul F </a:t>
                      </a:r>
                      <a:r>
                        <a:rPr lang="en-US" sz="1600" b="1" dirty="0" err="1"/>
                        <a:t>Knaus</a:t>
                      </a:r>
                      <a:endParaRPr lang="en-US" sz="1600" b="1" dirty="0"/>
                    </a:p>
                  </a:txBody>
                  <a:tcPr/>
                </a:tc>
                <a:tc>
                  <a:txBody>
                    <a:bodyPr/>
                    <a:lstStyle/>
                    <a:p>
                      <a:pPr algn="r"/>
                      <a:r>
                        <a:rPr lang="en-US" sz="1600" b="1" dirty="0"/>
                        <a:t>$8,218.31</a:t>
                      </a:r>
                    </a:p>
                  </a:txBody>
                  <a:tcPr/>
                </a:tc>
                <a:extLst>
                  <a:ext uri="{0D108BD9-81ED-4DB2-BD59-A6C34878D82A}">
                    <a16:rowId xmlns:a16="http://schemas.microsoft.com/office/drawing/2014/main" val="4002541188"/>
                  </a:ext>
                </a:extLst>
              </a:tr>
              <a:tr h="370840">
                <a:tc>
                  <a:txBody>
                    <a:bodyPr/>
                    <a:lstStyle/>
                    <a:p>
                      <a:r>
                        <a:rPr lang="en-US" sz="1600" dirty="0"/>
                        <a:t>1711 N 55</a:t>
                      </a:r>
                      <a:r>
                        <a:rPr lang="en-US" sz="1600" baseline="30000" dirty="0"/>
                        <a:t>th</a:t>
                      </a:r>
                      <a:r>
                        <a:rPr lang="en-US" sz="1600" dirty="0"/>
                        <a:t> St</a:t>
                      </a:r>
                    </a:p>
                  </a:txBody>
                  <a:tcPr/>
                </a:tc>
                <a:tc>
                  <a:txBody>
                    <a:bodyPr/>
                    <a:lstStyle/>
                    <a:p>
                      <a:r>
                        <a:rPr lang="en-US" sz="1600" dirty="0"/>
                        <a:t>NGT</a:t>
                      </a:r>
                    </a:p>
                  </a:txBody>
                  <a:tcPr/>
                </a:tc>
                <a:tc>
                  <a:txBody>
                    <a:bodyPr/>
                    <a:lstStyle/>
                    <a:p>
                      <a:pPr algn="r"/>
                      <a:r>
                        <a:rPr lang="en-US" sz="1600" dirty="0"/>
                        <a:t>$0</a:t>
                      </a:r>
                    </a:p>
                  </a:txBody>
                  <a:tcPr/>
                </a:tc>
                <a:extLst>
                  <a:ext uri="{0D108BD9-81ED-4DB2-BD59-A6C34878D82A}">
                    <a16:rowId xmlns:a16="http://schemas.microsoft.com/office/drawing/2014/main" val="131027437"/>
                  </a:ext>
                </a:extLst>
              </a:tr>
            </a:tbl>
          </a:graphicData>
        </a:graphic>
      </p:graphicFrame>
      <p:sp>
        <p:nvSpPr>
          <p:cNvPr id="22" name="Rectangle 21">
            <a:extLst>
              <a:ext uri="{FF2B5EF4-FFF2-40B4-BE49-F238E27FC236}">
                <a16:creationId xmlns:a16="http://schemas.microsoft.com/office/drawing/2014/main" id="{3C058AD9-92FB-485C-BD0D-8EEFFF206E77}"/>
              </a:ext>
            </a:extLst>
          </p:cNvPr>
          <p:cNvSpPr/>
          <p:nvPr/>
        </p:nvSpPr>
        <p:spPr>
          <a:xfrm>
            <a:off x="2533436" y="1890591"/>
            <a:ext cx="537138" cy="2990088"/>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B27F83D-C936-4ACC-998E-7C90682F9EFE}"/>
              </a:ext>
            </a:extLst>
          </p:cNvPr>
          <p:cNvSpPr/>
          <p:nvPr/>
        </p:nvSpPr>
        <p:spPr>
          <a:xfrm>
            <a:off x="1996128" y="1894557"/>
            <a:ext cx="537138" cy="2990088"/>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397D004-76C6-48AC-8C4B-1332C26CDEB8}"/>
              </a:ext>
            </a:extLst>
          </p:cNvPr>
          <p:cNvSpPr/>
          <p:nvPr/>
        </p:nvSpPr>
        <p:spPr>
          <a:xfrm>
            <a:off x="3069780" y="1907809"/>
            <a:ext cx="537138" cy="2950332"/>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C5DB3D-6CF7-42B6-964A-3BBD11CB9DE6}"/>
              </a:ext>
            </a:extLst>
          </p:cNvPr>
          <p:cNvSpPr/>
          <p:nvPr/>
        </p:nvSpPr>
        <p:spPr>
          <a:xfrm>
            <a:off x="7577836" y="4956105"/>
            <a:ext cx="547611" cy="369332"/>
          </a:xfrm>
          <a:prstGeom prst="rect">
            <a:avLst/>
          </a:prstGeom>
          <a:solidFill>
            <a:schemeClr val="accent4">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BDFCC21-377E-4B62-B993-D76AFA578737}"/>
              </a:ext>
            </a:extLst>
          </p:cNvPr>
          <p:cNvSpPr txBox="1"/>
          <p:nvPr/>
        </p:nvSpPr>
        <p:spPr>
          <a:xfrm>
            <a:off x="7514929" y="4519857"/>
            <a:ext cx="543739" cy="369332"/>
          </a:xfrm>
          <a:prstGeom prst="rect">
            <a:avLst/>
          </a:prstGeom>
          <a:noFill/>
        </p:spPr>
        <p:txBody>
          <a:bodyPr wrap="none" rtlCol="0">
            <a:spAutoFit/>
          </a:bodyPr>
          <a:lstStyle/>
          <a:p>
            <a:r>
              <a:rPr lang="en-US" b="1" dirty="0"/>
              <a:t>KEY</a:t>
            </a:r>
          </a:p>
        </p:txBody>
      </p:sp>
      <p:sp>
        <p:nvSpPr>
          <p:cNvPr id="27" name="TextBox 26">
            <a:extLst>
              <a:ext uri="{FF2B5EF4-FFF2-40B4-BE49-F238E27FC236}">
                <a16:creationId xmlns:a16="http://schemas.microsoft.com/office/drawing/2014/main" id="{4CF0BB61-6C87-46E4-B6D5-D384CF0F71E5}"/>
              </a:ext>
            </a:extLst>
          </p:cNvPr>
          <p:cNvSpPr txBox="1"/>
          <p:nvPr/>
        </p:nvSpPr>
        <p:spPr>
          <a:xfrm>
            <a:off x="8156223" y="4942853"/>
            <a:ext cx="3291414" cy="369332"/>
          </a:xfrm>
          <a:prstGeom prst="rect">
            <a:avLst/>
          </a:prstGeom>
          <a:noFill/>
        </p:spPr>
        <p:txBody>
          <a:bodyPr wrap="none" rtlCol="0">
            <a:spAutoFit/>
          </a:bodyPr>
          <a:lstStyle/>
          <a:p>
            <a:r>
              <a:rPr lang="en-US" dirty="0"/>
              <a:t>Owned by the City or City agency</a:t>
            </a:r>
          </a:p>
        </p:txBody>
      </p:sp>
      <p:sp>
        <p:nvSpPr>
          <p:cNvPr id="28" name="Rectangle 27">
            <a:extLst>
              <a:ext uri="{FF2B5EF4-FFF2-40B4-BE49-F238E27FC236}">
                <a16:creationId xmlns:a16="http://schemas.microsoft.com/office/drawing/2014/main" id="{8164DDCE-8619-473A-B772-58EB03E3611C}"/>
              </a:ext>
            </a:extLst>
          </p:cNvPr>
          <p:cNvSpPr/>
          <p:nvPr/>
        </p:nvSpPr>
        <p:spPr>
          <a:xfrm>
            <a:off x="7577836" y="5433426"/>
            <a:ext cx="547611" cy="365760"/>
          </a:xfrm>
          <a:prstGeom prst="rect">
            <a:avLst/>
          </a:prstGeom>
          <a:solidFill>
            <a:srgbClr val="FF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AB14DFF-2937-4EF3-8BD0-6C76174EEEDB}"/>
              </a:ext>
            </a:extLst>
          </p:cNvPr>
          <p:cNvSpPr txBox="1"/>
          <p:nvPr/>
        </p:nvSpPr>
        <p:spPr>
          <a:xfrm>
            <a:off x="8223581" y="5429854"/>
            <a:ext cx="3156698" cy="369332"/>
          </a:xfrm>
          <a:prstGeom prst="rect">
            <a:avLst/>
          </a:prstGeom>
          <a:noFill/>
        </p:spPr>
        <p:txBody>
          <a:bodyPr wrap="none" rtlCol="0">
            <a:spAutoFit/>
          </a:bodyPr>
          <a:lstStyle/>
          <a:p>
            <a:r>
              <a:rPr lang="en-US" dirty="0"/>
              <a:t>Privately owned, tax delinquent</a:t>
            </a:r>
          </a:p>
        </p:txBody>
      </p:sp>
      <p:sp>
        <p:nvSpPr>
          <p:cNvPr id="30" name="Rectangle 29">
            <a:extLst>
              <a:ext uri="{FF2B5EF4-FFF2-40B4-BE49-F238E27FC236}">
                <a16:creationId xmlns:a16="http://schemas.microsoft.com/office/drawing/2014/main" id="{CED1B7A6-C5C8-496E-8AD4-2415AC19B136}"/>
              </a:ext>
            </a:extLst>
          </p:cNvPr>
          <p:cNvSpPr/>
          <p:nvPr/>
        </p:nvSpPr>
        <p:spPr>
          <a:xfrm>
            <a:off x="7589185" y="5920427"/>
            <a:ext cx="547611" cy="365760"/>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CF1AAD9-33D5-4FB7-A579-E9A422E23BD7}"/>
              </a:ext>
            </a:extLst>
          </p:cNvPr>
          <p:cNvSpPr txBox="1"/>
          <p:nvPr/>
        </p:nvSpPr>
        <p:spPr>
          <a:xfrm>
            <a:off x="8234930" y="5916855"/>
            <a:ext cx="3110788" cy="369332"/>
          </a:xfrm>
          <a:prstGeom prst="rect">
            <a:avLst/>
          </a:prstGeom>
          <a:noFill/>
        </p:spPr>
        <p:txBody>
          <a:bodyPr wrap="none" rtlCol="0">
            <a:spAutoFit/>
          </a:bodyPr>
          <a:lstStyle/>
          <a:p>
            <a:r>
              <a:rPr lang="en-US" dirty="0"/>
              <a:t>Permanently preserved by NGT</a:t>
            </a:r>
          </a:p>
        </p:txBody>
      </p:sp>
    </p:spTree>
    <p:extLst>
      <p:ext uri="{BB962C8B-B14F-4D97-AF65-F5344CB8AC3E}">
        <p14:creationId xmlns:p14="http://schemas.microsoft.com/office/powerpoint/2010/main" val="3787582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4799-2206-4C20-BAA2-8CACED60ED1B}"/>
              </a:ext>
            </a:extLst>
          </p:cNvPr>
          <p:cNvSpPr>
            <a:spLocks noGrp="1"/>
          </p:cNvSpPr>
          <p:nvPr>
            <p:ph type="title"/>
          </p:nvPr>
        </p:nvSpPr>
        <p:spPr>
          <a:xfrm>
            <a:off x="0" y="-216765"/>
            <a:ext cx="10515600" cy="1325563"/>
          </a:xfrm>
        </p:spPr>
        <p:txBody>
          <a:bodyPr>
            <a:normAutofit/>
          </a:bodyPr>
          <a:lstStyle/>
          <a:p>
            <a:r>
              <a:rPr lang="en-US" sz="3200" b="1" dirty="0">
                <a:latin typeface="+mn-lt"/>
              </a:rPr>
              <a:t>Collins Smith Barrick </a:t>
            </a:r>
            <a:r>
              <a:rPr lang="en-US" sz="3200" b="1" dirty="0" err="1">
                <a:latin typeface="+mn-lt"/>
              </a:rPr>
              <a:t>Playgarden</a:t>
            </a:r>
            <a:endParaRPr lang="en-US" sz="3200" b="1" dirty="0">
              <a:latin typeface="+mn-lt"/>
            </a:endParaRPr>
          </a:p>
        </p:txBody>
      </p:sp>
      <p:pic>
        <p:nvPicPr>
          <p:cNvPr id="4" name="Content Placeholder 3">
            <a:extLst>
              <a:ext uri="{FF2B5EF4-FFF2-40B4-BE49-F238E27FC236}">
                <a16:creationId xmlns:a16="http://schemas.microsoft.com/office/drawing/2014/main" id="{6BE9A693-B983-4D92-8621-030528129565}"/>
              </a:ext>
            </a:extLst>
          </p:cNvPr>
          <p:cNvPicPr>
            <a:picLocks noGrp="1" noChangeAspect="1"/>
          </p:cNvPicPr>
          <p:nvPr>
            <p:ph idx="1"/>
          </p:nvPr>
        </p:nvPicPr>
        <p:blipFill>
          <a:blip r:embed="rId2"/>
          <a:stretch>
            <a:fillRect/>
          </a:stretch>
        </p:blipFill>
        <p:spPr>
          <a:xfrm>
            <a:off x="223878" y="792470"/>
            <a:ext cx="4809837" cy="5168943"/>
          </a:xfrm>
          <a:prstGeom prst="rect">
            <a:avLst/>
          </a:prstGeom>
        </p:spPr>
      </p:pic>
      <p:pic>
        <p:nvPicPr>
          <p:cNvPr id="6" name="Picture 5" descr="A group of people sitting on a bench in front of a building&#10;&#10;Description automatically generated">
            <a:extLst>
              <a:ext uri="{FF2B5EF4-FFF2-40B4-BE49-F238E27FC236}">
                <a16:creationId xmlns:a16="http://schemas.microsoft.com/office/drawing/2014/main" id="{F0BDDDD1-653D-4F37-99C7-21D60DD94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462" y="286828"/>
            <a:ext cx="4021274" cy="3015956"/>
          </a:xfrm>
          <a:prstGeom prst="rect">
            <a:avLst/>
          </a:prstGeom>
        </p:spPr>
      </p:pic>
      <p:pic>
        <p:nvPicPr>
          <p:cNvPr id="10" name="Picture 9" descr="A train traveling down a dirt road&#10;&#10;Description automatically generated">
            <a:extLst>
              <a:ext uri="{FF2B5EF4-FFF2-40B4-BE49-F238E27FC236}">
                <a16:creationId xmlns:a16="http://schemas.microsoft.com/office/drawing/2014/main" id="{AD9898EA-F3C9-45AA-BF0D-8CBCDD170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462" y="3661697"/>
            <a:ext cx="4021272" cy="3015955"/>
          </a:xfrm>
          <a:prstGeom prst="rect">
            <a:avLst/>
          </a:prstGeom>
        </p:spPr>
      </p:pic>
    </p:spTree>
    <p:extLst>
      <p:ext uri="{BB962C8B-B14F-4D97-AF65-F5344CB8AC3E}">
        <p14:creationId xmlns:p14="http://schemas.microsoft.com/office/powerpoint/2010/main" val="498999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 parked on the side of a building&#10;&#10;Description automatically generated">
            <a:extLst>
              <a:ext uri="{FF2B5EF4-FFF2-40B4-BE49-F238E27FC236}">
                <a16:creationId xmlns:a16="http://schemas.microsoft.com/office/drawing/2014/main" id="{32095E3B-99E5-40BE-BD7D-96B1BBF0B9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964" y="3616193"/>
            <a:ext cx="5684338" cy="3126386"/>
          </a:xfrm>
        </p:spPr>
      </p:pic>
      <p:pic>
        <p:nvPicPr>
          <p:cNvPr id="7" name="Picture 6" descr="A truck is parked on the side of a building&#10;&#10;Description automatically generated">
            <a:extLst>
              <a:ext uri="{FF2B5EF4-FFF2-40B4-BE49-F238E27FC236}">
                <a16:creationId xmlns:a16="http://schemas.microsoft.com/office/drawing/2014/main" id="{796792CE-8E40-4ACC-A47F-CD052146B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64" y="365125"/>
            <a:ext cx="5684338" cy="3126386"/>
          </a:xfrm>
          <a:prstGeom prst="rect">
            <a:avLst/>
          </a:prstGeom>
        </p:spPr>
      </p:pic>
      <p:sp>
        <p:nvSpPr>
          <p:cNvPr id="9" name="Title 1">
            <a:extLst>
              <a:ext uri="{FF2B5EF4-FFF2-40B4-BE49-F238E27FC236}">
                <a16:creationId xmlns:a16="http://schemas.microsoft.com/office/drawing/2014/main" id="{6488B791-A029-40A0-B7DE-BAF590FC95D5}"/>
              </a:ext>
            </a:extLst>
          </p:cNvPr>
          <p:cNvSpPr>
            <a:spLocks noGrp="1"/>
          </p:cNvSpPr>
          <p:nvPr>
            <p:ph type="title"/>
          </p:nvPr>
        </p:nvSpPr>
        <p:spPr>
          <a:xfrm>
            <a:off x="6502288" y="385866"/>
            <a:ext cx="4921864" cy="1325563"/>
          </a:xfrm>
        </p:spPr>
        <p:txBody>
          <a:bodyPr>
            <a:normAutofit/>
          </a:bodyPr>
          <a:lstStyle/>
          <a:p>
            <a:r>
              <a:rPr lang="en-US" sz="2400" b="1" dirty="0">
                <a:latin typeface="+mn-lt"/>
              </a:rPr>
              <a:t>Collins Smith Barrick </a:t>
            </a:r>
            <a:r>
              <a:rPr lang="en-US" sz="2400" b="1" dirty="0" err="1">
                <a:latin typeface="+mn-lt"/>
              </a:rPr>
              <a:t>Playgarden</a:t>
            </a:r>
            <a:br>
              <a:rPr lang="en-US" sz="2400" b="1" dirty="0">
                <a:latin typeface="+mn-lt"/>
              </a:rPr>
            </a:br>
            <a:r>
              <a:rPr lang="en-US" sz="2400" b="1" dirty="0">
                <a:latin typeface="+mn-lt"/>
              </a:rPr>
              <a:t>Work in Progress</a:t>
            </a:r>
          </a:p>
        </p:txBody>
      </p:sp>
      <p:pic>
        <p:nvPicPr>
          <p:cNvPr id="11" name="Picture 10" descr="A close up of a busy city street&#10;&#10;Description automatically generated">
            <a:extLst>
              <a:ext uri="{FF2B5EF4-FFF2-40B4-BE49-F238E27FC236}">
                <a16:creationId xmlns:a16="http://schemas.microsoft.com/office/drawing/2014/main" id="{1D5F57D8-9DC6-41AF-BE2C-8B5915BEC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288" y="1794556"/>
            <a:ext cx="5508308" cy="4131231"/>
          </a:xfrm>
          <a:prstGeom prst="rect">
            <a:avLst/>
          </a:prstGeom>
        </p:spPr>
      </p:pic>
    </p:spTree>
    <p:extLst>
      <p:ext uri="{BB962C8B-B14F-4D97-AF65-F5344CB8AC3E}">
        <p14:creationId xmlns:p14="http://schemas.microsoft.com/office/powerpoint/2010/main" val="3687962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outdoor, tree, ground, grass&#10;&#10;Description automatically generated">
            <a:extLst>
              <a:ext uri="{FF2B5EF4-FFF2-40B4-BE49-F238E27FC236}">
                <a16:creationId xmlns:a16="http://schemas.microsoft.com/office/drawing/2014/main" id="{DD37432B-E3F0-4D54-AA81-2EA2F37878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49" y="1849375"/>
            <a:ext cx="5801784" cy="4351338"/>
          </a:xfrm>
        </p:spPr>
      </p:pic>
      <p:pic>
        <p:nvPicPr>
          <p:cNvPr id="11" name="Picture 10" descr="A group of men on a field&#10;&#10;Description automatically generated">
            <a:extLst>
              <a:ext uri="{FF2B5EF4-FFF2-40B4-BE49-F238E27FC236}">
                <a16:creationId xmlns:a16="http://schemas.microsoft.com/office/drawing/2014/main" id="{A21CBFFF-9002-4C0F-B2B1-B5179E74D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868" y="1849374"/>
            <a:ext cx="5801783" cy="4351337"/>
          </a:xfrm>
          <a:prstGeom prst="rect">
            <a:avLst/>
          </a:prstGeom>
        </p:spPr>
      </p:pic>
      <p:sp>
        <p:nvSpPr>
          <p:cNvPr id="12" name="Title 1">
            <a:extLst>
              <a:ext uri="{FF2B5EF4-FFF2-40B4-BE49-F238E27FC236}">
                <a16:creationId xmlns:a16="http://schemas.microsoft.com/office/drawing/2014/main" id="{DC1B71E9-6342-498E-8894-D58D88215107}"/>
              </a:ext>
            </a:extLst>
          </p:cNvPr>
          <p:cNvSpPr>
            <a:spLocks noGrp="1"/>
          </p:cNvSpPr>
          <p:nvPr>
            <p:ph type="title"/>
          </p:nvPr>
        </p:nvSpPr>
        <p:spPr>
          <a:xfrm>
            <a:off x="95003" y="163245"/>
            <a:ext cx="10515600" cy="1325563"/>
          </a:xfrm>
        </p:spPr>
        <p:txBody>
          <a:bodyPr>
            <a:normAutofit/>
          </a:bodyPr>
          <a:lstStyle/>
          <a:p>
            <a:r>
              <a:rPr lang="en-US" sz="3200" b="1" dirty="0">
                <a:latin typeface="+mn-lt"/>
              </a:rPr>
              <a:t>Collins Smith Barrick </a:t>
            </a:r>
            <a:r>
              <a:rPr lang="en-US" sz="3200" b="1" dirty="0" err="1">
                <a:latin typeface="+mn-lt"/>
              </a:rPr>
              <a:t>Playgarden</a:t>
            </a:r>
            <a:endParaRPr lang="en-US" sz="3200" b="1" dirty="0">
              <a:latin typeface="+mn-lt"/>
            </a:endParaRPr>
          </a:p>
        </p:txBody>
      </p:sp>
    </p:spTree>
    <p:extLst>
      <p:ext uri="{BB962C8B-B14F-4D97-AF65-F5344CB8AC3E}">
        <p14:creationId xmlns:p14="http://schemas.microsoft.com/office/powerpoint/2010/main" val="1021408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B9CBCA-634B-477B-9230-31F4F7F8EFE7}"/>
              </a:ext>
            </a:extLst>
          </p:cNvPr>
          <p:cNvPicPr>
            <a:picLocks noChangeAspect="1"/>
          </p:cNvPicPr>
          <p:nvPr/>
        </p:nvPicPr>
        <p:blipFill>
          <a:blip r:embed="rId2"/>
          <a:stretch>
            <a:fillRect/>
          </a:stretch>
        </p:blipFill>
        <p:spPr>
          <a:xfrm>
            <a:off x="465608" y="1358180"/>
            <a:ext cx="6048375" cy="4933950"/>
          </a:xfrm>
          <a:prstGeom prst="rect">
            <a:avLst/>
          </a:prstGeom>
        </p:spPr>
      </p:pic>
      <p:sp>
        <p:nvSpPr>
          <p:cNvPr id="8" name="Rectangle 7">
            <a:extLst>
              <a:ext uri="{FF2B5EF4-FFF2-40B4-BE49-F238E27FC236}">
                <a16:creationId xmlns:a16="http://schemas.microsoft.com/office/drawing/2014/main" id="{D1737DB1-2F25-4078-9B45-B7B9BE9D42B6}"/>
              </a:ext>
            </a:extLst>
          </p:cNvPr>
          <p:cNvSpPr/>
          <p:nvPr/>
        </p:nvSpPr>
        <p:spPr>
          <a:xfrm rot="3350967">
            <a:off x="2368921" y="1472163"/>
            <a:ext cx="2361875" cy="4551180"/>
          </a:xfrm>
          <a:prstGeom prst="rect">
            <a:avLst/>
          </a:prstGeom>
          <a:solidFill>
            <a:schemeClr val="accent2">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9A34C72-03F8-43E9-BC8E-B7CA1DC2CC8B}"/>
              </a:ext>
            </a:extLst>
          </p:cNvPr>
          <p:cNvSpPr txBox="1"/>
          <p:nvPr/>
        </p:nvSpPr>
        <p:spPr>
          <a:xfrm rot="3434677">
            <a:off x="4559552" y="2373467"/>
            <a:ext cx="1212191" cy="461665"/>
          </a:xfrm>
          <a:prstGeom prst="rect">
            <a:avLst/>
          </a:prstGeom>
          <a:noFill/>
        </p:spPr>
        <p:txBody>
          <a:bodyPr wrap="none" rtlCol="0">
            <a:spAutoFit/>
          </a:bodyPr>
          <a:lstStyle/>
          <a:p>
            <a:r>
              <a:rPr lang="en-US" sz="2400" b="1" dirty="0"/>
              <a:t>2846-52</a:t>
            </a:r>
          </a:p>
        </p:txBody>
      </p:sp>
      <p:pic>
        <p:nvPicPr>
          <p:cNvPr id="10" name="Picture 9">
            <a:extLst>
              <a:ext uri="{FF2B5EF4-FFF2-40B4-BE49-F238E27FC236}">
                <a16:creationId xmlns:a16="http://schemas.microsoft.com/office/drawing/2014/main" id="{114CD5D1-225D-4C00-B5B9-D1AAD9C5C1E8}"/>
              </a:ext>
            </a:extLst>
          </p:cNvPr>
          <p:cNvPicPr>
            <a:picLocks noChangeAspect="1"/>
          </p:cNvPicPr>
          <p:nvPr/>
        </p:nvPicPr>
        <p:blipFill>
          <a:blip r:embed="rId3"/>
          <a:stretch>
            <a:fillRect/>
          </a:stretch>
        </p:blipFill>
        <p:spPr>
          <a:xfrm>
            <a:off x="7052091" y="4606205"/>
            <a:ext cx="3133725" cy="1685925"/>
          </a:xfrm>
          <a:prstGeom prst="rect">
            <a:avLst/>
          </a:prstGeom>
        </p:spPr>
      </p:pic>
      <p:sp>
        <p:nvSpPr>
          <p:cNvPr id="11" name="TextBox 10">
            <a:extLst>
              <a:ext uri="{FF2B5EF4-FFF2-40B4-BE49-F238E27FC236}">
                <a16:creationId xmlns:a16="http://schemas.microsoft.com/office/drawing/2014/main" id="{8283DFF1-2193-4DC1-B164-6577DBFD6A83}"/>
              </a:ext>
            </a:extLst>
          </p:cNvPr>
          <p:cNvSpPr txBox="1"/>
          <p:nvPr/>
        </p:nvSpPr>
        <p:spPr>
          <a:xfrm>
            <a:off x="6634109" y="1508022"/>
            <a:ext cx="493882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Address is 2846-52 East Hagert St</a:t>
            </a:r>
          </a:p>
          <a:p>
            <a:pPr marL="285750" indent="-285750">
              <a:buFont typeface="Arial" panose="020B0604020202020204" pitchFamily="34" charset="0"/>
              <a:buChar char="•"/>
            </a:pPr>
            <a:r>
              <a:rPr lang="en-US" sz="2400" dirty="0"/>
              <a:t>Four parcels formerly owned by Philadelphia Redevelopment Authority</a:t>
            </a:r>
          </a:p>
          <a:p>
            <a:pPr marL="285750" indent="-285750">
              <a:buFont typeface="Arial" panose="020B0604020202020204" pitchFamily="34" charset="0"/>
              <a:buChar char="•"/>
            </a:pPr>
            <a:r>
              <a:rPr lang="en-US" sz="2400" dirty="0"/>
              <a:t>Permanently protected by NGT in 2018</a:t>
            </a:r>
          </a:p>
        </p:txBody>
      </p:sp>
      <p:sp>
        <p:nvSpPr>
          <p:cNvPr id="12" name="Rectangle 11">
            <a:extLst>
              <a:ext uri="{FF2B5EF4-FFF2-40B4-BE49-F238E27FC236}">
                <a16:creationId xmlns:a16="http://schemas.microsoft.com/office/drawing/2014/main" id="{E515F803-59A6-4BAB-9FDE-EB924526A7A6}"/>
              </a:ext>
            </a:extLst>
          </p:cNvPr>
          <p:cNvSpPr/>
          <p:nvPr/>
        </p:nvSpPr>
        <p:spPr>
          <a:xfrm>
            <a:off x="411739" y="389321"/>
            <a:ext cx="6339492" cy="646331"/>
          </a:xfrm>
          <a:prstGeom prst="rect">
            <a:avLst/>
          </a:prstGeom>
        </p:spPr>
        <p:txBody>
          <a:bodyPr wrap="none">
            <a:spAutoFit/>
          </a:bodyPr>
          <a:lstStyle/>
          <a:p>
            <a:r>
              <a:rPr lang="en-US" sz="3600" b="1" dirty="0"/>
              <a:t>Collins Smith Barrick </a:t>
            </a:r>
            <a:r>
              <a:rPr lang="en-US" sz="3600" b="1" dirty="0" err="1"/>
              <a:t>Playgarden</a:t>
            </a:r>
            <a:endParaRPr lang="en-US" sz="3600" dirty="0"/>
          </a:p>
        </p:txBody>
      </p:sp>
    </p:spTree>
    <p:extLst>
      <p:ext uri="{BB962C8B-B14F-4D97-AF65-F5344CB8AC3E}">
        <p14:creationId xmlns:p14="http://schemas.microsoft.com/office/powerpoint/2010/main" val="1304261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923C7-59D0-4372-A224-AF404C729796}"/>
              </a:ext>
            </a:extLst>
          </p:cNvPr>
          <p:cNvSpPr txBox="1"/>
          <p:nvPr/>
        </p:nvSpPr>
        <p:spPr>
          <a:xfrm>
            <a:off x="4912823" y="1982450"/>
            <a:ext cx="2366353" cy="1446550"/>
          </a:xfrm>
          <a:prstGeom prst="rect">
            <a:avLst/>
          </a:prstGeom>
          <a:noFill/>
        </p:spPr>
        <p:txBody>
          <a:bodyPr wrap="none" rtlCol="0">
            <a:spAutoFit/>
          </a:bodyPr>
          <a:lstStyle/>
          <a:p>
            <a:r>
              <a:rPr lang="en-US" sz="8800" dirty="0"/>
              <a:t>Q&amp;A</a:t>
            </a:r>
          </a:p>
        </p:txBody>
      </p:sp>
    </p:spTree>
    <p:extLst>
      <p:ext uri="{BB962C8B-B14F-4D97-AF65-F5344CB8AC3E}">
        <p14:creationId xmlns:p14="http://schemas.microsoft.com/office/powerpoint/2010/main" val="304729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8A98D-F576-4FAE-B074-490524B04AD2}"/>
              </a:ext>
            </a:extLst>
          </p:cNvPr>
          <p:cNvSpPr>
            <a:spLocks noGrp="1"/>
          </p:cNvSpPr>
          <p:nvPr>
            <p:ph type="title"/>
          </p:nvPr>
        </p:nvSpPr>
        <p:spPr>
          <a:xfrm>
            <a:off x="838200" y="0"/>
            <a:ext cx="10515600" cy="1325563"/>
          </a:xfrm>
        </p:spPr>
        <p:txBody>
          <a:bodyPr/>
          <a:lstStyle/>
          <a:p>
            <a:r>
              <a:rPr lang="en-US" dirty="0"/>
              <a:t>Who owns vacant land?</a:t>
            </a:r>
          </a:p>
        </p:txBody>
      </p:sp>
      <p:graphicFrame>
        <p:nvGraphicFramePr>
          <p:cNvPr id="6" name="Diagram 5">
            <a:extLst>
              <a:ext uri="{FF2B5EF4-FFF2-40B4-BE49-F238E27FC236}">
                <a16:creationId xmlns:a16="http://schemas.microsoft.com/office/drawing/2014/main" id="{84E289FB-3B1B-401B-A1B7-ED3F594AA44E}"/>
              </a:ext>
            </a:extLst>
          </p:cNvPr>
          <p:cNvGraphicFramePr/>
          <p:nvPr>
            <p:extLst>
              <p:ext uri="{D42A27DB-BD31-4B8C-83A1-F6EECF244321}">
                <p14:modId xmlns:p14="http://schemas.microsoft.com/office/powerpoint/2010/main" val="2617403461"/>
              </p:ext>
            </p:extLst>
          </p:nvPr>
        </p:nvGraphicFramePr>
        <p:xfrm>
          <a:off x="0" y="0"/>
          <a:ext cx="11975548" cy="5773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0D22C3DC-1FC2-4D76-9AB7-660606B62067}"/>
              </a:ext>
            </a:extLst>
          </p:cNvPr>
          <p:cNvGraphicFramePr/>
          <p:nvPr>
            <p:extLst>
              <p:ext uri="{D42A27DB-BD31-4B8C-83A1-F6EECF244321}">
                <p14:modId xmlns:p14="http://schemas.microsoft.com/office/powerpoint/2010/main" val="758033583"/>
              </p:ext>
            </p:extLst>
          </p:nvPr>
        </p:nvGraphicFramePr>
        <p:xfrm>
          <a:off x="2032000" y="3063875"/>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87929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B42F-708D-4A82-A671-16324B955FF8}"/>
              </a:ext>
            </a:extLst>
          </p:cNvPr>
          <p:cNvSpPr>
            <a:spLocks noGrp="1"/>
          </p:cNvSpPr>
          <p:nvPr>
            <p:ph type="title"/>
          </p:nvPr>
        </p:nvSpPr>
        <p:spPr>
          <a:xfrm>
            <a:off x="838199" y="0"/>
            <a:ext cx="10515600" cy="1325563"/>
          </a:xfrm>
        </p:spPr>
        <p:txBody>
          <a:bodyPr>
            <a:normAutofit/>
          </a:bodyPr>
          <a:lstStyle/>
          <a:p>
            <a:r>
              <a:rPr lang="en-US" sz="2400" dirty="0"/>
              <a:t>Map of Economically Viable New Construction Opportunities in Philadelphia</a:t>
            </a:r>
            <a:br>
              <a:rPr lang="en-US" sz="2400" dirty="0"/>
            </a:br>
            <a:r>
              <a:rPr lang="en-US" sz="2400" dirty="0"/>
              <a:t>Stepwise Analytics</a:t>
            </a:r>
          </a:p>
        </p:txBody>
      </p:sp>
      <p:pic>
        <p:nvPicPr>
          <p:cNvPr id="5" name="Content Placeholder 4" descr="A close up of a map&#10;&#10;Description automatically generated">
            <a:extLst>
              <a:ext uri="{FF2B5EF4-FFF2-40B4-BE49-F238E27FC236}">
                <a16:creationId xmlns:a16="http://schemas.microsoft.com/office/drawing/2014/main" id="{57691DDF-54CF-49BC-82CD-5AF8908731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2556" y="1034456"/>
            <a:ext cx="7426887" cy="5823544"/>
          </a:xfrm>
        </p:spPr>
      </p:pic>
    </p:spTree>
    <p:extLst>
      <p:ext uri="{BB962C8B-B14F-4D97-AF65-F5344CB8AC3E}">
        <p14:creationId xmlns:p14="http://schemas.microsoft.com/office/powerpoint/2010/main" val="378216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67F1CB-37BC-4B84-897C-CF5FF5A2C455}"/>
              </a:ext>
            </a:extLst>
          </p:cNvPr>
          <p:cNvPicPr>
            <a:picLocks noChangeAspect="1"/>
          </p:cNvPicPr>
          <p:nvPr/>
        </p:nvPicPr>
        <p:blipFill>
          <a:blip r:embed="rId3"/>
          <a:stretch>
            <a:fillRect/>
          </a:stretch>
        </p:blipFill>
        <p:spPr>
          <a:xfrm>
            <a:off x="895956" y="0"/>
            <a:ext cx="4807670" cy="6858000"/>
          </a:xfrm>
          <a:prstGeom prst="rect">
            <a:avLst/>
          </a:prstGeom>
        </p:spPr>
      </p:pic>
      <p:cxnSp>
        <p:nvCxnSpPr>
          <p:cNvPr id="8" name="Straight Arrow Connector 7">
            <a:extLst>
              <a:ext uri="{FF2B5EF4-FFF2-40B4-BE49-F238E27FC236}">
                <a16:creationId xmlns:a16="http://schemas.microsoft.com/office/drawing/2014/main" id="{BE40BB38-CBE3-4D08-AABE-671AD9082752}"/>
              </a:ext>
            </a:extLst>
          </p:cNvPr>
          <p:cNvCxnSpPr>
            <a:cxnSpLocks/>
          </p:cNvCxnSpPr>
          <p:nvPr/>
        </p:nvCxnSpPr>
        <p:spPr>
          <a:xfrm flipH="1">
            <a:off x="4086862" y="6149008"/>
            <a:ext cx="213747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0EB1B29-A82A-493F-A28A-6F16FD207781}"/>
              </a:ext>
            </a:extLst>
          </p:cNvPr>
          <p:cNvSpPr txBox="1"/>
          <p:nvPr/>
        </p:nvSpPr>
        <p:spPr>
          <a:xfrm>
            <a:off x="6395032" y="5672507"/>
            <a:ext cx="2579873" cy="830997"/>
          </a:xfrm>
          <a:prstGeom prst="rect">
            <a:avLst/>
          </a:prstGeom>
          <a:noFill/>
        </p:spPr>
        <p:txBody>
          <a:bodyPr wrap="none" rtlCol="0">
            <a:spAutoFit/>
          </a:bodyPr>
          <a:lstStyle/>
          <a:p>
            <a:r>
              <a:rPr lang="en-US" sz="2400" dirty="0"/>
              <a:t>500-block Mercy St</a:t>
            </a:r>
          </a:p>
          <a:p>
            <a:r>
              <a:rPr lang="en-US" sz="2400" dirty="0"/>
              <a:t>Near 5</a:t>
            </a:r>
            <a:r>
              <a:rPr lang="en-US" sz="2400" baseline="30000" dirty="0"/>
              <a:t>th</a:t>
            </a:r>
            <a:r>
              <a:rPr lang="en-US" sz="2400" dirty="0"/>
              <a:t> &amp; Snyder</a:t>
            </a:r>
          </a:p>
        </p:txBody>
      </p:sp>
      <p:sp>
        <p:nvSpPr>
          <p:cNvPr id="11" name="TextBox 10">
            <a:extLst>
              <a:ext uri="{FF2B5EF4-FFF2-40B4-BE49-F238E27FC236}">
                <a16:creationId xmlns:a16="http://schemas.microsoft.com/office/drawing/2014/main" id="{9892B4BA-797A-40B7-AE88-34710C01833B}"/>
              </a:ext>
            </a:extLst>
          </p:cNvPr>
          <p:cNvSpPr txBox="1"/>
          <p:nvPr/>
        </p:nvSpPr>
        <p:spPr>
          <a:xfrm>
            <a:off x="5703626" y="170383"/>
            <a:ext cx="6542560" cy="1077218"/>
          </a:xfrm>
          <a:prstGeom prst="rect">
            <a:avLst/>
          </a:prstGeom>
          <a:noFill/>
        </p:spPr>
        <p:txBody>
          <a:bodyPr wrap="none" rtlCol="0">
            <a:spAutoFit/>
          </a:bodyPr>
          <a:lstStyle/>
          <a:p>
            <a:r>
              <a:rPr lang="en-US" sz="3200" b="1" dirty="0"/>
              <a:t>Growing Home Community Garden &amp;</a:t>
            </a:r>
            <a:br>
              <a:rPr lang="en-US" sz="3200" b="1" dirty="0"/>
            </a:br>
            <a:r>
              <a:rPr lang="en-US" sz="3200" b="1" dirty="0"/>
              <a:t>Mercy Emily Edible Park</a:t>
            </a:r>
          </a:p>
        </p:txBody>
      </p:sp>
      <p:pic>
        <p:nvPicPr>
          <p:cNvPr id="1026" name="Picture 2" descr="MEEP After.jpg">
            <a:extLst>
              <a:ext uri="{FF2B5EF4-FFF2-40B4-BE49-F238E27FC236}">
                <a16:creationId xmlns:a16="http://schemas.microsoft.com/office/drawing/2014/main" id="{B38FE188-EAD2-4DFE-BB94-C08E27661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032" y="1417984"/>
            <a:ext cx="5106230" cy="383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564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E3B2DF-A2C2-4EEE-8282-E90380848651}"/>
              </a:ext>
            </a:extLst>
          </p:cNvPr>
          <p:cNvPicPr>
            <a:picLocks noChangeAspect="1"/>
          </p:cNvPicPr>
          <p:nvPr/>
        </p:nvPicPr>
        <p:blipFill>
          <a:blip r:embed="rId3"/>
          <a:stretch>
            <a:fillRect/>
          </a:stretch>
        </p:blipFill>
        <p:spPr>
          <a:xfrm>
            <a:off x="512790" y="816993"/>
            <a:ext cx="8229600" cy="5470814"/>
          </a:xfrm>
          <a:prstGeom prst="rect">
            <a:avLst/>
          </a:prstGeom>
        </p:spPr>
      </p:pic>
      <p:sp>
        <p:nvSpPr>
          <p:cNvPr id="5" name="Rectangle 4">
            <a:extLst>
              <a:ext uri="{FF2B5EF4-FFF2-40B4-BE49-F238E27FC236}">
                <a16:creationId xmlns:a16="http://schemas.microsoft.com/office/drawing/2014/main" id="{392487EE-D4F5-4195-AA45-5C9E35D96B90}"/>
              </a:ext>
            </a:extLst>
          </p:cNvPr>
          <p:cNvSpPr/>
          <p:nvPr/>
        </p:nvSpPr>
        <p:spPr>
          <a:xfrm>
            <a:off x="2719277" y="2044965"/>
            <a:ext cx="1577009" cy="887896"/>
          </a:xfrm>
          <a:prstGeom prst="rect">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3891F43-E89A-41CB-A5D9-E3301EE8A97C}"/>
              </a:ext>
            </a:extLst>
          </p:cNvPr>
          <p:cNvSpPr/>
          <p:nvPr/>
        </p:nvSpPr>
        <p:spPr>
          <a:xfrm>
            <a:off x="2063294" y="3552400"/>
            <a:ext cx="1577009" cy="887896"/>
          </a:xfrm>
          <a:prstGeom prst="rect">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6A2DEE-03D8-4BE6-8B2C-2DF0EEFC87E6}"/>
              </a:ext>
            </a:extLst>
          </p:cNvPr>
          <p:cNvSpPr txBox="1"/>
          <p:nvPr/>
        </p:nvSpPr>
        <p:spPr>
          <a:xfrm>
            <a:off x="512790" y="314275"/>
            <a:ext cx="1437445" cy="461665"/>
          </a:xfrm>
          <a:prstGeom prst="rect">
            <a:avLst/>
          </a:prstGeom>
          <a:noFill/>
        </p:spPr>
        <p:txBody>
          <a:bodyPr wrap="none" rtlCol="0">
            <a:spAutoFit/>
          </a:bodyPr>
          <a:lstStyle/>
          <a:p>
            <a:r>
              <a:rPr lang="en-US" sz="2400" b="1" dirty="0"/>
              <a:t>May 2016</a:t>
            </a:r>
          </a:p>
        </p:txBody>
      </p:sp>
      <p:sp>
        <p:nvSpPr>
          <p:cNvPr id="2" name="TextBox 1">
            <a:extLst>
              <a:ext uri="{FF2B5EF4-FFF2-40B4-BE49-F238E27FC236}">
                <a16:creationId xmlns:a16="http://schemas.microsoft.com/office/drawing/2014/main" id="{559DB748-D284-434B-9ABF-4E8C2A64837D}"/>
              </a:ext>
            </a:extLst>
          </p:cNvPr>
          <p:cNvSpPr txBox="1"/>
          <p:nvPr/>
        </p:nvSpPr>
        <p:spPr>
          <a:xfrm>
            <a:off x="2764613" y="2512249"/>
            <a:ext cx="918841" cy="461665"/>
          </a:xfrm>
          <a:prstGeom prst="rect">
            <a:avLst/>
          </a:prstGeom>
          <a:noFill/>
        </p:spPr>
        <p:txBody>
          <a:bodyPr wrap="none" rtlCol="0">
            <a:spAutoFit/>
          </a:bodyPr>
          <a:lstStyle/>
          <a:p>
            <a:r>
              <a:rPr lang="en-US" sz="2400" b="1" dirty="0">
                <a:solidFill>
                  <a:schemeClr val="accent4"/>
                </a:solidFill>
              </a:rPr>
              <a:t>MEEP</a:t>
            </a:r>
          </a:p>
        </p:txBody>
      </p:sp>
      <p:sp>
        <p:nvSpPr>
          <p:cNvPr id="9" name="TextBox 8">
            <a:extLst>
              <a:ext uri="{FF2B5EF4-FFF2-40B4-BE49-F238E27FC236}">
                <a16:creationId xmlns:a16="http://schemas.microsoft.com/office/drawing/2014/main" id="{CB598D5B-23B6-4298-83C1-59DED9A02CC8}"/>
              </a:ext>
            </a:extLst>
          </p:cNvPr>
          <p:cNvSpPr txBox="1"/>
          <p:nvPr/>
        </p:nvSpPr>
        <p:spPr>
          <a:xfrm>
            <a:off x="2063294" y="4019684"/>
            <a:ext cx="574196" cy="461665"/>
          </a:xfrm>
          <a:prstGeom prst="rect">
            <a:avLst/>
          </a:prstGeom>
          <a:noFill/>
        </p:spPr>
        <p:txBody>
          <a:bodyPr wrap="none" rtlCol="0">
            <a:spAutoFit/>
          </a:bodyPr>
          <a:lstStyle/>
          <a:p>
            <a:r>
              <a:rPr lang="en-US" sz="2400" b="1" dirty="0">
                <a:solidFill>
                  <a:schemeClr val="accent4"/>
                </a:solidFill>
              </a:rPr>
              <a:t>GH</a:t>
            </a:r>
          </a:p>
        </p:txBody>
      </p:sp>
    </p:spTree>
    <p:extLst>
      <p:ext uri="{BB962C8B-B14F-4D97-AF65-F5344CB8AC3E}">
        <p14:creationId xmlns:p14="http://schemas.microsoft.com/office/powerpoint/2010/main" val="96494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D5DCF-E666-4917-9E32-5552A37E1F59}"/>
              </a:ext>
            </a:extLst>
          </p:cNvPr>
          <p:cNvPicPr>
            <a:picLocks noChangeAspect="1"/>
          </p:cNvPicPr>
          <p:nvPr/>
        </p:nvPicPr>
        <p:blipFill>
          <a:blip r:embed="rId3"/>
          <a:stretch>
            <a:fillRect/>
          </a:stretch>
        </p:blipFill>
        <p:spPr>
          <a:xfrm>
            <a:off x="437408" y="839051"/>
            <a:ext cx="8229600" cy="5179897"/>
          </a:xfrm>
          <a:prstGeom prst="rect">
            <a:avLst/>
          </a:prstGeom>
        </p:spPr>
      </p:pic>
      <p:sp>
        <p:nvSpPr>
          <p:cNvPr id="3" name="TextBox 2">
            <a:extLst>
              <a:ext uri="{FF2B5EF4-FFF2-40B4-BE49-F238E27FC236}">
                <a16:creationId xmlns:a16="http://schemas.microsoft.com/office/drawing/2014/main" id="{D1520503-133A-45A9-B6EF-7BB1CBA89471}"/>
              </a:ext>
            </a:extLst>
          </p:cNvPr>
          <p:cNvSpPr txBox="1"/>
          <p:nvPr/>
        </p:nvSpPr>
        <p:spPr>
          <a:xfrm>
            <a:off x="437408" y="317294"/>
            <a:ext cx="8816196" cy="461665"/>
          </a:xfrm>
          <a:prstGeom prst="rect">
            <a:avLst/>
          </a:prstGeom>
          <a:noFill/>
        </p:spPr>
        <p:txBody>
          <a:bodyPr wrap="none" rtlCol="0">
            <a:spAutoFit/>
          </a:bodyPr>
          <a:lstStyle/>
          <a:p>
            <a:r>
              <a:rPr lang="en-US" sz="2400" b="1" dirty="0"/>
              <a:t>June 2017 – One year later… neighborhood change happens quickly</a:t>
            </a:r>
          </a:p>
        </p:txBody>
      </p:sp>
      <p:sp>
        <p:nvSpPr>
          <p:cNvPr id="4" name="Rectangle 3">
            <a:extLst>
              <a:ext uri="{FF2B5EF4-FFF2-40B4-BE49-F238E27FC236}">
                <a16:creationId xmlns:a16="http://schemas.microsoft.com/office/drawing/2014/main" id="{165D8B47-60C6-4DE0-8B26-B760AA2142DE}"/>
              </a:ext>
            </a:extLst>
          </p:cNvPr>
          <p:cNvSpPr/>
          <p:nvPr/>
        </p:nvSpPr>
        <p:spPr>
          <a:xfrm>
            <a:off x="2710155" y="2121199"/>
            <a:ext cx="1577009" cy="732183"/>
          </a:xfrm>
          <a:prstGeom prst="rect">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32AF0C-AAD4-4350-A7B3-A188E6612BC7}"/>
              </a:ext>
            </a:extLst>
          </p:cNvPr>
          <p:cNvSpPr/>
          <p:nvPr/>
        </p:nvSpPr>
        <p:spPr>
          <a:xfrm>
            <a:off x="1888446" y="3428999"/>
            <a:ext cx="788505" cy="887896"/>
          </a:xfrm>
          <a:prstGeom prst="rect">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343752"/>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8F3D5D"/>
      </a:accent1>
      <a:accent2>
        <a:srgbClr val="569140"/>
      </a:accent2>
      <a:accent3>
        <a:srgbClr val="FEC00F"/>
      </a:accent3>
      <a:accent4>
        <a:srgbClr val="F07125"/>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ub Int 2017">
      <a:dk1>
        <a:srgbClr val="000000"/>
      </a:dk1>
      <a:lt1>
        <a:sysClr val="window" lastClr="FFFFFF"/>
      </a:lt1>
      <a:dk2>
        <a:srgbClr val="1E5871"/>
      </a:dk2>
      <a:lt2>
        <a:srgbClr val="EEECE1"/>
      </a:lt2>
      <a:accent1>
        <a:srgbClr val="288FA8"/>
      </a:accent1>
      <a:accent2>
        <a:srgbClr val="E17138"/>
      </a:accent2>
      <a:accent3>
        <a:srgbClr val="61C9DD"/>
      </a:accent3>
      <a:accent4>
        <a:srgbClr val="808080"/>
      </a:accent4>
      <a:accent5>
        <a:srgbClr val="4BACC6"/>
      </a:accent5>
      <a:accent6>
        <a:srgbClr val="F79646"/>
      </a:accent6>
      <a:hlink>
        <a:srgbClr val="E1713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1129</TotalTime>
  <Words>1988</Words>
  <Application>Microsoft Office PowerPoint</Application>
  <PresentationFormat>Widescreen</PresentationFormat>
  <Paragraphs>339</Paragraphs>
  <Slides>47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Arial Bold</vt:lpstr>
      <vt:lpstr>Calibri</vt:lpstr>
      <vt:lpstr>Calibri Light</vt:lpstr>
      <vt:lpstr>Helvetica</vt:lpstr>
      <vt:lpstr>Office Theme</vt:lpstr>
      <vt:lpstr>1_Office Theme</vt:lpstr>
      <vt:lpstr>Protecting Land for Community Gardens</vt:lpstr>
      <vt:lpstr>Community Gardens in Philadelphia</vt:lpstr>
      <vt:lpstr>About Neighborhood Gardens Trust</vt:lpstr>
      <vt:lpstr>NGT Gardens</vt:lpstr>
      <vt:lpstr>Who owns vacant land?</vt:lpstr>
      <vt:lpstr>Map of Economically Viable New Construction Opportunities in Philadelphia Stepwise Analytics</vt:lpstr>
      <vt:lpstr>PowerPoint Presentation</vt:lpstr>
      <vt:lpstr>PowerPoint Presentation</vt:lpstr>
      <vt:lpstr>PowerPoint Presentation</vt:lpstr>
      <vt:lpstr>PowerPoint Presentation</vt:lpstr>
      <vt:lpstr>PROTECTING THREATENED COMMUNITY GARDENS</vt:lpstr>
      <vt:lpstr>LEGAL DISCLAIMER</vt:lpstr>
      <vt:lpstr>ABOUT THE LAW CENTER</vt:lpstr>
      <vt:lpstr>OUR PRACTICE AREAS</vt:lpstr>
      <vt:lpstr>OUR HISTORY</vt:lpstr>
      <vt:lpstr>PowerPoint Presentation</vt:lpstr>
      <vt:lpstr>Garden Justice Legal Initiative  (GJLI)</vt:lpstr>
      <vt:lpstr>GJLI Components</vt:lpstr>
      <vt:lpstr>Two Critical Questions</vt:lpstr>
      <vt:lpstr>Elements of Adverse Possession</vt:lpstr>
      <vt:lpstr>Case Study: La Finquita</vt:lpstr>
      <vt:lpstr>PowerPoint Presentation</vt:lpstr>
      <vt:lpstr>What was different? </vt:lpstr>
      <vt:lpstr>Advocacy Strategies</vt:lpstr>
      <vt:lpstr>Know Your Council Person</vt:lpstr>
      <vt:lpstr>Privately Owned Tax Delinquent</vt:lpstr>
      <vt:lpstr>Side Yards1</vt:lpstr>
      <vt:lpstr>Side Yards Contd.</vt:lpstr>
      <vt:lpstr>Community Gardens</vt:lpstr>
      <vt:lpstr>Community Gardens1</vt:lpstr>
      <vt:lpstr>CONTACT US</vt:lpstr>
      <vt:lpstr>THANK YOU!</vt:lpstr>
      <vt:lpstr>Amber Street Community Garden</vt:lpstr>
      <vt:lpstr>Amber St Community Garden - Before &amp; After</vt:lpstr>
      <vt:lpstr>Amber Street Community Garden</vt:lpstr>
      <vt:lpstr>Amber Street Community Garden</vt:lpstr>
      <vt:lpstr>PowerPoint Presentation</vt:lpstr>
      <vt:lpstr>PowerPoint Presentation</vt:lpstr>
      <vt:lpstr>PowerPoint Presentation</vt:lpstr>
      <vt:lpstr>PowerPoint Presentation</vt:lpstr>
      <vt:lpstr>PowerPoint Presentation</vt:lpstr>
      <vt:lpstr>PowerPoint Presentation</vt:lpstr>
      <vt:lpstr>Collins Smith Barrick Playgarden</vt:lpstr>
      <vt:lpstr>Collins Smith Barrick Playgarden Work in Progress</vt:lpstr>
      <vt:lpstr>Collins Smith Barrick Playgarden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Marlana Moore</dc:creator>
  <cp:lastModifiedBy>Marlana Moore</cp:lastModifiedBy>
  <cp:revision>73</cp:revision>
  <cp:lastPrinted>2019-06-21T16:18:57Z</cp:lastPrinted>
  <dcterms:created xsi:type="dcterms:W3CDTF">2019-06-07T17:26:49Z</dcterms:created>
  <dcterms:modified xsi:type="dcterms:W3CDTF">2019-06-21T16:42:42Z</dcterms:modified>
</cp:coreProperties>
</file>