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5" roundtripDataSignature="AMtx7mhtgPKUM74Z5y0cjN6tvlVxDwzQ9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slide" Target="slides/slide40.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23" Type="http://schemas.openxmlformats.org/officeDocument/2006/relationships/slide" Target="slides/slide19.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hyy.org/articles/philly-renters-guaranteed-lawyers-in-eviction-court-under-new-city-council-bill/" TargetMode="External"/><Relationship Id="rId3" Type="http://schemas.openxmlformats.org/officeDocument/2006/relationships/hyperlink" Target="https://whyy.org/articles/philly-city-council-passed-a-5-billion-budget-heres-whats-in-it/" TargetMode="External"/><Relationship Id="rId4" Type="http://schemas.openxmlformats.org/officeDocument/2006/relationships/hyperlink" Target="https://whyy.org/segments/philly-landlords-evict-more-people-than-owners-in-other-large-cities/" TargetMode="External"/><Relationship Id="rId5" Type="http://schemas.openxmlformats.org/officeDocument/2006/relationships/hyperlink" Target="https://whyy.org/articles/philly-renters-guaranteed-lawyers-in-eviction-court-under-new-city-council-bill/"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rwjf.org/content/dam/farm/reports/issue_briefs/2011/rwjf70451" TargetMode="External"/><Relationship Id="rId3" Type="http://schemas.openxmlformats.org/officeDocument/2006/relationships/hyperlink" Target="http://www.jchs.harvard.edu/sites/jchs.harvard.edu/files/harvard_jchs_state_of_the_nations_housing_2017.pdf" TargetMode="External"/><Relationship Id="rId4" Type="http://schemas.openxmlformats.org/officeDocument/2006/relationships/hyperlink" Target="https://www.healthaffairs.org/do/10.1377/hpb20180313.396577/full/" TargetMode="External"/><Relationship Id="rId10" Type="http://schemas.openxmlformats.org/officeDocument/2006/relationships/hyperlink" Target="https://www.sciencedirect.com/science/article/pii/S0749379714003705" TargetMode="External"/><Relationship Id="rId9" Type="http://schemas.openxmlformats.org/officeDocument/2006/relationships/hyperlink" Target="https://www.tandfonline.com/doi/pdf/10.1080/02673030120105857?needAccess=true" TargetMode="External"/><Relationship Id="rId5" Type="http://schemas.openxmlformats.org/officeDocument/2006/relationships/hyperlink" Target="https://aifs.gov.au/cfca/sites/default/files/publication-documents/b12.pdf" TargetMode="External"/><Relationship Id="rId6" Type="http://schemas.openxmlformats.org/officeDocument/2006/relationships/hyperlink" Target="https://link.springer.com/article/10.1207/S15324796ABM2303_5" TargetMode="External"/><Relationship Id="rId7" Type="http://schemas.openxmlformats.org/officeDocument/2006/relationships/hyperlink" Target="https://adc.bmj.com/content/91/11/942.full" TargetMode="External"/><Relationship Id="rId8" Type="http://schemas.openxmlformats.org/officeDocument/2006/relationships/hyperlink" Target="https://journals.sagepub.com/doi/abs/10.1177/0885412207299653"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itylab.com/equity/2018/09/when-a-hospital-plays-housing-developer/569800/"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onsecours.com/baltimore/find-a-facility/bon-secours-gibbons-apartments"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59b43c3f8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59b43c3f81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g59b43c3f81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59b43c3f81_1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59b43c3f81_1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Room2Breathe currently has hired two health workers trained in the CAPP program embedded in a North Philadelphia pediatric office </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US"/>
              <a:t>Cutting:</a:t>
            </a:r>
            <a:endParaRPr b="1"/>
          </a:p>
          <a:p>
            <a:pPr indent="0" lvl="0" marL="0" rtl="0" algn="l">
              <a:spcBef>
                <a:spcPts val="0"/>
              </a:spcBef>
              <a:spcAft>
                <a:spcPts val="0"/>
              </a:spcAft>
              <a:buClr>
                <a:schemeClr val="dk1"/>
              </a:buClr>
              <a:buSzPts val="1100"/>
              <a:buFont typeface="Arial"/>
              <a:buNone/>
            </a:pPr>
            <a:r>
              <a:rPr lang="en-US"/>
              <a:t>Since 2014, CMS has said that home health visits are eligible for Medicaid reimbursement, so services are 100% free to families and reimbursed by major Medicaid providers </a:t>
            </a:r>
            <a:endParaRPr b="1"/>
          </a:p>
        </p:txBody>
      </p:sp>
      <p:sp>
        <p:nvSpPr>
          <p:cNvPr id="187" name="Google Shape;187;g59b43c3f81_1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5b90a4e5f0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5b90a4e5f0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g5b90a4e5f0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59b43c3f81_3_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59b43c3f81_3_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01" name="Google Shape;201;g59b43c3f81_3_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5b90a4e5f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5b90a4e5f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PHA houses ~33,000 families -- but this is inadequate to meet need. Many people on waiting list who are spending lots on housing (waiting list closed 6 years ago!!!)</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On avg, monthly housing and utility costs consume 41.9% of Philadelphia renters’ household income </a:t>
            </a:r>
            <a:endParaRPr/>
          </a:p>
        </p:txBody>
      </p:sp>
      <p:sp>
        <p:nvSpPr>
          <p:cNvPr id="208" name="Google Shape;208;g5b90a4e5f0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5b90a4e5f0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5b90a4e5f0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All landlords must obtain and provide a Certificate of Rental Suitability to new tenants. If a landlord fails to comply, then the landlord is unable to collect rent or seize the property. However,</a:t>
            </a:r>
            <a:r>
              <a:rPr lang="en-US"/>
              <a:t> landlords are failing to comply with Philadelphia’s housing code, which is in place to protect renters.</a:t>
            </a:r>
            <a:endParaRPr/>
          </a:p>
        </p:txBody>
      </p:sp>
      <p:sp>
        <p:nvSpPr>
          <p:cNvPr id="218" name="Google Shape;218;g5b90a4e5f0_0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5b90a4e5f0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5b90a4e5f0_0_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As an ex, lead regulations are not followed. Philadelphia landlords are required to hire a certified lead inspector to state that a property built before 1978 is lead safe when renting to families with children age six or younger. If followed, we wouldn’t see the lead levels on this map.</a:t>
            </a:r>
            <a:endParaRPr/>
          </a:p>
        </p:txBody>
      </p:sp>
      <p:sp>
        <p:nvSpPr>
          <p:cNvPr id="225" name="Google Shape;225;g5b90a4e5f0_0_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5c6d7af7dd_8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5c6d7af7dd_8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BEAH is a 15-year partnership between the Boston Inspectional Services Department (L&amp;I) and the Boston Public Health Commission. It is a referral-based system where clinicians, with consent, sends an electronic referral to L&amp;I to conduct a home inspection of the patient’s home. If identified, violations are documented in a report sent to the landlord with a list of grants and loans available. The landlord makes the repairs in 30-60 days, and the program has an 85% compliance rate. There are very few cases of landlords retaliating against tenants because the clinician asks for the home inspection. </a:t>
            </a:r>
            <a:endParaRPr/>
          </a:p>
          <a:p>
            <a:pPr indent="0" lvl="0" marL="0" rtl="0" algn="l">
              <a:spcBef>
                <a:spcPts val="0"/>
              </a:spcBef>
              <a:spcAft>
                <a:spcPts val="0"/>
              </a:spcAft>
              <a:buNone/>
            </a:pPr>
            <a:r>
              <a:t/>
            </a:r>
            <a:endParaRPr/>
          </a:p>
        </p:txBody>
      </p:sp>
      <p:sp>
        <p:nvSpPr>
          <p:cNvPr id="233" name="Google Shape;233;g5c6d7af7dd_8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59b43c3f81_7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59b43c3f81_7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program would require Philadelphia to improve and expand its code enforcement in order to achieve results similar to that of BEAH. Some small landlords need funding to make adequate repairs. In light of this, SLLP provides subsidized, favorable repair loans to landowners of ten units or less that house middle-income and low-income tenants. Perhaps code violations could be paired with means-tested repair funding. If the landlord will not engage, then perhaps his/her license is revoked. </a:t>
            </a:r>
            <a:endParaRPr/>
          </a:p>
        </p:txBody>
      </p:sp>
      <p:sp>
        <p:nvSpPr>
          <p:cNvPr id="241" name="Google Shape;241;g59b43c3f81_7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59b43c3f81_1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59b43c3f81_10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g59b43c3f81_10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&lt;50% AMI is roughly $30,000/hh in philly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difference is 3.9 million - this creates a power imbalance where the landlord has the ability to no make repairs/evict people because demand for housing is so high, that there is always somebody willing to move in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55" name="Google Shape;25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Google Shape;12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We’re AmeriCorps VISTAs with the WPPZ -- collective impact + federal resources</a:t>
            </a:r>
            <a:endParaRPr/>
          </a:p>
        </p:txBody>
      </p:sp>
      <p:sp>
        <p:nvSpPr>
          <p:cNvPr id="123" name="Google Shape;12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59b43c3f81_4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59b43c3f81_4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solidFill>
                  <a:srgbClr val="000000"/>
                </a:solidFill>
                <a:latin typeface="Century Gothic"/>
                <a:ea typeface="Century Gothic"/>
                <a:cs typeface="Century Gothic"/>
                <a:sym typeface="Century Gothic"/>
              </a:rPr>
              <a:t>26% of Philadelphians - over 400,000 people - live below the federal poverty level. </a:t>
            </a:r>
            <a:endParaRPr>
              <a:solidFill>
                <a:srgbClr val="000000"/>
              </a:solidFill>
            </a:endParaRPr>
          </a:p>
        </p:txBody>
      </p:sp>
      <p:sp>
        <p:nvSpPr>
          <p:cNvPr id="264" name="Google Shape;264;g59b43c3f81_4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59b43c3f81_4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59b43c3f81_4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Home, Job, Education, Family</a:t>
            </a:r>
            <a:endParaRPr/>
          </a:p>
          <a:p>
            <a:pPr indent="0" lvl="0" marL="0" rtl="0" algn="l">
              <a:spcBef>
                <a:spcPts val="0"/>
              </a:spcBef>
              <a:spcAft>
                <a:spcPts val="0"/>
              </a:spcAft>
              <a:buNone/>
            </a:pPr>
            <a:r>
              <a:rPr lang="en-US"/>
              <a:t>Homelessness and ability to re-rent and Impact on Credit Score go together - not immediate, sometimes it comes later</a:t>
            </a:r>
            <a:endParaRPr/>
          </a:p>
        </p:txBody>
      </p:sp>
      <p:sp>
        <p:nvSpPr>
          <p:cNvPr id="272" name="Google Shape;272;g59b43c3f81_4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59b43c3f81_4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59b43c3f81_4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g59b43c3f81_4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59b43c3f81_7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59b43c3f81_7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this creates a power imbalance where the landlord has the ability to no make repairs/evict people because demand for housing is so high, that there is always somebody willing to move in</a:t>
            </a:r>
            <a:endParaRPr/>
          </a:p>
        </p:txBody>
      </p:sp>
      <p:sp>
        <p:nvSpPr>
          <p:cNvPr id="286" name="Google Shape;286;g59b43c3f81_7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g59b43c3f81_4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59b43c3f81_4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not guaranteed right to counsel in civil court, as in criminal court = people have to pay for lawyers, and many cannot</a:t>
            </a:r>
            <a:endParaRPr/>
          </a:p>
          <a:p>
            <a:pPr indent="0" lvl="0" marL="0" rtl="0" algn="l">
              <a:spcBef>
                <a:spcPts val="0"/>
              </a:spcBef>
              <a:spcAft>
                <a:spcPts val="0"/>
              </a:spcAft>
              <a:buNone/>
            </a:pPr>
            <a:r>
              <a:t/>
            </a:r>
            <a:endParaRPr/>
          </a:p>
        </p:txBody>
      </p:sp>
      <p:sp>
        <p:nvSpPr>
          <p:cNvPr id="294" name="Google Shape;294;g59b43c3f81_4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59b43c3f81_4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59b43c3f81_4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fewer evictions served? would make sense that it would reduce negative health effects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last bullet point: NY provides counsel for all low-income residents in certain zip codes, not just the ones with the best case</a:t>
            </a:r>
            <a:endParaRPr/>
          </a:p>
        </p:txBody>
      </p:sp>
      <p:sp>
        <p:nvSpPr>
          <p:cNvPr id="302" name="Google Shape;302;g59b43c3f81_4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6" name="Shape 306"/>
        <p:cNvGrpSpPr/>
        <p:nvPr/>
      </p:nvGrpSpPr>
      <p:grpSpPr>
        <a:xfrm>
          <a:off x="0" y="0"/>
          <a:ext cx="0" cy="0"/>
          <a:chOff x="0" y="0"/>
          <a:chExt cx="0" cy="0"/>
        </a:xfrm>
      </p:grpSpPr>
      <p:sp>
        <p:nvSpPr>
          <p:cNvPr id="307" name="Google Shape;307;g59b43c3f81_4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59b43c3f81_4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healthcare organizations have not been involved. But there’s an opportunity!!!</a:t>
            </a:r>
            <a:endParaRPr/>
          </a:p>
        </p:txBody>
      </p:sp>
      <p:sp>
        <p:nvSpPr>
          <p:cNvPr id="309" name="Google Shape;309;g59b43c3f81_4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3" name="Shape 313"/>
        <p:cNvGrpSpPr/>
        <p:nvPr/>
      </p:nvGrpSpPr>
      <p:grpSpPr>
        <a:xfrm>
          <a:off x="0" y="0"/>
          <a:ext cx="0" cy="0"/>
          <a:chOff x="0" y="0"/>
          <a:chExt cx="0" cy="0"/>
        </a:xfrm>
      </p:grpSpPr>
      <p:sp>
        <p:nvSpPr>
          <p:cNvPr id="314" name="Google Shape;314;g59b43c3f81_4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59b43c3f81_4_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Explain what PEPP does and does not do.</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https://whyy.org/articles/philly-renters-guaranteed-lawyers-in-eviction-court-under-new-city-council-bill/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However, not in next year’s council budget: </a:t>
            </a:r>
            <a:r>
              <a:rPr lang="en-US" sz="1100" u="sng">
                <a:solidFill>
                  <a:schemeClr val="hlink"/>
                </a:solidFill>
                <a:latin typeface="Arial"/>
                <a:ea typeface="Arial"/>
                <a:cs typeface="Arial"/>
                <a:sym typeface="Arial"/>
                <a:hlinkClick r:id="rId3"/>
              </a:rPr>
              <a:t>https://whyy.org/articles/philly-city-council-passed-a-5-billion-budget-heres-whats-in-it/</a:t>
            </a:r>
            <a:endParaRPr/>
          </a:p>
          <a:p>
            <a:pPr indent="0" lvl="0" marL="0" rtl="0" algn="l">
              <a:spcBef>
                <a:spcPts val="0"/>
              </a:spcBef>
              <a:spcAft>
                <a:spcPts val="0"/>
              </a:spcAft>
              <a:buNone/>
            </a:pPr>
            <a:r>
              <a:rPr lang="en-US"/>
              <a:t>“</a:t>
            </a:r>
            <a:r>
              <a:rPr lang="en-US" sz="1100">
                <a:solidFill>
                  <a:srgbClr val="49545A"/>
                </a:solidFill>
                <a:latin typeface="Times New Roman"/>
                <a:ea typeface="Times New Roman"/>
                <a:cs typeface="Times New Roman"/>
                <a:sym typeface="Times New Roman"/>
              </a:rPr>
              <a:t>City Council members secured a variety of other smaller wins. Councilwoman Helen Gym successfully sought an increase in funding for </a:t>
            </a:r>
            <a:r>
              <a:rPr lang="en-US" sz="1100" u="sng">
                <a:solidFill>
                  <a:srgbClr val="1A9DBF"/>
                </a:solidFill>
                <a:latin typeface="Times New Roman"/>
                <a:ea typeface="Times New Roman"/>
                <a:cs typeface="Times New Roman"/>
                <a:sym typeface="Times New Roman"/>
                <a:hlinkClick r:id="rId4"/>
              </a:rPr>
              <a:t>anti-eviction</a:t>
            </a:r>
            <a:r>
              <a:rPr lang="en-US" sz="1100">
                <a:solidFill>
                  <a:srgbClr val="49545A"/>
                </a:solidFill>
                <a:latin typeface="Times New Roman"/>
                <a:ea typeface="Times New Roman"/>
                <a:cs typeface="Times New Roman"/>
                <a:sym typeface="Times New Roman"/>
              </a:rPr>
              <a:t> programs. Last year, the city gave $850,000 to such efforts, but this year the number will go up to $1.5 million.</a:t>
            </a:r>
            <a:endParaRPr sz="1100">
              <a:solidFill>
                <a:srgbClr val="49545A"/>
              </a:solidFill>
              <a:latin typeface="Times New Roman"/>
              <a:ea typeface="Times New Roman"/>
              <a:cs typeface="Times New Roman"/>
              <a:sym typeface="Times New Roman"/>
            </a:endParaRPr>
          </a:p>
          <a:p>
            <a:pPr indent="0" lvl="0" marL="0" rtl="0" algn="l">
              <a:lnSpc>
                <a:spcPct val="170000"/>
              </a:lnSpc>
              <a:spcBef>
                <a:spcPts val="1700"/>
              </a:spcBef>
              <a:spcAft>
                <a:spcPts val="0"/>
              </a:spcAft>
              <a:buClr>
                <a:schemeClr val="dk1"/>
              </a:buClr>
              <a:buSzPts val="1100"/>
              <a:buFont typeface="Arial"/>
              <a:buNone/>
            </a:pPr>
            <a:r>
              <a:rPr lang="en-US" sz="1100">
                <a:solidFill>
                  <a:srgbClr val="49545A"/>
                </a:solidFill>
                <a:latin typeface="Times New Roman"/>
                <a:ea typeface="Times New Roman"/>
                <a:cs typeface="Times New Roman"/>
                <a:sym typeface="Times New Roman"/>
              </a:rPr>
              <a:t>Gym introduced legislation earlier this year to </a:t>
            </a:r>
            <a:r>
              <a:rPr lang="en-US" sz="1100" u="sng">
                <a:solidFill>
                  <a:srgbClr val="1A9DBF"/>
                </a:solidFill>
                <a:latin typeface="Times New Roman"/>
                <a:ea typeface="Times New Roman"/>
                <a:cs typeface="Times New Roman"/>
                <a:sym typeface="Times New Roman"/>
                <a:hlinkClick r:id="rId5"/>
              </a:rPr>
              <a:t>establish a right to counsel</a:t>
            </a:r>
            <a:r>
              <a:rPr lang="en-US" sz="1100">
                <a:solidFill>
                  <a:srgbClr val="49545A"/>
                </a:solidFill>
                <a:latin typeface="Times New Roman"/>
                <a:ea typeface="Times New Roman"/>
                <a:cs typeface="Times New Roman"/>
                <a:sym typeface="Times New Roman"/>
              </a:rPr>
              <a:t>, which would guarantee low income tenants a lawyer in eviction court. It would require about $5 million annually to fully fund such a program.</a:t>
            </a:r>
            <a:endParaRPr sz="1100">
              <a:solidFill>
                <a:srgbClr val="49545A"/>
              </a:solidFill>
              <a:latin typeface="Times New Roman"/>
              <a:ea typeface="Times New Roman"/>
              <a:cs typeface="Times New Roman"/>
              <a:sym typeface="Times New Roman"/>
            </a:endParaRPr>
          </a:p>
          <a:p>
            <a:pPr indent="0" lvl="0" marL="0" rtl="0" algn="l">
              <a:lnSpc>
                <a:spcPct val="170000"/>
              </a:lnSpc>
              <a:spcBef>
                <a:spcPts val="1700"/>
              </a:spcBef>
              <a:spcAft>
                <a:spcPts val="0"/>
              </a:spcAft>
              <a:buClr>
                <a:schemeClr val="dk1"/>
              </a:buClr>
              <a:buSzPts val="1100"/>
              <a:buFont typeface="Arial"/>
              <a:buNone/>
            </a:pPr>
            <a:r>
              <a:rPr lang="en-US" sz="1100">
                <a:solidFill>
                  <a:srgbClr val="49545A"/>
                </a:solidFill>
                <a:latin typeface="Times New Roman"/>
                <a:ea typeface="Times New Roman"/>
                <a:cs typeface="Times New Roman"/>
                <a:sym typeface="Times New Roman"/>
              </a:rPr>
              <a:t>“Right to counsel is not just about all the money coming in at once,” said Gym. “This is going to evolve in a very purposeful and steady way to match the funds. We don’t need all of this on the front end because we need a lot more time to plan this out.””</a:t>
            </a:r>
            <a:endParaRPr sz="1100">
              <a:solidFill>
                <a:srgbClr val="49545A"/>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316" name="Google Shape;316;g59b43c3f81_4_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1" name="Shape 321"/>
        <p:cNvGrpSpPr/>
        <p:nvPr/>
      </p:nvGrpSpPr>
      <p:grpSpPr>
        <a:xfrm>
          <a:off x="0" y="0"/>
          <a:ext cx="0" cy="0"/>
          <a:chOff x="0" y="0"/>
          <a:chExt cx="0" cy="0"/>
        </a:xfrm>
      </p:grpSpPr>
      <p:sp>
        <p:nvSpPr>
          <p:cNvPr id="322" name="Google Shape;322;g5c6d7af7dd_11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5c6d7af7dd_11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g5c6d7af7dd_11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59b43c3f81_5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59b43c3f81_5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$3.5 million gap between fully funding 200% poverty level ($5 million) &amp; allocation in this year’s budget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maybe cost savings will allow City to pay for this entirely later on -- timeline for $1 million less each year?</a:t>
            </a:r>
            <a:endParaRPr/>
          </a:p>
        </p:txBody>
      </p:sp>
      <p:sp>
        <p:nvSpPr>
          <p:cNvPr id="331" name="Google Shape;331;g59b43c3f81_5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Google Shape;133;g59b43c3f81_3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59b43c3f81_3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With PZ Background I mean our work on our committees, Sonja’s work at CHOP with the CHNA, and the several hospitals and housing issues (quality, affordability/gentrification) in and around the PZ. See this in civics, committees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Impressed by conference</a:t>
            </a:r>
            <a:endParaRPr/>
          </a:p>
          <a:p>
            <a:pPr indent="0" lvl="0" marL="0" rtl="0" algn="l">
              <a:spcBef>
                <a:spcPts val="0"/>
              </a:spcBef>
              <a:spcAft>
                <a:spcPts val="0"/>
              </a:spcAft>
              <a:buNone/>
            </a:pPr>
            <a:r>
              <a:rPr lang="en-US"/>
              <a:t>Nationwide Treating neighborhoods as patients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We’ve been researching what’s going on in the city around this -- ex. landlord-tenant court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PACDC -- opp to share with a wider audience, connect to equitable dev convo, and see what you all think. Thank for opportunity</a:t>
            </a:r>
            <a:endParaRPr/>
          </a:p>
        </p:txBody>
      </p:sp>
      <p:sp>
        <p:nvSpPr>
          <p:cNvPr id="135" name="Google Shape;135;g59b43c3f81_3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Healthcare organizations also work on preventing health issues through creating what might be called “community health assets” – amenities that provide quality affordable housing and fresh food.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38" name="Google Shape;338;p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Google Shape;344;g5c6d7af7dd_8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5" name="Google Shape;345;g5c6d7af7dd_8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As we know, cost burdens (&amp; prob fear of displacement) lead to stress &amp; foregoing care, poor housing quality leads to health conditions (John will have talked about), lack of healthy food options enables chronic diseases. So actively providing amenities that provide people with quality housing they can afford, and increasing access to fresh food, promotes better health.</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Health Affairs lit review of housing &amp; health: “</a:t>
            </a:r>
            <a:r>
              <a:rPr lang="en-US" sz="1100">
                <a:latin typeface="Arial"/>
                <a:ea typeface="Arial"/>
                <a:cs typeface="Arial"/>
                <a:sym typeface="Arial"/>
              </a:rPr>
              <a:t>Low-income families with difficulty paying their rent or mortgage or their utility bills are </a:t>
            </a:r>
            <a:r>
              <a:rPr lang="en-US" sz="1100" u="sng">
                <a:solidFill>
                  <a:schemeClr val="hlink"/>
                </a:solidFill>
                <a:latin typeface="Arial"/>
                <a:ea typeface="Arial"/>
                <a:cs typeface="Arial"/>
                <a:sym typeface="Arial"/>
                <a:hlinkClick r:id="rId2"/>
              </a:rPr>
              <a:t>less likely</a:t>
            </a:r>
            <a:r>
              <a:rPr lang="en-US" sz="1100">
                <a:latin typeface="Arial"/>
                <a:ea typeface="Arial"/>
                <a:cs typeface="Arial"/>
                <a:sym typeface="Arial"/>
              </a:rPr>
              <a:t> to have a usual source of medical care and more likely to postpone needed treatment than those who enjoy more-affordable housing. Severely cost-burdened renters are </a:t>
            </a:r>
            <a:r>
              <a:rPr lang="en-US" sz="1100" u="sng">
                <a:solidFill>
                  <a:schemeClr val="hlink"/>
                </a:solidFill>
                <a:latin typeface="Arial"/>
                <a:ea typeface="Arial"/>
                <a:cs typeface="Arial"/>
                <a:sym typeface="Arial"/>
                <a:hlinkClick r:id="rId3"/>
              </a:rPr>
              <a:t>23 percent more likely</a:t>
            </a:r>
            <a:r>
              <a:rPr lang="en-US" sz="1100">
                <a:latin typeface="Arial"/>
                <a:ea typeface="Arial"/>
                <a:cs typeface="Arial"/>
                <a:sym typeface="Arial"/>
              </a:rPr>
              <a:t> than those with less severe burdens to face difficulty purchasing food.” </a:t>
            </a:r>
            <a:r>
              <a:rPr lang="en-US" sz="1100" u="sng">
                <a:solidFill>
                  <a:schemeClr val="hlink"/>
                </a:solidFill>
                <a:latin typeface="Arial"/>
                <a:ea typeface="Arial"/>
                <a:cs typeface="Arial"/>
                <a:sym typeface="Arial"/>
                <a:hlinkClick r:id="rId4"/>
              </a:rPr>
              <a:t>https://www.healthaffairs.org/do/10.1377/hpb20180313.396577/full/</a:t>
            </a:r>
            <a:endParaRPr sz="1100">
              <a:latin typeface="Arial"/>
              <a:ea typeface="Arial"/>
              <a:cs typeface="Arial"/>
              <a:sym typeface="Arial"/>
            </a:endParaRPr>
          </a:p>
          <a:p>
            <a:pPr indent="0" lvl="0" marL="0" rtl="0" algn="l">
              <a:spcBef>
                <a:spcPts val="0"/>
              </a:spcBef>
              <a:spcAft>
                <a:spcPts val="0"/>
              </a:spcAft>
              <a:buClr>
                <a:schemeClr val="dk1"/>
              </a:buClr>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Font typeface="Arial"/>
              <a:buNone/>
            </a:pPr>
            <a:r>
              <a:rPr lang="en-US" sz="1100">
                <a:latin typeface="Arial"/>
                <a:ea typeface="Arial"/>
                <a:cs typeface="Arial"/>
                <a:sym typeface="Arial"/>
              </a:rPr>
              <a:t>An Australian review of housing costs ~ stress: both major life event stressors (like payment problems) and chronic stress, and potentially the stress of frequent moves</a:t>
            </a:r>
            <a:endParaRPr sz="1100">
              <a:latin typeface="Arial"/>
              <a:ea typeface="Arial"/>
              <a:cs typeface="Arial"/>
              <a:sym typeface="Arial"/>
            </a:endParaRPr>
          </a:p>
          <a:p>
            <a:pPr indent="0" lvl="0" marL="0" rtl="0" algn="l">
              <a:spcBef>
                <a:spcPts val="0"/>
              </a:spcBef>
              <a:spcAft>
                <a:spcPts val="0"/>
              </a:spcAft>
              <a:buClr>
                <a:schemeClr val="dk1"/>
              </a:buClr>
              <a:buFont typeface="Arial"/>
              <a:buNone/>
            </a:pPr>
            <a:r>
              <a:rPr lang="en-US" sz="1100" u="sng">
                <a:solidFill>
                  <a:schemeClr val="hlink"/>
                </a:solidFill>
                <a:latin typeface="Arial"/>
                <a:ea typeface="Arial"/>
                <a:cs typeface="Arial"/>
                <a:sym typeface="Arial"/>
                <a:hlinkClick r:id="rId5"/>
              </a:rPr>
              <a:t>https://aifs.gov.au/cfca/sites/default/files/publication-documents/b12.pdf</a:t>
            </a:r>
            <a:endParaRPr sz="1100">
              <a:latin typeface="Arial"/>
              <a:ea typeface="Arial"/>
              <a:cs typeface="Arial"/>
              <a:sym typeface="Arial"/>
            </a:endParaRPr>
          </a:p>
          <a:p>
            <a:pPr indent="0" lvl="0" marL="0" rtl="0" algn="l">
              <a:spcBef>
                <a:spcPts val="0"/>
              </a:spcBef>
              <a:spcAft>
                <a:spcPts val="0"/>
              </a:spcAft>
              <a:buClr>
                <a:schemeClr val="dk1"/>
              </a:buClr>
              <a:buFont typeface="Arial"/>
              <a:buNone/>
            </a:pPr>
            <a:r>
              <a:t/>
            </a:r>
            <a:endParaRPr sz="1100">
              <a:latin typeface="Arial"/>
              <a:ea typeface="Arial"/>
              <a:cs typeface="Arial"/>
              <a:sym typeface="Arial"/>
            </a:endParaRPr>
          </a:p>
          <a:p>
            <a:pPr indent="0" lvl="0" marL="0" rtl="0" algn="l">
              <a:spcBef>
                <a:spcPts val="0"/>
              </a:spcBef>
              <a:spcAft>
                <a:spcPts val="0"/>
              </a:spcAft>
              <a:buClr>
                <a:schemeClr val="dk1"/>
              </a:buClr>
              <a:buFont typeface="Arial"/>
              <a:buNone/>
            </a:pPr>
            <a:r>
              <a:rPr lang="en-US" sz="1100">
                <a:latin typeface="Arial"/>
                <a:ea typeface="Arial"/>
                <a:cs typeface="Arial"/>
                <a:sym typeface="Arial"/>
              </a:rPr>
              <a:t>A few others I was trying to look at: </a:t>
            </a:r>
            <a:endParaRPr sz="1100">
              <a:latin typeface="Arial"/>
              <a:ea typeface="Arial"/>
              <a:cs typeface="Arial"/>
              <a:sym typeface="Arial"/>
            </a:endParaRPr>
          </a:p>
          <a:p>
            <a:pPr indent="0" lvl="0" marL="0" rtl="0" algn="l">
              <a:spcBef>
                <a:spcPts val="0"/>
              </a:spcBef>
              <a:spcAft>
                <a:spcPts val="0"/>
              </a:spcAft>
              <a:buClr>
                <a:schemeClr val="dk1"/>
              </a:buClr>
              <a:buFont typeface="Arial"/>
              <a:buNone/>
            </a:pPr>
            <a:r>
              <a:rPr lang="en-US" sz="1100" u="sng">
                <a:solidFill>
                  <a:schemeClr val="hlink"/>
                </a:solidFill>
                <a:latin typeface="Arial"/>
                <a:ea typeface="Arial"/>
                <a:cs typeface="Arial"/>
                <a:sym typeface="Arial"/>
                <a:hlinkClick r:id="rId6"/>
              </a:rPr>
              <a:t>https://link.springer.com/article/10.1207/S15324796ABM2303_5</a:t>
            </a:r>
            <a:endParaRPr sz="1100">
              <a:latin typeface="Arial"/>
              <a:ea typeface="Arial"/>
              <a:cs typeface="Arial"/>
              <a:sym typeface="Arial"/>
            </a:endParaRPr>
          </a:p>
          <a:p>
            <a:pPr indent="0" lvl="0" marL="0" rtl="0" algn="l">
              <a:spcBef>
                <a:spcPts val="0"/>
              </a:spcBef>
              <a:spcAft>
                <a:spcPts val="0"/>
              </a:spcAft>
              <a:buClr>
                <a:schemeClr val="dk1"/>
              </a:buClr>
              <a:buFont typeface="Arial"/>
              <a:buNone/>
            </a:pPr>
            <a:r>
              <a:rPr lang="en-US" sz="1100" u="sng">
                <a:solidFill>
                  <a:schemeClr val="hlink"/>
                </a:solidFill>
                <a:latin typeface="Arial"/>
                <a:ea typeface="Arial"/>
                <a:cs typeface="Arial"/>
                <a:sym typeface="Arial"/>
                <a:hlinkClick r:id="rId7"/>
              </a:rPr>
              <a:t>https://adc.bmj.com/content/91/11/942.full</a:t>
            </a:r>
            <a:endParaRPr sz="1100">
              <a:latin typeface="Arial"/>
              <a:ea typeface="Arial"/>
              <a:cs typeface="Arial"/>
              <a:sym typeface="Arial"/>
            </a:endParaRPr>
          </a:p>
          <a:p>
            <a:pPr indent="0" lvl="0" marL="0" rtl="0" algn="l">
              <a:spcBef>
                <a:spcPts val="0"/>
              </a:spcBef>
              <a:spcAft>
                <a:spcPts val="0"/>
              </a:spcAft>
              <a:buClr>
                <a:schemeClr val="dk1"/>
              </a:buClr>
              <a:buFont typeface="Arial"/>
              <a:buNone/>
            </a:pPr>
            <a:r>
              <a:rPr lang="en-US" sz="1100" u="sng">
                <a:solidFill>
                  <a:schemeClr val="hlink"/>
                </a:solidFill>
                <a:latin typeface="Arial"/>
                <a:ea typeface="Arial"/>
                <a:cs typeface="Arial"/>
                <a:sym typeface="Arial"/>
                <a:hlinkClick r:id="rId8"/>
              </a:rPr>
              <a:t>https://journals.sagepub.com/doi/abs/10.1177/0885412207299653</a:t>
            </a:r>
            <a:endParaRPr sz="1100">
              <a:latin typeface="Arial"/>
              <a:ea typeface="Arial"/>
              <a:cs typeface="Arial"/>
              <a:sym typeface="Arial"/>
            </a:endParaRPr>
          </a:p>
          <a:p>
            <a:pPr indent="0" lvl="0" marL="0" rtl="0" algn="l">
              <a:spcBef>
                <a:spcPts val="0"/>
              </a:spcBef>
              <a:spcAft>
                <a:spcPts val="0"/>
              </a:spcAft>
              <a:buClr>
                <a:schemeClr val="dk1"/>
              </a:buClr>
              <a:buFont typeface="Arial"/>
              <a:buNone/>
            </a:pPr>
            <a:r>
              <a:rPr lang="en-US" sz="1100" u="sng">
                <a:solidFill>
                  <a:schemeClr val="hlink"/>
                </a:solidFill>
                <a:latin typeface="Arial"/>
                <a:ea typeface="Arial"/>
                <a:cs typeface="Arial"/>
                <a:sym typeface="Arial"/>
                <a:hlinkClick r:id="rId9"/>
              </a:rPr>
              <a:t>https://www.tandfonline.com/doi/pdf/10.1080/02673030120105857?needAccess=true</a:t>
            </a:r>
            <a:endParaRPr sz="1100">
              <a:latin typeface="Arial"/>
              <a:ea typeface="Arial"/>
              <a:cs typeface="Arial"/>
              <a:sym typeface="Arial"/>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some mixed results re: whether people will consume more healthy foods once food desert eliminated (but providing is a necessary first step)</a:t>
            </a:r>
            <a:endParaRPr/>
          </a:p>
          <a:p>
            <a:pPr indent="0" lvl="0" marL="0" rtl="0" algn="l">
              <a:spcBef>
                <a:spcPts val="0"/>
              </a:spcBef>
              <a:spcAft>
                <a:spcPts val="0"/>
              </a:spcAft>
              <a:buClr>
                <a:schemeClr val="dk1"/>
              </a:buClr>
              <a:buFont typeface="Arial"/>
              <a:buNone/>
            </a:pPr>
            <a:r>
              <a:rPr lang="en-US" u="sng">
                <a:solidFill>
                  <a:schemeClr val="hlink"/>
                </a:solidFill>
                <a:hlinkClick r:id="rId10"/>
              </a:rPr>
              <a:t>https://www.sciencedirect.com/science/article/pii/S0749379714003705</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These interventions are either directly for low-income renters, or isn’t restricted to just homeowners. not policy like Riley’s, so not a city-wide impact, but meaningful to those who get to use the amenity.</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None/>
            </a:pPr>
            <a:r>
              <a:t/>
            </a:r>
            <a:endParaRPr/>
          </a:p>
        </p:txBody>
      </p:sp>
      <p:sp>
        <p:nvSpPr>
          <p:cNvPr id="346" name="Google Shape;346;g5c6d7af7dd_8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5c6d7af7dd_8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5c6d7af7dd_8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REWORK BASED ON THIS:</a:t>
            </a:r>
            <a:r>
              <a:rPr lang="en-US" u="sng">
                <a:solidFill>
                  <a:schemeClr val="hlink"/>
                </a:solidFill>
                <a:hlinkClick r:id="rId2"/>
              </a:rPr>
              <a:t>https://www.citylab.com/equity/2018/09/when-a-hospital-plays-housing-developer/569800/</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None/>
            </a:pPr>
            <a:r>
              <a:rPr lang="en-US"/>
              <a:t>A lot of what this looks like is a health system taking some role in a development project. As we’ve been talking about this entire conference, to be truly equitable, development needs to be carefully considered (non-displacement, legacy of urban renewal) with meaningful community engagement, and ideally some degree of community control!!! I can’t speak to that for these projects because I wasn’t part of the process, but I’m presenting them because I see in them a huge potential for community benefit -- if community identifies these needs, healthcare orgs have a stake in filling them</a:t>
            </a:r>
            <a:endParaRPr/>
          </a:p>
        </p:txBody>
      </p:sp>
      <p:sp>
        <p:nvSpPr>
          <p:cNvPr id="353" name="Google Shape;353;g5c6d7af7dd_8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 ex of a community health asset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ProMedica, a health system based in Toledo, OH, is among the health systems beginning to recognize that most of the factors that influence health and wellbeing are outside of the healthcare system (graphic – from ProMedica’s website).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2009 CHNA started the process (10 years ago)</a:t>
            </a:r>
            <a:endParaRPr/>
          </a:p>
          <a:p>
            <a:pPr indent="0" lvl="0" marL="0" rtl="0" algn="l">
              <a:spcBef>
                <a:spcPts val="0"/>
              </a:spcBef>
              <a:spcAft>
                <a:spcPts val="0"/>
              </a:spcAft>
              <a:buNone/>
            </a:pPr>
            <a:r>
              <a:rPr lang="en-US"/>
              <a:t>Obesity, hunger, food insecurity, chronic illness --&gt; </a:t>
            </a:r>
            <a:r>
              <a:rPr lang="en-US"/>
              <a:t>screening for food insecurity (give 1-day food supply + referrals), </a:t>
            </a:r>
            <a:r>
              <a:rPr lang="en-US"/>
              <a:t>food reclamation (repackage unserved food from large food service providers), food clinic (Rx for 1/month for 6 months), grocery store</a:t>
            </a:r>
            <a:endParaRPr/>
          </a:p>
          <a:p>
            <a:pPr indent="0" lvl="0" marL="0" rtl="0" algn="l">
              <a:spcBef>
                <a:spcPts val="0"/>
              </a:spcBef>
              <a:spcAft>
                <a:spcPts val="0"/>
              </a:spcAft>
              <a:buNone/>
            </a:pPr>
            <a:r>
              <a:rPr lang="en-US"/>
              <a:t>(ProMedica has done other SDOH initiatives, but this is one “thread”)</a:t>
            </a:r>
            <a:endParaRPr/>
          </a:p>
          <a:p>
            <a:pPr indent="0" lvl="0" marL="0" rtl="0" algn="l">
              <a:spcBef>
                <a:spcPts val="0"/>
              </a:spcBef>
              <a:spcAft>
                <a:spcPts val="0"/>
              </a:spcAft>
              <a:buNone/>
            </a:pPr>
            <a:r>
              <a:rPr lang="en-US"/>
              <a:t>Be sure to mention that CHOP has a food pharmacy</a:t>
            </a:r>
            <a:endParaRPr/>
          </a:p>
        </p:txBody>
      </p:sp>
      <p:sp>
        <p:nvSpPr>
          <p:cNvPr id="360" name="Google Shape;360;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6" name="Shape 366"/>
        <p:cNvGrpSpPr/>
        <p:nvPr/>
      </p:nvGrpSpPr>
      <p:grpSpPr>
        <a:xfrm>
          <a:off x="0" y="0"/>
          <a:ext cx="0" cy="0"/>
          <a:chOff x="0" y="0"/>
          <a:chExt cx="0" cy="0"/>
        </a:xfrm>
      </p:grpSpPr>
      <p:sp>
        <p:nvSpPr>
          <p:cNvPr id="367" name="Google Shape;36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Uptown Neighborhood -- chosen for high poverty and poor health outcomes as well as food desert</a:t>
            </a:r>
            <a:endParaRPr/>
          </a:p>
          <a:p>
            <a:pPr indent="0" lvl="0" marL="0" rtl="0" algn="l">
              <a:spcBef>
                <a:spcPts val="0"/>
              </a:spcBef>
              <a:spcAft>
                <a:spcPts val="0"/>
              </a:spcAft>
              <a:buNone/>
            </a:pPr>
            <a:r>
              <a:t/>
            </a:r>
            <a:endParaRPr>
              <a:highlight>
                <a:srgbClr val="FFFF00"/>
              </a:highlight>
            </a:endParaRPr>
          </a:p>
          <a:p>
            <a:pPr indent="0" lvl="0" marL="0" rtl="0" algn="l">
              <a:spcBef>
                <a:spcPts val="0"/>
              </a:spcBef>
              <a:spcAft>
                <a:spcPts val="0"/>
              </a:spcAft>
              <a:buNone/>
            </a:pPr>
            <a:r>
              <a:rPr lang="en-US"/>
              <a:t>Groceries: Fresh, reasonably priced and available to people who otherwise would not have been able to access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Job training program is a workforce pipeline where residents living w/in 1 mi of store get 12 months of retail experience w/ time to pursue GED, etc. Can set up for a job at the health system.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Later added a “mobile market” to go to senior housing --- accessibility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69" name="Google Shape;369;p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Other programming on upper floors, including financial opportunity center, classes &amp; programming. Again, an amenity that broadly provides for the community’s health by addressing SDOH.</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a:t>
            </a:r>
            <a:r>
              <a:rPr lang="en-US" sz="1200">
                <a:solidFill>
                  <a:schemeClr val="dk1"/>
                </a:solidFill>
                <a:latin typeface="Calibri"/>
                <a:ea typeface="Calibri"/>
                <a:cs typeface="Calibri"/>
                <a:sym typeface="Calibri"/>
              </a:rPr>
              <a:t>The best way to describe is that we are investing in a mixed-income, mixed-use multifamily development across the street from the Ebeid Center, which houses the grocery store, our financial opportunity center and GED &amp; STNA (state tested nursing assistant) training programs and is about 4 blocks from our Job Training Center that we operate in partnership with Goodwill of Northwest Ohio. We do have a development partner, the project is in an opportunity zone and will use no government subsidy on the affordable units. The below 80% AMI units will be subsidized through our Ebeid Neighborhood Promise initiative.”</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breakdown of housing units: 50% market rate, 30% workforce (80-120% AMI -- in Toledo this is about $40-80k for a family of 4), 20% below 80% AMI (below $40k for a family of 4)</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In Philly, we really need lower AMI</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ProMedica thinks of these kinds of investments as investing in business market -- when the local economy succeeds, the hospital succeeds</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Notably, the grocery store and associated programs are not restricted to ProMedica patients! They’re community assets with a broad goal of improving community health – again, the kind of project that health systems could spearhead </a:t>
            </a:r>
            <a:endParaRPr/>
          </a:p>
          <a:p>
            <a:pPr indent="0" lvl="0" marL="0" rtl="0" algn="l">
              <a:spcBef>
                <a:spcPts val="0"/>
              </a:spcBef>
              <a:spcAft>
                <a:spcPts val="0"/>
              </a:spcAft>
              <a:buNone/>
            </a:pPr>
            <a:r>
              <a:t/>
            </a:r>
            <a:endParaRPr/>
          </a:p>
        </p:txBody>
      </p:sp>
      <p:sp>
        <p:nvSpPr>
          <p:cNvPr id="377" name="Google Shape;377;p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g5c6d7af7dd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5c6d7af7dd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Gibbons Apartments, built by Bons Secours in Baltimore. Includes housing affordable at 30-60% AMI, green space, rec, community services</a:t>
            </a:r>
            <a:endParaRPr/>
          </a:p>
          <a:p>
            <a:pPr indent="0" lvl="0" marL="0" rtl="0" algn="l">
              <a:lnSpc>
                <a:spcPct val="115000"/>
              </a:lnSpc>
              <a:spcBef>
                <a:spcPts val="0"/>
              </a:spcBef>
              <a:spcAft>
                <a:spcPts val="0"/>
              </a:spcAft>
              <a:buNone/>
            </a:pPr>
            <a:r>
              <a:rPr lang="en-US" u="sng">
                <a:solidFill>
                  <a:schemeClr val="hlink"/>
                </a:solidFill>
                <a:hlinkClick r:id="rId2"/>
              </a:rPr>
              <a:t>https://bonsecours.com/baltimore/find-a-facility/bon-secours-gibbons-apartments</a:t>
            </a:r>
            <a:endParaRPr/>
          </a:p>
          <a:p>
            <a:pPr indent="0" lvl="0" marL="0" rtl="0" algn="l">
              <a:lnSpc>
                <a:spcPct val="115000"/>
              </a:lnSpc>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Several Housing First pilot programs across the country have found cost savings of tens of thousands per person annually in healthcare costs by housing the homeless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Los Angeles program housing 1,000 individuals experiencing homelessness saved $14,000 per person, and Orlando Hospital saved over $160,000 by housing six frequent visitors to its Emergency Room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2015 Camden City Housing First pilot saw a 60% reduction in ER and inpatient costs for 52 housed residents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Orlando Hospital invested $1.5 million in housing for six frequent users and saved $2.5 million</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Probably don’t include, but just in case:</a:t>
            </a:r>
            <a:endParaRPr/>
          </a:p>
          <a:p>
            <a:pPr indent="0" lvl="0" marL="0" rtl="0" algn="l">
              <a:spcBef>
                <a:spcPts val="0"/>
              </a:spcBef>
              <a:spcAft>
                <a:spcPts val="0"/>
              </a:spcAft>
              <a:buClr>
                <a:schemeClr val="dk1"/>
              </a:buClr>
              <a:buSzPts val="1100"/>
              <a:buFont typeface="Arial"/>
              <a:buNone/>
            </a:pPr>
            <a:r>
              <a:rPr lang="en-US"/>
              <a:t>Changes in Medicaid reimbursement from the Affordable Care Act have made it easier for states to incentivize health systems to prevent costs through alternative means. For example, the ACA now penalizes health systems for frequent readmissions of patients for chronic diseases such as asthma. This is outside of our scope, but I have a reading on these changes available to everyone as you leave this talk. Managed Care Organizations (MCOs), or insurance providers, should also invest in healthy housing. During the Dec Summit, representatives from Amerihealth Caritas in DC discussed investments they made in transitional housing and their cost savings.</a:t>
            </a:r>
            <a:endParaRPr/>
          </a:p>
        </p:txBody>
      </p:sp>
      <p:sp>
        <p:nvSpPr>
          <p:cNvPr id="385" name="Google Shape;385;g5c6d7af7dd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p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Google Shape;397;g5c6d7af7dd_8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5c6d7af7dd_8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g5c6d7af7dd_8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g5c6d7af7dd_8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5c6d7af7dd_8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g5c6d7af7dd_8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g59b43c3f81_3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59b43c3f81_3_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g59b43c3f81_3_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g5c6d7af7dd_1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5c6d7af7dd_1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g5c6d7af7dd_1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g5b90a4e5f0_0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5b90a4e5f0_0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Over 60% of Philadelphia homes were built before 1940, relative to 20% of all homes in the United States</a:t>
            </a:r>
            <a:endParaRPr/>
          </a:p>
        </p:txBody>
      </p:sp>
      <p:sp>
        <p:nvSpPr>
          <p:cNvPr id="149" name="Google Shape;149;g5b90a4e5f0_0_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59b43c3f81_3_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59b43c3f81_3_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Researchers have found that Emergency Room visits can cost 2-5x as much as a regular doctor’s visit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Since 2014, CMS ruled that home visits and resulting services are eligible for Medicaid reimbursement, so some of the investments I will discuss have already been reimbursed by Medicaid on top of their ED cost savings. The ACA now penalizes hospitals for repeat admissions due to chronic diseases such as asthma.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lnSpc>
                <a:spcPct val="150000"/>
              </a:lnSpc>
              <a:spcBef>
                <a:spcPts val="360"/>
              </a:spcBef>
              <a:spcAft>
                <a:spcPts val="600"/>
              </a:spcAft>
              <a:buClr>
                <a:schemeClr val="dk1"/>
              </a:buClr>
              <a:buSzPts val="1100"/>
              <a:buFont typeface="Arial"/>
              <a:buNone/>
            </a:pPr>
            <a:r>
              <a:t/>
            </a:r>
            <a:endParaRPr/>
          </a:p>
        </p:txBody>
      </p:sp>
      <p:sp>
        <p:nvSpPr>
          <p:cNvPr id="157" name="Google Shape;157;g59b43c3f81_3_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g59b43c3f81_6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59b43c3f81_6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Poor-quality housing and its resulting health issues disproportionately impact low-income residents of color in West Philadelphia, perpetuating inequity. Forces such as discrimination and disinvestment leave families with unhealthy housing and limited resources to make repairs. </a:t>
            </a:r>
            <a:endParaRPr/>
          </a:p>
        </p:txBody>
      </p:sp>
      <p:sp>
        <p:nvSpPr>
          <p:cNvPr id="164" name="Google Shape;164;g59b43c3f81_6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59b43c3f81_3_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59b43c3f81_3_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I’m going to go through a few ex of successful housing quality interventions in Philly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Since 1997, CHOP, through grants and medicaid managed care reimbursements, offers free in-home asthma education and provides </a:t>
            </a:r>
            <a:r>
              <a:rPr lang="en-US"/>
              <a:t>supplies</a:t>
            </a:r>
            <a:r>
              <a:rPr lang="en-US"/>
              <a:t> to mitigate environmental triggers for low-income Philadelphia children that have been admitted to CHOP for asthma. Philadelphians have participated in 183 class series about mitigating asthma. CHOP has nearly halved repeat ED visits and readmissions for its highest-risk children, significant cost savings to the hospital.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CHOP partnered with several Promise Zone partners (RTP, Habitat, LISC, PEC, and MVM among others) that had been repairing homes to successfully apply for the BUILD Health Challenge, a philanthropic grant awarded to multi-sector collaborations seeking to improve health disparities caused by social inequities. Representatives from this project also presented at the December Summit. Families in the CAPP program were referred to the BUILD program, and CAPP home health workers were sent to BUILD homes.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 In December, CHOP announced that it’s partnering with the Philadelphia Housing Development Corporation to directly remediate homes for asthma triggers. </a:t>
            </a:r>
            <a:endParaRPr/>
          </a:p>
          <a:p>
            <a:pPr indent="0" lvl="0" marL="0" rtl="0" algn="l">
              <a:spcBef>
                <a:spcPts val="0"/>
              </a:spcBef>
              <a:spcAft>
                <a:spcPts val="0"/>
              </a:spcAft>
              <a:buNone/>
            </a:pPr>
            <a:r>
              <a:t/>
            </a:r>
            <a:endParaRPr/>
          </a:p>
        </p:txBody>
      </p:sp>
      <p:sp>
        <p:nvSpPr>
          <p:cNvPr id="173" name="Google Shape;173;g59b43c3f81_3_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59b43c3f81_1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59b43c3f81_1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Remediations include repairing leaks, removing mold and repairing water damage, digging up old carpet and refinishing floors, replacing leaded windows, managing pests, and weatherization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80" name="Google Shape;180;g59b43c3f81_1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Google Shape;16;p13"/>
          <p:cNvSpPr/>
          <p:nvPr/>
        </p:nvSpPr>
        <p:spPr>
          <a:xfrm>
            <a:off x="0" y="0"/>
            <a:ext cx="12192005"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99997" ty="0" sy="99997"/>
          </a:blipFill>
          <a:ln cap="rnd" cmpd="sng" w="9525">
            <a:solidFill>
              <a:schemeClr val="accent1"/>
            </a:solidFill>
            <a:prstDash val="solid"/>
            <a:round/>
            <a:headEnd len="sm" w="sm" type="none"/>
            <a:tailEnd len="sm" w="sm" type="none"/>
          </a:ln>
        </p:spPr>
      </p:sp>
      <p:sp>
        <p:nvSpPr>
          <p:cNvPr id="17" name="Google Shape;17;p13"/>
          <p:cNvSpPr txBox="1"/>
          <p:nvPr>
            <p:ph type="title"/>
          </p:nvPr>
        </p:nvSpPr>
        <p:spPr>
          <a:xfrm>
            <a:off x="810000" y="447188"/>
            <a:ext cx="105720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rtl="0" algn="l">
              <a:spcBef>
                <a:spcPts val="0"/>
              </a:spcBef>
              <a:spcAft>
                <a:spcPts val="0"/>
              </a:spcAft>
              <a:buClr>
                <a:srgbClr val="FEFEFE"/>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 name="Google Shape;18;p13"/>
          <p:cNvSpPr txBox="1"/>
          <p:nvPr>
            <p:ph idx="1" type="body"/>
          </p:nvPr>
        </p:nvSpPr>
        <p:spPr>
          <a:xfrm>
            <a:off x="818712" y="2222287"/>
            <a:ext cx="10554600" cy="36366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lvl1pPr indent="-342900" lvl="0" marL="457200" rtl="0" algn="l">
              <a:spcBef>
                <a:spcPts val="360"/>
              </a:spcBef>
              <a:spcAft>
                <a:spcPts val="0"/>
              </a:spcAft>
              <a:buSzPts val="1800"/>
              <a:buChar char="🞆"/>
              <a:defRPr/>
            </a:lvl1pPr>
            <a:lvl2pPr indent="-342900" lvl="1" marL="914400" rtl="0" algn="l">
              <a:spcBef>
                <a:spcPts val="600"/>
              </a:spcBef>
              <a:spcAft>
                <a:spcPts val="0"/>
              </a:spcAft>
              <a:buSzPts val="1800"/>
              <a:buChar char="🞆"/>
              <a:defRPr/>
            </a:lvl2pPr>
            <a:lvl3pPr indent="-342900" lvl="2" marL="1371600" rtl="0" algn="l">
              <a:spcBef>
                <a:spcPts val="600"/>
              </a:spcBef>
              <a:spcAft>
                <a:spcPts val="0"/>
              </a:spcAft>
              <a:buSzPts val="1800"/>
              <a:buChar char="🞆"/>
              <a:defRPr/>
            </a:lvl3pPr>
            <a:lvl4pPr indent="-342900" lvl="3" marL="1828800" rtl="0" algn="l">
              <a:spcBef>
                <a:spcPts val="600"/>
              </a:spcBef>
              <a:spcAft>
                <a:spcPts val="0"/>
              </a:spcAft>
              <a:buSzPts val="1800"/>
              <a:buChar char="🞆"/>
              <a:defRPr/>
            </a:lvl4pPr>
            <a:lvl5pPr indent="-342900" lvl="4" marL="2286000" rtl="0" algn="l">
              <a:spcBef>
                <a:spcPts val="600"/>
              </a:spcBef>
              <a:spcAft>
                <a:spcPts val="0"/>
              </a:spcAft>
              <a:buSzPts val="1800"/>
              <a:buChar char="🞆"/>
              <a:defRPr/>
            </a:lvl5pPr>
            <a:lvl6pPr indent="-342900" lvl="5" marL="2743200" rtl="0" algn="l">
              <a:spcBef>
                <a:spcPts val="600"/>
              </a:spcBef>
              <a:spcAft>
                <a:spcPts val="0"/>
              </a:spcAft>
              <a:buSzPts val="1800"/>
              <a:buChar char="🞆"/>
              <a:defRPr/>
            </a:lvl6pPr>
            <a:lvl7pPr indent="-342900" lvl="6" marL="3200400" rtl="0" algn="l">
              <a:spcBef>
                <a:spcPts val="600"/>
              </a:spcBef>
              <a:spcAft>
                <a:spcPts val="0"/>
              </a:spcAft>
              <a:buSzPts val="1800"/>
              <a:buChar char="🞆"/>
              <a:defRPr/>
            </a:lvl7pPr>
            <a:lvl8pPr indent="-342900" lvl="7" marL="3657600" rtl="0" algn="l">
              <a:spcBef>
                <a:spcPts val="600"/>
              </a:spcBef>
              <a:spcAft>
                <a:spcPts val="0"/>
              </a:spcAft>
              <a:buSzPts val="1800"/>
              <a:buChar char="🞆"/>
              <a:defRPr/>
            </a:lvl8pPr>
            <a:lvl9pPr indent="-342900" lvl="8" marL="4114800" rtl="0" algn="l">
              <a:spcBef>
                <a:spcPts val="600"/>
              </a:spcBef>
              <a:spcAft>
                <a:spcPts val="600"/>
              </a:spcAft>
              <a:buSzPts val="1800"/>
              <a:buChar char="🞆"/>
              <a:defRPr/>
            </a:lvl9pPr>
          </a:lstStyle>
          <a:p/>
        </p:txBody>
      </p:sp>
      <p:sp>
        <p:nvSpPr>
          <p:cNvPr id="19" name="Google Shape;19;p13"/>
          <p:cNvSpPr txBox="1"/>
          <p:nvPr>
            <p:ph idx="10" type="dt"/>
          </p:nvPr>
        </p:nvSpPr>
        <p:spPr>
          <a:xfrm>
            <a:off x="9334626" y="6041362"/>
            <a:ext cx="13437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 name="Google Shape;20;p13"/>
          <p:cNvSpPr txBox="1"/>
          <p:nvPr>
            <p:ph idx="11" type="ftr"/>
          </p:nvPr>
        </p:nvSpPr>
        <p:spPr>
          <a:xfrm>
            <a:off x="451514" y="6041362"/>
            <a:ext cx="8644200" cy="36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1" name="Google Shape;21;p13"/>
          <p:cNvSpPr txBox="1"/>
          <p:nvPr>
            <p:ph idx="12" type="sldNum"/>
          </p:nvPr>
        </p:nvSpPr>
        <p:spPr>
          <a:xfrm>
            <a:off x="10678331" y="5915888"/>
            <a:ext cx="1062300" cy="490500"/>
          </a:xfrm>
          <a:prstGeom prst="rect">
            <a:avLst/>
          </a:prstGeom>
          <a:noFill/>
          <a:ln>
            <a:noFill/>
          </a:ln>
        </p:spPr>
        <p:txBody>
          <a:bodyPr anchorCtr="0" anchor="b" bIns="108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anoramic Picture with Caption">
  <p:cSld name="Panoramic Picture with Caption">
    <p:spTree>
      <p:nvGrpSpPr>
        <p:cNvPr id="79" name="Shape 79"/>
        <p:cNvGrpSpPr/>
        <p:nvPr/>
      </p:nvGrpSpPr>
      <p:grpSpPr>
        <a:xfrm>
          <a:off x="0" y="0"/>
          <a:ext cx="0" cy="0"/>
          <a:chOff x="0" y="0"/>
          <a:chExt cx="0" cy="0"/>
        </a:xfrm>
      </p:grpSpPr>
      <p:sp>
        <p:nvSpPr>
          <p:cNvPr id="80" name="Google Shape;80;p22"/>
          <p:cNvSpPr txBox="1"/>
          <p:nvPr>
            <p:ph type="title"/>
          </p:nvPr>
        </p:nvSpPr>
        <p:spPr>
          <a:xfrm>
            <a:off x="810000" y="4800600"/>
            <a:ext cx="10561500" cy="5667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rtl="0" algn="l">
              <a:spcBef>
                <a:spcPts val="0"/>
              </a:spcBef>
              <a:spcAft>
                <a:spcPts val="0"/>
              </a:spcAft>
              <a:buClr>
                <a:srgbClr val="FEFEFE"/>
              </a:buClr>
              <a:buSzPts val="2400"/>
              <a:buFont typeface="Century Gothic"/>
              <a:buNone/>
              <a:defRPr b="0" sz="24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1" name="Google Shape;81;p22"/>
          <p:cNvSpPr/>
          <p:nvPr>
            <p:ph idx="2" type="pic"/>
          </p:nvPr>
        </p:nvSpPr>
        <p:spPr>
          <a:xfrm>
            <a:off x="0" y="0"/>
            <a:ext cx="12192000" cy="4800600"/>
          </a:xfrm>
          <a:prstGeom prst="rect">
            <a:avLst/>
          </a:prstGeom>
          <a:noFill/>
          <a:ln cap="rnd" cmpd="sng" w="9525">
            <a:solidFill>
              <a:schemeClr val="lt2"/>
            </a:solidFill>
            <a:prstDash val="solid"/>
            <a:round/>
            <a:headEnd len="sm" w="sm" type="none"/>
            <a:tailEnd len="sm" w="sm" type="none"/>
          </a:ln>
          <a:effectLst>
            <a:outerShdw blurRad="50800">
              <a:srgbClr val="000000">
                <a:alpha val="40000"/>
              </a:srgbClr>
            </a:outerShdw>
          </a:effectLst>
        </p:spPr>
        <p:txBody>
          <a:bodyPr anchorCtr="0" anchor="t" bIns="45700" lIns="91425" spcFirstLastPara="1" rIns="91425" wrap="square" tIns="45700">
            <a:noAutofit/>
          </a:bodyPr>
          <a:lstStyle>
            <a:lvl1pPr lvl="0" marR="0" rtl="0" algn="ctr">
              <a:spcBef>
                <a:spcPts val="320"/>
              </a:spcBef>
              <a:spcAft>
                <a:spcPts val="0"/>
              </a:spcAft>
              <a:buClr>
                <a:schemeClr val="accent1"/>
              </a:buClr>
              <a:buSzPts val="1600"/>
              <a:buFont typeface="Noto Sans Symbols"/>
              <a:buNone/>
              <a:defRPr b="0" i="0" sz="1600" u="none" cap="none" strike="noStrike">
                <a:solidFill>
                  <a:schemeClr val="lt1"/>
                </a:solidFill>
                <a:latin typeface="Century Gothic"/>
                <a:ea typeface="Century Gothic"/>
                <a:cs typeface="Century Gothic"/>
                <a:sym typeface="Century Gothic"/>
              </a:defRPr>
            </a:lvl1pPr>
            <a:lvl2pPr lvl="1" marR="0" rtl="0" algn="l">
              <a:spcBef>
                <a:spcPts val="600"/>
              </a:spcBef>
              <a:spcAft>
                <a:spcPts val="0"/>
              </a:spcAft>
              <a:buClr>
                <a:schemeClr val="accen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2pPr>
            <a:lvl3pPr lvl="2" marR="0" rtl="0" algn="l">
              <a:spcBef>
                <a:spcPts val="600"/>
              </a:spcBef>
              <a:spcAft>
                <a:spcPts val="0"/>
              </a:spcAft>
              <a:buClr>
                <a:schemeClr val="accent1"/>
              </a:buClr>
              <a:buSzPts val="1400"/>
              <a:buFont typeface="Noto Sans Symbols"/>
              <a:buChar char="🞆"/>
              <a:defRPr b="0" i="0" sz="1400" u="none" cap="none" strike="noStrike">
                <a:solidFill>
                  <a:schemeClr val="lt1"/>
                </a:solidFill>
                <a:latin typeface="Century Gothic"/>
                <a:ea typeface="Century Gothic"/>
                <a:cs typeface="Century Gothic"/>
                <a:sym typeface="Century Gothic"/>
              </a:defRPr>
            </a:lvl3pPr>
            <a:lvl4pPr lvl="3"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4pPr>
            <a:lvl5pPr lvl="4"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5pPr>
            <a:lvl6pPr lvl="5"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6pPr>
            <a:lvl7pPr lvl="6"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7pPr>
            <a:lvl8pPr lvl="7"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8pPr>
            <a:lvl9pPr lvl="8" marR="0" rtl="0" algn="l">
              <a:spcBef>
                <a:spcPts val="600"/>
              </a:spcBef>
              <a:spcAft>
                <a:spcPts val="60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82" name="Google Shape;82;p22"/>
          <p:cNvSpPr txBox="1"/>
          <p:nvPr>
            <p:ph idx="1" type="body"/>
          </p:nvPr>
        </p:nvSpPr>
        <p:spPr>
          <a:xfrm>
            <a:off x="810000" y="5367338"/>
            <a:ext cx="10561500" cy="4938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lvl1pPr indent="-228600" lvl="0" marL="457200" rtl="0" algn="l">
              <a:spcBef>
                <a:spcPts val="240"/>
              </a:spcBef>
              <a:spcAft>
                <a:spcPts val="0"/>
              </a:spcAft>
              <a:buSzPts val="1200"/>
              <a:buNone/>
              <a:defRPr sz="1200"/>
            </a:lvl1pPr>
            <a:lvl2pPr indent="-228600" lvl="1" marL="914400" rtl="0" algn="l">
              <a:spcBef>
                <a:spcPts val="600"/>
              </a:spcBef>
              <a:spcAft>
                <a:spcPts val="0"/>
              </a:spcAft>
              <a:buSzPts val="1200"/>
              <a:buNone/>
              <a:defRPr sz="1200"/>
            </a:lvl2pPr>
            <a:lvl3pPr indent="-228600" lvl="2" marL="1371600" rtl="0" algn="l">
              <a:spcBef>
                <a:spcPts val="600"/>
              </a:spcBef>
              <a:spcAft>
                <a:spcPts val="0"/>
              </a:spcAft>
              <a:buSzPts val="1000"/>
              <a:buNone/>
              <a:defRPr sz="1000"/>
            </a:lvl3pPr>
            <a:lvl4pPr indent="-228600" lvl="3" marL="1828800" rtl="0" algn="l">
              <a:spcBef>
                <a:spcPts val="600"/>
              </a:spcBef>
              <a:spcAft>
                <a:spcPts val="0"/>
              </a:spcAft>
              <a:buSzPts val="900"/>
              <a:buNone/>
              <a:defRPr sz="900"/>
            </a:lvl4pPr>
            <a:lvl5pPr indent="-228600" lvl="4" marL="2286000" rtl="0" algn="l">
              <a:spcBef>
                <a:spcPts val="600"/>
              </a:spcBef>
              <a:spcAft>
                <a:spcPts val="0"/>
              </a:spcAft>
              <a:buSzPts val="900"/>
              <a:buNone/>
              <a:defRPr sz="900"/>
            </a:lvl5pPr>
            <a:lvl6pPr indent="-228600" lvl="5" marL="2743200" rtl="0" algn="l">
              <a:spcBef>
                <a:spcPts val="600"/>
              </a:spcBef>
              <a:spcAft>
                <a:spcPts val="0"/>
              </a:spcAft>
              <a:buSzPts val="900"/>
              <a:buNone/>
              <a:defRPr sz="900"/>
            </a:lvl6pPr>
            <a:lvl7pPr indent="-228600" lvl="6" marL="3200400" rtl="0" algn="l">
              <a:spcBef>
                <a:spcPts val="600"/>
              </a:spcBef>
              <a:spcAft>
                <a:spcPts val="0"/>
              </a:spcAft>
              <a:buSzPts val="900"/>
              <a:buNone/>
              <a:defRPr sz="900"/>
            </a:lvl7pPr>
            <a:lvl8pPr indent="-228600" lvl="7" marL="3657600" rtl="0" algn="l">
              <a:spcBef>
                <a:spcPts val="600"/>
              </a:spcBef>
              <a:spcAft>
                <a:spcPts val="0"/>
              </a:spcAft>
              <a:buSzPts val="900"/>
              <a:buNone/>
              <a:defRPr sz="900"/>
            </a:lvl8pPr>
            <a:lvl9pPr indent="-228600" lvl="8" marL="4114800" rtl="0" algn="l">
              <a:spcBef>
                <a:spcPts val="600"/>
              </a:spcBef>
              <a:spcAft>
                <a:spcPts val="600"/>
              </a:spcAft>
              <a:buSzPts val="900"/>
              <a:buNone/>
              <a:defRPr sz="900"/>
            </a:lvl9pPr>
          </a:lstStyle>
          <a:p/>
        </p:txBody>
      </p:sp>
      <p:sp>
        <p:nvSpPr>
          <p:cNvPr id="83" name="Google Shape;83;p22"/>
          <p:cNvSpPr txBox="1"/>
          <p:nvPr>
            <p:ph idx="10" type="dt"/>
          </p:nvPr>
        </p:nvSpPr>
        <p:spPr>
          <a:xfrm>
            <a:off x="9334626" y="6041362"/>
            <a:ext cx="13437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4" name="Google Shape;84;p22"/>
          <p:cNvSpPr txBox="1"/>
          <p:nvPr>
            <p:ph idx="11" type="ftr"/>
          </p:nvPr>
        </p:nvSpPr>
        <p:spPr>
          <a:xfrm>
            <a:off x="451514" y="6041362"/>
            <a:ext cx="8644200" cy="36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5" name="Google Shape;85;p22"/>
          <p:cNvSpPr txBox="1"/>
          <p:nvPr>
            <p:ph idx="12" type="sldNum"/>
          </p:nvPr>
        </p:nvSpPr>
        <p:spPr>
          <a:xfrm>
            <a:off x="10678331" y="5915888"/>
            <a:ext cx="1062300" cy="490500"/>
          </a:xfrm>
          <a:prstGeom prst="rect">
            <a:avLst/>
          </a:prstGeom>
          <a:noFill/>
          <a:ln>
            <a:noFill/>
          </a:ln>
        </p:spPr>
        <p:txBody>
          <a:bodyPr anchorCtr="0" anchor="b" bIns="108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with Caption">
  <p:cSld name="Quote with Caption">
    <p:spTree>
      <p:nvGrpSpPr>
        <p:cNvPr id="86" name="Shape 86"/>
        <p:cNvGrpSpPr/>
        <p:nvPr/>
      </p:nvGrpSpPr>
      <p:grpSpPr>
        <a:xfrm>
          <a:off x="0" y="0"/>
          <a:ext cx="0" cy="0"/>
          <a:chOff x="0" y="0"/>
          <a:chExt cx="0" cy="0"/>
        </a:xfrm>
      </p:grpSpPr>
      <p:sp>
        <p:nvSpPr>
          <p:cNvPr id="87" name="Google Shape;87;p23"/>
          <p:cNvSpPr/>
          <p:nvPr/>
        </p:nvSpPr>
        <p:spPr>
          <a:xfrm>
            <a:off x="631697" y="1081456"/>
            <a:ext cx="6332412" cy="3239186"/>
          </a:xfrm>
          <a:custGeom>
            <a:rect b="b" l="l" r="r" t="t"/>
            <a:pathLst>
              <a:path extrusionOk="0" h="2308" w="3384">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algn="tl" flip="none" tx="0" sx="99997" ty="0" sy="99997"/>
          </a:blipFill>
          <a:ln cap="rnd" cmpd="sng" w="9525">
            <a:solidFill>
              <a:schemeClr val="accent1"/>
            </a:solidFill>
            <a:prstDash val="solid"/>
            <a:round/>
            <a:headEnd len="sm" w="sm" type="none"/>
            <a:tailEnd len="sm" w="sm" type="none"/>
          </a:ln>
        </p:spPr>
      </p:sp>
      <p:sp>
        <p:nvSpPr>
          <p:cNvPr id="88" name="Google Shape;88;p23"/>
          <p:cNvSpPr txBox="1"/>
          <p:nvPr>
            <p:ph type="title"/>
          </p:nvPr>
        </p:nvSpPr>
        <p:spPr>
          <a:xfrm>
            <a:off x="850985" y="1238502"/>
            <a:ext cx="5893800" cy="26460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rtl="0" algn="l">
              <a:spcBef>
                <a:spcPts val="0"/>
              </a:spcBef>
              <a:spcAft>
                <a:spcPts val="0"/>
              </a:spcAft>
              <a:buClr>
                <a:srgbClr val="FEFEFE"/>
              </a:buClr>
              <a:buSzPts val="4200"/>
              <a:buFont typeface="Century Gothic"/>
              <a:buNone/>
              <a:defRPr b="1" sz="42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9" name="Google Shape;89;p23"/>
          <p:cNvSpPr txBox="1"/>
          <p:nvPr>
            <p:ph idx="1" type="body"/>
          </p:nvPr>
        </p:nvSpPr>
        <p:spPr>
          <a:xfrm>
            <a:off x="853190" y="4443680"/>
            <a:ext cx="5891700" cy="713100"/>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lvl1pPr indent="-228600" lvl="0" marL="457200" rtl="0" algn="l">
              <a:spcBef>
                <a:spcPts val="360"/>
              </a:spcBef>
              <a:spcAft>
                <a:spcPts val="0"/>
              </a:spcAft>
              <a:buSzPts val="1800"/>
              <a:buNone/>
              <a:defRPr sz="1800">
                <a:solidFill>
                  <a:schemeClr val="lt1"/>
                </a:solidFill>
              </a:defRPr>
            </a:lvl1pPr>
            <a:lvl2pPr indent="-228600" lvl="1" marL="914400" rtl="0" algn="l">
              <a:spcBef>
                <a:spcPts val="600"/>
              </a:spcBef>
              <a:spcAft>
                <a:spcPts val="0"/>
              </a:spcAft>
              <a:buSzPts val="1800"/>
              <a:buNone/>
              <a:defRPr sz="1800">
                <a:solidFill>
                  <a:schemeClr val="lt1"/>
                </a:solidFill>
              </a:defRPr>
            </a:lvl2pPr>
            <a:lvl3pPr indent="-228600" lvl="2" marL="1371600" rtl="0" algn="l">
              <a:spcBef>
                <a:spcPts val="600"/>
              </a:spcBef>
              <a:spcAft>
                <a:spcPts val="0"/>
              </a:spcAft>
              <a:buSzPts val="1600"/>
              <a:buNone/>
              <a:defRPr sz="1600">
                <a:solidFill>
                  <a:schemeClr val="lt1"/>
                </a:solidFill>
              </a:defRPr>
            </a:lvl3pPr>
            <a:lvl4pPr indent="-228600" lvl="3" marL="1828800" rtl="0" algn="l">
              <a:spcBef>
                <a:spcPts val="600"/>
              </a:spcBef>
              <a:spcAft>
                <a:spcPts val="0"/>
              </a:spcAft>
              <a:buSzPts val="1400"/>
              <a:buNone/>
              <a:defRPr sz="1400">
                <a:solidFill>
                  <a:schemeClr val="lt1"/>
                </a:solidFill>
              </a:defRPr>
            </a:lvl4pPr>
            <a:lvl5pPr indent="-228600" lvl="4" marL="2286000" rtl="0" algn="l">
              <a:spcBef>
                <a:spcPts val="600"/>
              </a:spcBef>
              <a:spcAft>
                <a:spcPts val="0"/>
              </a:spcAft>
              <a:buSzPts val="1400"/>
              <a:buNone/>
              <a:defRPr sz="1400">
                <a:solidFill>
                  <a:schemeClr val="lt1"/>
                </a:solidFill>
              </a:defRPr>
            </a:lvl5pPr>
            <a:lvl6pPr indent="-228600" lvl="5" marL="2743200" rtl="0" algn="l">
              <a:spcBef>
                <a:spcPts val="600"/>
              </a:spcBef>
              <a:spcAft>
                <a:spcPts val="0"/>
              </a:spcAft>
              <a:buSzPts val="1400"/>
              <a:buNone/>
              <a:defRPr sz="1400">
                <a:solidFill>
                  <a:schemeClr val="lt1"/>
                </a:solidFill>
              </a:defRPr>
            </a:lvl6pPr>
            <a:lvl7pPr indent="-228600" lvl="6" marL="3200400" rtl="0" algn="l">
              <a:spcBef>
                <a:spcPts val="600"/>
              </a:spcBef>
              <a:spcAft>
                <a:spcPts val="0"/>
              </a:spcAft>
              <a:buSzPts val="1400"/>
              <a:buNone/>
              <a:defRPr sz="1400">
                <a:solidFill>
                  <a:schemeClr val="lt1"/>
                </a:solidFill>
              </a:defRPr>
            </a:lvl7pPr>
            <a:lvl8pPr indent="-228600" lvl="7" marL="3657600" rtl="0" algn="l">
              <a:spcBef>
                <a:spcPts val="600"/>
              </a:spcBef>
              <a:spcAft>
                <a:spcPts val="0"/>
              </a:spcAft>
              <a:buSzPts val="1400"/>
              <a:buNone/>
              <a:defRPr sz="1400">
                <a:solidFill>
                  <a:schemeClr val="lt1"/>
                </a:solidFill>
              </a:defRPr>
            </a:lvl8pPr>
            <a:lvl9pPr indent="-228600" lvl="8" marL="4114800" rtl="0" algn="l">
              <a:spcBef>
                <a:spcPts val="600"/>
              </a:spcBef>
              <a:spcAft>
                <a:spcPts val="600"/>
              </a:spcAft>
              <a:buSzPts val="1400"/>
              <a:buNone/>
              <a:defRPr sz="1400">
                <a:solidFill>
                  <a:schemeClr val="lt1"/>
                </a:solidFill>
              </a:defRPr>
            </a:lvl9pPr>
          </a:lstStyle>
          <a:p/>
        </p:txBody>
      </p:sp>
      <p:sp>
        <p:nvSpPr>
          <p:cNvPr id="90" name="Google Shape;90;p23"/>
          <p:cNvSpPr txBox="1"/>
          <p:nvPr>
            <p:ph idx="2" type="body"/>
          </p:nvPr>
        </p:nvSpPr>
        <p:spPr>
          <a:xfrm>
            <a:off x="7574642" y="1081456"/>
            <a:ext cx="3810000" cy="4075500"/>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lvl1pPr indent="-228600" lvl="0" marL="457200" rtl="0" algn="l">
              <a:spcBef>
                <a:spcPts val="360"/>
              </a:spcBef>
              <a:spcAft>
                <a:spcPts val="0"/>
              </a:spcAft>
              <a:buSzPts val="1800"/>
              <a:buFont typeface="Century Gothic"/>
              <a:buNone/>
              <a:defRPr/>
            </a:lvl1pPr>
            <a:lvl2pPr indent="-342900" lvl="1" marL="914400" rtl="0" algn="l">
              <a:spcBef>
                <a:spcPts val="600"/>
              </a:spcBef>
              <a:spcAft>
                <a:spcPts val="0"/>
              </a:spcAft>
              <a:buSzPts val="1800"/>
              <a:buChar char="🞆"/>
              <a:defRPr/>
            </a:lvl2pPr>
            <a:lvl3pPr indent="-342900" lvl="2" marL="1371600" rtl="0" algn="l">
              <a:spcBef>
                <a:spcPts val="600"/>
              </a:spcBef>
              <a:spcAft>
                <a:spcPts val="0"/>
              </a:spcAft>
              <a:buSzPts val="1800"/>
              <a:buChar char="🞆"/>
              <a:defRPr/>
            </a:lvl3pPr>
            <a:lvl4pPr indent="-342900" lvl="3" marL="1828800" rtl="0" algn="l">
              <a:spcBef>
                <a:spcPts val="600"/>
              </a:spcBef>
              <a:spcAft>
                <a:spcPts val="0"/>
              </a:spcAft>
              <a:buSzPts val="1800"/>
              <a:buChar char="🞆"/>
              <a:defRPr/>
            </a:lvl4pPr>
            <a:lvl5pPr indent="-342900" lvl="4" marL="2286000" rtl="0" algn="l">
              <a:spcBef>
                <a:spcPts val="600"/>
              </a:spcBef>
              <a:spcAft>
                <a:spcPts val="0"/>
              </a:spcAft>
              <a:buSzPts val="1800"/>
              <a:buChar char="🞆"/>
              <a:defRPr/>
            </a:lvl5pPr>
            <a:lvl6pPr indent="-342900" lvl="5" marL="2743200" rtl="0" algn="l">
              <a:spcBef>
                <a:spcPts val="600"/>
              </a:spcBef>
              <a:spcAft>
                <a:spcPts val="0"/>
              </a:spcAft>
              <a:buSzPts val="1800"/>
              <a:buChar char="🞆"/>
              <a:defRPr/>
            </a:lvl6pPr>
            <a:lvl7pPr indent="-342900" lvl="6" marL="3200400" rtl="0" algn="l">
              <a:spcBef>
                <a:spcPts val="600"/>
              </a:spcBef>
              <a:spcAft>
                <a:spcPts val="0"/>
              </a:spcAft>
              <a:buSzPts val="1800"/>
              <a:buChar char="🞆"/>
              <a:defRPr/>
            </a:lvl7pPr>
            <a:lvl8pPr indent="-342900" lvl="7" marL="3657600" rtl="0" algn="l">
              <a:spcBef>
                <a:spcPts val="600"/>
              </a:spcBef>
              <a:spcAft>
                <a:spcPts val="0"/>
              </a:spcAft>
              <a:buSzPts val="1800"/>
              <a:buChar char="🞆"/>
              <a:defRPr/>
            </a:lvl8pPr>
            <a:lvl9pPr indent="-342900" lvl="8" marL="4114800" rtl="0" algn="l">
              <a:spcBef>
                <a:spcPts val="600"/>
              </a:spcBef>
              <a:spcAft>
                <a:spcPts val="600"/>
              </a:spcAft>
              <a:buSzPts val="1800"/>
              <a:buChar char="🞆"/>
              <a:defRPr/>
            </a:lvl9pPr>
          </a:lstStyle>
          <a:p/>
        </p:txBody>
      </p:sp>
      <p:sp>
        <p:nvSpPr>
          <p:cNvPr id="91" name="Google Shape;91;p23"/>
          <p:cNvSpPr txBox="1"/>
          <p:nvPr>
            <p:ph idx="10" type="dt"/>
          </p:nvPr>
        </p:nvSpPr>
        <p:spPr>
          <a:xfrm>
            <a:off x="9334626" y="6041362"/>
            <a:ext cx="13437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2" name="Google Shape;92;p23"/>
          <p:cNvSpPr txBox="1"/>
          <p:nvPr>
            <p:ph idx="11" type="ftr"/>
          </p:nvPr>
        </p:nvSpPr>
        <p:spPr>
          <a:xfrm>
            <a:off x="451514" y="6041362"/>
            <a:ext cx="8644200" cy="36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3" name="Google Shape;93;p23"/>
          <p:cNvSpPr txBox="1"/>
          <p:nvPr>
            <p:ph idx="12" type="sldNum"/>
          </p:nvPr>
        </p:nvSpPr>
        <p:spPr>
          <a:xfrm>
            <a:off x="10678331" y="5915888"/>
            <a:ext cx="1062300" cy="490500"/>
          </a:xfrm>
          <a:prstGeom prst="rect">
            <a:avLst/>
          </a:prstGeom>
          <a:noFill/>
          <a:ln>
            <a:noFill/>
          </a:ln>
        </p:spPr>
        <p:txBody>
          <a:bodyPr anchorCtr="0" anchor="b" bIns="108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me Card">
  <p:cSld name="Name Card">
    <p:spTree>
      <p:nvGrpSpPr>
        <p:cNvPr id="94" name="Shape 94"/>
        <p:cNvGrpSpPr/>
        <p:nvPr/>
      </p:nvGrpSpPr>
      <p:grpSpPr>
        <a:xfrm>
          <a:off x="0" y="0"/>
          <a:ext cx="0" cy="0"/>
          <a:chOff x="0" y="0"/>
          <a:chExt cx="0" cy="0"/>
        </a:xfrm>
      </p:grpSpPr>
      <p:sp>
        <p:nvSpPr>
          <p:cNvPr id="95" name="Google Shape;95;p24"/>
          <p:cNvSpPr/>
          <p:nvPr/>
        </p:nvSpPr>
        <p:spPr>
          <a:xfrm>
            <a:off x="1140884" y="2286585"/>
            <a:ext cx="4895117" cy="2503972"/>
          </a:xfrm>
          <a:custGeom>
            <a:rect b="b" l="l" r="r" t="t"/>
            <a:pathLst>
              <a:path extrusionOk="0" h="2308" w="3384">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algn="tl" flip="none" tx="0" sx="99997" ty="0" sy="99997"/>
          </a:blipFill>
          <a:ln cap="rnd" cmpd="sng" w="9525">
            <a:solidFill>
              <a:schemeClr val="accent1"/>
            </a:solidFill>
            <a:prstDash val="solid"/>
            <a:round/>
            <a:headEnd len="sm" w="sm" type="none"/>
            <a:tailEnd len="sm" w="sm" type="none"/>
          </a:ln>
        </p:spPr>
      </p:sp>
      <p:sp>
        <p:nvSpPr>
          <p:cNvPr id="96" name="Google Shape;96;p24"/>
          <p:cNvSpPr txBox="1"/>
          <p:nvPr>
            <p:ph type="title"/>
          </p:nvPr>
        </p:nvSpPr>
        <p:spPr>
          <a:xfrm>
            <a:off x="1357089" y="2435957"/>
            <a:ext cx="4382400" cy="20079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rtl="0" algn="l">
              <a:spcBef>
                <a:spcPts val="0"/>
              </a:spcBef>
              <a:spcAft>
                <a:spcPts val="0"/>
              </a:spcAft>
              <a:buClr>
                <a:srgbClr val="FEFEFE"/>
              </a:buClr>
              <a:buSzPts val="3200"/>
              <a:buFont typeface="Century Gothic"/>
              <a:buNone/>
              <a:defRPr sz="32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7" name="Google Shape;97;p24"/>
          <p:cNvSpPr txBox="1"/>
          <p:nvPr>
            <p:ph idx="1" type="body"/>
          </p:nvPr>
        </p:nvSpPr>
        <p:spPr>
          <a:xfrm>
            <a:off x="6156000" y="2286000"/>
            <a:ext cx="4880400" cy="2295600"/>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lvl1pPr indent="-228600" lvl="0" marL="457200" rtl="0" algn="l">
              <a:spcBef>
                <a:spcPts val="360"/>
              </a:spcBef>
              <a:spcAft>
                <a:spcPts val="0"/>
              </a:spcAft>
              <a:buSzPts val="1800"/>
              <a:buFont typeface="Century Gothic"/>
              <a:buNone/>
              <a:defRPr/>
            </a:lvl1pPr>
            <a:lvl2pPr indent="-342900" lvl="1" marL="914400" rtl="0" algn="l">
              <a:spcBef>
                <a:spcPts val="600"/>
              </a:spcBef>
              <a:spcAft>
                <a:spcPts val="0"/>
              </a:spcAft>
              <a:buSzPts val="1800"/>
              <a:buChar char="🞆"/>
              <a:defRPr/>
            </a:lvl2pPr>
            <a:lvl3pPr indent="-342900" lvl="2" marL="1371600" rtl="0" algn="l">
              <a:spcBef>
                <a:spcPts val="600"/>
              </a:spcBef>
              <a:spcAft>
                <a:spcPts val="0"/>
              </a:spcAft>
              <a:buSzPts val="1800"/>
              <a:buChar char="🞆"/>
              <a:defRPr/>
            </a:lvl3pPr>
            <a:lvl4pPr indent="-342900" lvl="3" marL="1828800" rtl="0" algn="l">
              <a:spcBef>
                <a:spcPts val="600"/>
              </a:spcBef>
              <a:spcAft>
                <a:spcPts val="0"/>
              </a:spcAft>
              <a:buSzPts val="1800"/>
              <a:buChar char="🞆"/>
              <a:defRPr/>
            </a:lvl4pPr>
            <a:lvl5pPr indent="-342900" lvl="4" marL="2286000" rtl="0" algn="l">
              <a:spcBef>
                <a:spcPts val="600"/>
              </a:spcBef>
              <a:spcAft>
                <a:spcPts val="0"/>
              </a:spcAft>
              <a:buSzPts val="1800"/>
              <a:buChar char="🞆"/>
              <a:defRPr/>
            </a:lvl5pPr>
            <a:lvl6pPr indent="-342900" lvl="5" marL="2743200" rtl="0" algn="l">
              <a:spcBef>
                <a:spcPts val="600"/>
              </a:spcBef>
              <a:spcAft>
                <a:spcPts val="0"/>
              </a:spcAft>
              <a:buSzPts val="1800"/>
              <a:buChar char="🞆"/>
              <a:defRPr/>
            </a:lvl6pPr>
            <a:lvl7pPr indent="-342900" lvl="6" marL="3200400" rtl="0" algn="l">
              <a:spcBef>
                <a:spcPts val="600"/>
              </a:spcBef>
              <a:spcAft>
                <a:spcPts val="0"/>
              </a:spcAft>
              <a:buSzPts val="1800"/>
              <a:buChar char="🞆"/>
              <a:defRPr/>
            </a:lvl7pPr>
            <a:lvl8pPr indent="-342900" lvl="7" marL="3657600" rtl="0" algn="l">
              <a:spcBef>
                <a:spcPts val="600"/>
              </a:spcBef>
              <a:spcAft>
                <a:spcPts val="0"/>
              </a:spcAft>
              <a:buSzPts val="1800"/>
              <a:buChar char="🞆"/>
              <a:defRPr/>
            </a:lvl8pPr>
            <a:lvl9pPr indent="-342900" lvl="8" marL="4114800" rtl="0" algn="l">
              <a:spcBef>
                <a:spcPts val="600"/>
              </a:spcBef>
              <a:spcAft>
                <a:spcPts val="600"/>
              </a:spcAft>
              <a:buSzPts val="1800"/>
              <a:buChar char="🞆"/>
              <a:defRPr/>
            </a:lvl9pPr>
          </a:lstStyle>
          <a:p/>
        </p:txBody>
      </p:sp>
      <p:sp>
        <p:nvSpPr>
          <p:cNvPr id="98" name="Google Shape;98;p24"/>
          <p:cNvSpPr txBox="1"/>
          <p:nvPr>
            <p:ph idx="10" type="dt"/>
          </p:nvPr>
        </p:nvSpPr>
        <p:spPr>
          <a:xfrm>
            <a:off x="9334626" y="6041362"/>
            <a:ext cx="13437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9" name="Google Shape;99;p24"/>
          <p:cNvSpPr txBox="1"/>
          <p:nvPr>
            <p:ph idx="11" type="ftr"/>
          </p:nvPr>
        </p:nvSpPr>
        <p:spPr>
          <a:xfrm>
            <a:off x="451514" y="6041362"/>
            <a:ext cx="8644200" cy="36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0" name="Google Shape;100;p24"/>
          <p:cNvSpPr txBox="1"/>
          <p:nvPr>
            <p:ph idx="12" type="sldNum"/>
          </p:nvPr>
        </p:nvSpPr>
        <p:spPr>
          <a:xfrm>
            <a:off x="10678331" y="5915888"/>
            <a:ext cx="1062300" cy="490500"/>
          </a:xfrm>
          <a:prstGeom prst="rect">
            <a:avLst/>
          </a:prstGeom>
          <a:noFill/>
          <a:ln>
            <a:noFill/>
          </a:ln>
        </p:spPr>
        <p:txBody>
          <a:bodyPr anchorCtr="0" anchor="b" bIns="108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01" name="Shape 101"/>
        <p:cNvGrpSpPr/>
        <p:nvPr/>
      </p:nvGrpSpPr>
      <p:grpSpPr>
        <a:xfrm>
          <a:off x="0" y="0"/>
          <a:ext cx="0" cy="0"/>
          <a:chOff x="0" y="0"/>
          <a:chExt cx="0" cy="0"/>
        </a:xfrm>
      </p:grpSpPr>
      <p:sp>
        <p:nvSpPr>
          <p:cNvPr id="102" name="Google Shape;102;p25"/>
          <p:cNvSpPr/>
          <p:nvPr/>
        </p:nvSpPr>
        <p:spPr>
          <a:xfrm>
            <a:off x="0" y="0"/>
            <a:ext cx="12192005"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99997" ty="0" sy="99997"/>
          </a:blipFill>
          <a:ln cap="rnd" cmpd="sng" w="9525">
            <a:solidFill>
              <a:schemeClr val="accent1"/>
            </a:solidFill>
            <a:prstDash val="solid"/>
            <a:round/>
            <a:headEnd len="sm" w="sm" type="none"/>
            <a:tailEnd len="sm" w="sm" type="none"/>
          </a:ln>
        </p:spPr>
      </p:sp>
      <p:sp>
        <p:nvSpPr>
          <p:cNvPr id="103" name="Google Shape;103;p25"/>
          <p:cNvSpPr txBox="1"/>
          <p:nvPr>
            <p:ph type="title"/>
          </p:nvPr>
        </p:nvSpPr>
        <p:spPr>
          <a:xfrm>
            <a:off x="810000" y="447188"/>
            <a:ext cx="105720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rtl="0" algn="l">
              <a:spcBef>
                <a:spcPts val="0"/>
              </a:spcBef>
              <a:spcAft>
                <a:spcPts val="0"/>
              </a:spcAft>
              <a:buClr>
                <a:srgbClr val="FEFEFE"/>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4" name="Google Shape;104;p25"/>
          <p:cNvSpPr txBox="1"/>
          <p:nvPr>
            <p:ph idx="1" type="body"/>
          </p:nvPr>
        </p:nvSpPr>
        <p:spPr>
          <a:xfrm rot="5400000">
            <a:off x="4254435" y="-1260049"/>
            <a:ext cx="3674400" cy="10563300"/>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lvl1pPr indent="-342900" lvl="0" marL="457200" rtl="0" algn="l">
              <a:spcBef>
                <a:spcPts val="360"/>
              </a:spcBef>
              <a:spcAft>
                <a:spcPts val="0"/>
              </a:spcAft>
              <a:buSzPts val="1800"/>
              <a:buChar char="🞆"/>
              <a:defRPr/>
            </a:lvl1pPr>
            <a:lvl2pPr indent="-342900" lvl="1" marL="914400" rtl="0" algn="l">
              <a:spcBef>
                <a:spcPts val="600"/>
              </a:spcBef>
              <a:spcAft>
                <a:spcPts val="0"/>
              </a:spcAft>
              <a:buSzPts val="1800"/>
              <a:buChar char="🞆"/>
              <a:defRPr/>
            </a:lvl2pPr>
            <a:lvl3pPr indent="-342900" lvl="2" marL="1371600" rtl="0" algn="l">
              <a:spcBef>
                <a:spcPts val="600"/>
              </a:spcBef>
              <a:spcAft>
                <a:spcPts val="0"/>
              </a:spcAft>
              <a:buSzPts val="1800"/>
              <a:buChar char="🞆"/>
              <a:defRPr/>
            </a:lvl3pPr>
            <a:lvl4pPr indent="-342900" lvl="3" marL="1828800" rtl="0" algn="l">
              <a:spcBef>
                <a:spcPts val="600"/>
              </a:spcBef>
              <a:spcAft>
                <a:spcPts val="0"/>
              </a:spcAft>
              <a:buSzPts val="1800"/>
              <a:buChar char="🞆"/>
              <a:defRPr/>
            </a:lvl4pPr>
            <a:lvl5pPr indent="-342900" lvl="4" marL="2286000" rtl="0" algn="l">
              <a:spcBef>
                <a:spcPts val="600"/>
              </a:spcBef>
              <a:spcAft>
                <a:spcPts val="0"/>
              </a:spcAft>
              <a:buSzPts val="1800"/>
              <a:buChar char="🞆"/>
              <a:defRPr/>
            </a:lvl5pPr>
            <a:lvl6pPr indent="-342900" lvl="5" marL="2743200" rtl="0" algn="l">
              <a:spcBef>
                <a:spcPts val="600"/>
              </a:spcBef>
              <a:spcAft>
                <a:spcPts val="0"/>
              </a:spcAft>
              <a:buSzPts val="1800"/>
              <a:buChar char="🞆"/>
              <a:defRPr/>
            </a:lvl6pPr>
            <a:lvl7pPr indent="-342900" lvl="6" marL="3200400" rtl="0" algn="l">
              <a:spcBef>
                <a:spcPts val="600"/>
              </a:spcBef>
              <a:spcAft>
                <a:spcPts val="0"/>
              </a:spcAft>
              <a:buSzPts val="1800"/>
              <a:buChar char="🞆"/>
              <a:defRPr/>
            </a:lvl7pPr>
            <a:lvl8pPr indent="-342900" lvl="7" marL="3657600" rtl="0" algn="l">
              <a:spcBef>
                <a:spcPts val="600"/>
              </a:spcBef>
              <a:spcAft>
                <a:spcPts val="0"/>
              </a:spcAft>
              <a:buSzPts val="1800"/>
              <a:buChar char="🞆"/>
              <a:defRPr/>
            </a:lvl8pPr>
            <a:lvl9pPr indent="-342900" lvl="8" marL="4114800" rtl="0" algn="l">
              <a:spcBef>
                <a:spcPts val="600"/>
              </a:spcBef>
              <a:spcAft>
                <a:spcPts val="600"/>
              </a:spcAft>
              <a:buSzPts val="1800"/>
              <a:buChar char="🞆"/>
              <a:defRPr/>
            </a:lvl9pPr>
          </a:lstStyle>
          <a:p/>
        </p:txBody>
      </p:sp>
      <p:sp>
        <p:nvSpPr>
          <p:cNvPr id="105" name="Google Shape;105;p25"/>
          <p:cNvSpPr txBox="1"/>
          <p:nvPr>
            <p:ph idx="10" type="dt"/>
          </p:nvPr>
        </p:nvSpPr>
        <p:spPr>
          <a:xfrm>
            <a:off x="9334626" y="6041362"/>
            <a:ext cx="13437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p25"/>
          <p:cNvSpPr txBox="1"/>
          <p:nvPr>
            <p:ph idx="11" type="ftr"/>
          </p:nvPr>
        </p:nvSpPr>
        <p:spPr>
          <a:xfrm>
            <a:off x="451514" y="6041362"/>
            <a:ext cx="8644200" cy="36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7" name="Google Shape;107;p25"/>
          <p:cNvSpPr txBox="1"/>
          <p:nvPr>
            <p:ph idx="12" type="sldNum"/>
          </p:nvPr>
        </p:nvSpPr>
        <p:spPr>
          <a:xfrm>
            <a:off x="10678331" y="5915888"/>
            <a:ext cx="1062300" cy="490500"/>
          </a:xfrm>
          <a:prstGeom prst="rect">
            <a:avLst/>
          </a:prstGeom>
          <a:noFill/>
          <a:ln>
            <a:noFill/>
          </a:ln>
        </p:spPr>
        <p:txBody>
          <a:bodyPr anchorCtr="0" anchor="b" bIns="108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08" name="Shape 108"/>
        <p:cNvGrpSpPr/>
        <p:nvPr/>
      </p:nvGrpSpPr>
      <p:grpSpPr>
        <a:xfrm>
          <a:off x="0" y="0"/>
          <a:ext cx="0" cy="0"/>
          <a:chOff x="0" y="0"/>
          <a:chExt cx="0" cy="0"/>
        </a:xfrm>
      </p:grpSpPr>
      <p:sp>
        <p:nvSpPr>
          <p:cNvPr id="109" name="Google Shape;109;p26"/>
          <p:cNvSpPr/>
          <p:nvPr/>
        </p:nvSpPr>
        <p:spPr>
          <a:xfrm>
            <a:off x="7669651" y="446089"/>
            <a:ext cx="4522348" cy="5414958"/>
          </a:xfrm>
          <a:custGeom>
            <a:rect b="b" l="l" r="r" t="t"/>
            <a:pathLst>
              <a:path extrusionOk="0" h="4320" w="2879">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blipFill rotWithShape="1">
            <a:blip r:embed="rId2">
              <a:alphaModFix/>
            </a:blip>
            <a:tile algn="tl" flip="none" tx="0" sx="99997" ty="0" sy="99997"/>
          </a:blipFill>
          <a:ln cap="rnd" cmpd="sng" w="9525">
            <a:solidFill>
              <a:schemeClr val="accent1"/>
            </a:solidFill>
            <a:prstDash val="solid"/>
            <a:round/>
            <a:headEnd len="sm" w="sm" type="none"/>
            <a:tailEnd len="sm" w="sm" type="none"/>
          </a:ln>
        </p:spPr>
      </p:sp>
      <p:sp>
        <p:nvSpPr>
          <p:cNvPr id="110" name="Google Shape;110;p26"/>
          <p:cNvSpPr txBox="1"/>
          <p:nvPr>
            <p:ph type="title"/>
          </p:nvPr>
        </p:nvSpPr>
        <p:spPr>
          <a:xfrm rot="5400000">
            <a:off x="6863531" y="1906171"/>
            <a:ext cx="5134800" cy="24948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rtl="0" algn="l">
              <a:spcBef>
                <a:spcPts val="0"/>
              </a:spcBef>
              <a:spcAft>
                <a:spcPts val="0"/>
              </a:spcAft>
              <a:buClr>
                <a:srgbClr val="FEFEFE"/>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1" name="Google Shape;111;p26"/>
          <p:cNvSpPr txBox="1"/>
          <p:nvPr>
            <p:ph idx="1" type="body"/>
          </p:nvPr>
        </p:nvSpPr>
        <p:spPr>
          <a:xfrm rot="5400000">
            <a:off x="1408341" y="-152111"/>
            <a:ext cx="5415000" cy="6611400"/>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lvl1pPr indent="-342900" lvl="0" marL="457200" rtl="0" algn="l">
              <a:spcBef>
                <a:spcPts val="360"/>
              </a:spcBef>
              <a:spcAft>
                <a:spcPts val="0"/>
              </a:spcAft>
              <a:buSzPts val="1800"/>
              <a:buChar char="🞆"/>
              <a:defRPr/>
            </a:lvl1pPr>
            <a:lvl2pPr indent="-342900" lvl="1" marL="914400" rtl="0" algn="l">
              <a:spcBef>
                <a:spcPts val="600"/>
              </a:spcBef>
              <a:spcAft>
                <a:spcPts val="0"/>
              </a:spcAft>
              <a:buSzPts val="1800"/>
              <a:buChar char="🞆"/>
              <a:defRPr/>
            </a:lvl2pPr>
            <a:lvl3pPr indent="-342900" lvl="2" marL="1371600" rtl="0" algn="l">
              <a:spcBef>
                <a:spcPts val="600"/>
              </a:spcBef>
              <a:spcAft>
                <a:spcPts val="0"/>
              </a:spcAft>
              <a:buSzPts val="1800"/>
              <a:buChar char="🞆"/>
              <a:defRPr/>
            </a:lvl3pPr>
            <a:lvl4pPr indent="-342900" lvl="3" marL="1828800" rtl="0" algn="l">
              <a:spcBef>
                <a:spcPts val="600"/>
              </a:spcBef>
              <a:spcAft>
                <a:spcPts val="0"/>
              </a:spcAft>
              <a:buSzPts val="1800"/>
              <a:buChar char="🞆"/>
              <a:defRPr/>
            </a:lvl4pPr>
            <a:lvl5pPr indent="-342900" lvl="4" marL="2286000" rtl="0" algn="l">
              <a:spcBef>
                <a:spcPts val="600"/>
              </a:spcBef>
              <a:spcAft>
                <a:spcPts val="0"/>
              </a:spcAft>
              <a:buSzPts val="1800"/>
              <a:buChar char="🞆"/>
              <a:defRPr/>
            </a:lvl5pPr>
            <a:lvl6pPr indent="-342900" lvl="5" marL="2743200" rtl="0" algn="l">
              <a:spcBef>
                <a:spcPts val="600"/>
              </a:spcBef>
              <a:spcAft>
                <a:spcPts val="0"/>
              </a:spcAft>
              <a:buSzPts val="1800"/>
              <a:buChar char="🞆"/>
              <a:defRPr/>
            </a:lvl6pPr>
            <a:lvl7pPr indent="-342900" lvl="6" marL="3200400" rtl="0" algn="l">
              <a:spcBef>
                <a:spcPts val="600"/>
              </a:spcBef>
              <a:spcAft>
                <a:spcPts val="0"/>
              </a:spcAft>
              <a:buSzPts val="1800"/>
              <a:buChar char="🞆"/>
              <a:defRPr/>
            </a:lvl7pPr>
            <a:lvl8pPr indent="-342900" lvl="7" marL="3657600" rtl="0" algn="l">
              <a:spcBef>
                <a:spcPts val="600"/>
              </a:spcBef>
              <a:spcAft>
                <a:spcPts val="0"/>
              </a:spcAft>
              <a:buSzPts val="1800"/>
              <a:buChar char="🞆"/>
              <a:defRPr/>
            </a:lvl8pPr>
            <a:lvl9pPr indent="-342900" lvl="8" marL="4114800" rtl="0" algn="l">
              <a:spcBef>
                <a:spcPts val="600"/>
              </a:spcBef>
              <a:spcAft>
                <a:spcPts val="600"/>
              </a:spcAft>
              <a:buSzPts val="1800"/>
              <a:buChar char="🞆"/>
              <a:defRPr/>
            </a:lvl9pPr>
          </a:lstStyle>
          <a:p/>
        </p:txBody>
      </p:sp>
      <p:sp>
        <p:nvSpPr>
          <p:cNvPr id="112" name="Google Shape;112;p26"/>
          <p:cNvSpPr txBox="1"/>
          <p:nvPr>
            <p:ph idx="10" type="dt"/>
          </p:nvPr>
        </p:nvSpPr>
        <p:spPr>
          <a:xfrm>
            <a:off x="9334626" y="6041362"/>
            <a:ext cx="13437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3" name="Google Shape;113;p26"/>
          <p:cNvSpPr txBox="1"/>
          <p:nvPr>
            <p:ph idx="11" type="ftr"/>
          </p:nvPr>
        </p:nvSpPr>
        <p:spPr>
          <a:xfrm>
            <a:off x="451514" y="6041362"/>
            <a:ext cx="8644200" cy="36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4" name="Google Shape;114;p26"/>
          <p:cNvSpPr txBox="1"/>
          <p:nvPr>
            <p:ph idx="12" type="sldNum"/>
          </p:nvPr>
        </p:nvSpPr>
        <p:spPr>
          <a:xfrm>
            <a:off x="10678331" y="5915888"/>
            <a:ext cx="1062300" cy="490500"/>
          </a:xfrm>
          <a:prstGeom prst="rect">
            <a:avLst/>
          </a:prstGeom>
          <a:noFill/>
          <a:ln>
            <a:noFill/>
          </a:ln>
        </p:spPr>
        <p:txBody>
          <a:bodyPr anchorCtr="0" anchor="b" bIns="108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2" name="Shape 22"/>
        <p:cNvGrpSpPr/>
        <p:nvPr/>
      </p:nvGrpSpPr>
      <p:grpSpPr>
        <a:xfrm>
          <a:off x="0" y="0"/>
          <a:ext cx="0" cy="0"/>
          <a:chOff x="0" y="0"/>
          <a:chExt cx="0" cy="0"/>
        </a:xfrm>
      </p:grpSpPr>
      <p:sp>
        <p:nvSpPr>
          <p:cNvPr id="23" name="Google Shape;23;p14"/>
          <p:cNvSpPr/>
          <p:nvPr/>
        </p:nvSpPr>
        <p:spPr>
          <a:xfrm>
            <a:off x="0" y="-3175"/>
            <a:ext cx="12192005" cy="5203825"/>
          </a:xfrm>
          <a:custGeom>
            <a:rect b="b" l="l" r="r" t="t"/>
            <a:pathLst>
              <a:path extrusionOk="0" h="3278" w="5760">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blipFill rotWithShape="1">
            <a:blip r:embed="rId2">
              <a:alphaModFix/>
            </a:blip>
            <a:tile algn="tl" flip="none" tx="0" sx="99997" ty="0" sy="99997"/>
          </a:blipFill>
          <a:ln cap="rnd" cmpd="sng" w="9525">
            <a:solidFill>
              <a:schemeClr val="accent1"/>
            </a:solidFill>
            <a:prstDash val="solid"/>
            <a:round/>
            <a:headEnd len="sm" w="sm" type="none"/>
            <a:tailEnd len="sm" w="sm" type="none"/>
          </a:ln>
        </p:spPr>
      </p:sp>
      <p:sp>
        <p:nvSpPr>
          <p:cNvPr id="24" name="Google Shape;24;p14"/>
          <p:cNvSpPr txBox="1"/>
          <p:nvPr>
            <p:ph type="ctrTitle"/>
          </p:nvPr>
        </p:nvSpPr>
        <p:spPr>
          <a:xfrm>
            <a:off x="810001" y="1449147"/>
            <a:ext cx="10572000" cy="29712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rtl="0" algn="l">
              <a:spcBef>
                <a:spcPts val="0"/>
              </a:spcBef>
              <a:spcAft>
                <a:spcPts val="0"/>
              </a:spcAft>
              <a:buClr>
                <a:srgbClr val="FEFEFE"/>
              </a:buClr>
              <a:buSzPts val="5400"/>
              <a:buFont typeface="Century Gothic"/>
              <a:buNone/>
              <a:defRPr sz="54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 name="Google Shape;25;p14"/>
          <p:cNvSpPr txBox="1"/>
          <p:nvPr>
            <p:ph idx="1" type="subTitle"/>
          </p:nvPr>
        </p:nvSpPr>
        <p:spPr>
          <a:xfrm>
            <a:off x="810001" y="5280847"/>
            <a:ext cx="10572000" cy="435000"/>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lvl1pPr lvl="0" rtl="0" algn="l">
              <a:spcBef>
                <a:spcPts val="360"/>
              </a:spcBef>
              <a:spcAft>
                <a:spcPts val="0"/>
              </a:spcAft>
              <a:buSzPts val="1800"/>
              <a:buNone/>
              <a:defRPr>
                <a:solidFill>
                  <a:schemeClr val="lt1"/>
                </a:solidFill>
              </a:defRPr>
            </a:lvl1pPr>
            <a:lvl2pPr lvl="1" rtl="0" algn="ctr">
              <a:spcBef>
                <a:spcPts val="600"/>
              </a:spcBef>
              <a:spcAft>
                <a:spcPts val="0"/>
              </a:spcAft>
              <a:buSzPts val="1600"/>
              <a:buNone/>
              <a:defRPr>
                <a:solidFill>
                  <a:schemeClr val="lt1"/>
                </a:solidFill>
              </a:defRPr>
            </a:lvl2pPr>
            <a:lvl3pPr lvl="2" rtl="0" algn="ctr">
              <a:spcBef>
                <a:spcPts val="600"/>
              </a:spcBef>
              <a:spcAft>
                <a:spcPts val="0"/>
              </a:spcAft>
              <a:buSzPts val="1400"/>
              <a:buNone/>
              <a:defRPr>
                <a:solidFill>
                  <a:schemeClr val="lt1"/>
                </a:solidFill>
              </a:defRPr>
            </a:lvl3pPr>
            <a:lvl4pPr lvl="3" rtl="0" algn="ctr">
              <a:spcBef>
                <a:spcPts val="600"/>
              </a:spcBef>
              <a:spcAft>
                <a:spcPts val="0"/>
              </a:spcAft>
              <a:buSzPts val="1200"/>
              <a:buNone/>
              <a:defRPr>
                <a:solidFill>
                  <a:schemeClr val="lt1"/>
                </a:solidFill>
              </a:defRPr>
            </a:lvl4pPr>
            <a:lvl5pPr lvl="4" rtl="0" algn="ctr">
              <a:spcBef>
                <a:spcPts val="600"/>
              </a:spcBef>
              <a:spcAft>
                <a:spcPts val="0"/>
              </a:spcAft>
              <a:buSzPts val="1200"/>
              <a:buNone/>
              <a:defRPr>
                <a:solidFill>
                  <a:schemeClr val="lt1"/>
                </a:solidFill>
              </a:defRPr>
            </a:lvl5pPr>
            <a:lvl6pPr lvl="5" rtl="0" algn="ctr">
              <a:spcBef>
                <a:spcPts val="600"/>
              </a:spcBef>
              <a:spcAft>
                <a:spcPts val="0"/>
              </a:spcAft>
              <a:buSzPts val="1200"/>
              <a:buNone/>
              <a:defRPr>
                <a:solidFill>
                  <a:schemeClr val="lt1"/>
                </a:solidFill>
              </a:defRPr>
            </a:lvl6pPr>
            <a:lvl7pPr lvl="6" rtl="0" algn="ctr">
              <a:spcBef>
                <a:spcPts val="600"/>
              </a:spcBef>
              <a:spcAft>
                <a:spcPts val="0"/>
              </a:spcAft>
              <a:buSzPts val="1200"/>
              <a:buNone/>
              <a:defRPr>
                <a:solidFill>
                  <a:schemeClr val="lt1"/>
                </a:solidFill>
              </a:defRPr>
            </a:lvl7pPr>
            <a:lvl8pPr lvl="7" rtl="0" algn="ctr">
              <a:spcBef>
                <a:spcPts val="600"/>
              </a:spcBef>
              <a:spcAft>
                <a:spcPts val="0"/>
              </a:spcAft>
              <a:buSzPts val="1200"/>
              <a:buNone/>
              <a:defRPr>
                <a:solidFill>
                  <a:schemeClr val="lt1"/>
                </a:solidFill>
              </a:defRPr>
            </a:lvl8pPr>
            <a:lvl9pPr lvl="8" rtl="0" algn="ctr">
              <a:spcBef>
                <a:spcPts val="600"/>
              </a:spcBef>
              <a:spcAft>
                <a:spcPts val="600"/>
              </a:spcAft>
              <a:buSzPts val="1200"/>
              <a:buNone/>
              <a:defRPr>
                <a:solidFill>
                  <a:schemeClr val="lt1"/>
                </a:solidFill>
              </a:defRPr>
            </a:lvl9pPr>
          </a:lstStyle>
          <a:p/>
        </p:txBody>
      </p:sp>
      <p:sp>
        <p:nvSpPr>
          <p:cNvPr id="26" name="Google Shape;26;p14"/>
          <p:cNvSpPr txBox="1"/>
          <p:nvPr>
            <p:ph idx="10" type="dt"/>
          </p:nvPr>
        </p:nvSpPr>
        <p:spPr>
          <a:xfrm>
            <a:off x="9334626" y="6041362"/>
            <a:ext cx="13437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7" name="Google Shape;27;p14"/>
          <p:cNvSpPr txBox="1"/>
          <p:nvPr>
            <p:ph idx="11" type="ftr"/>
          </p:nvPr>
        </p:nvSpPr>
        <p:spPr>
          <a:xfrm>
            <a:off x="451514" y="6041362"/>
            <a:ext cx="8644200" cy="36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8" name="Google Shape;28;p14"/>
          <p:cNvSpPr txBox="1"/>
          <p:nvPr>
            <p:ph idx="12" type="sldNum"/>
          </p:nvPr>
        </p:nvSpPr>
        <p:spPr>
          <a:xfrm>
            <a:off x="10678331" y="5915888"/>
            <a:ext cx="1062300" cy="490500"/>
          </a:xfrm>
          <a:prstGeom prst="rect">
            <a:avLst/>
          </a:prstGeom>
          <a:noFill/>
          <a:ln>
            <a:noFill/>
          </a:ln>
        </p:spPr>
        <p:txBody>
          <a:bodyPr anchorCtr="0" anchor="b" bIns="108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9" name="Shape 29"/>
        <p:cNvGrpSpPr/>
        <p:nvPr/>
      </p:nvGrpSpPr>
      <p:grpSpPr>
        <a:xfrm>
          <a:off x="0" y="0"/>
          <a:ext cx="0" cy="0"/>
          <a:chOff x="0" y="0"/>
          <a:chExt cx="0" cy="0"/>
        </a:xfrm>
      </p:grpSpPr>
      <p:sp>
        <p:nvSpPr>
          <p:cNvPr id="30" name="Google Shape;30;p15"/>
          <p:cNvSpPr/>
          <p:nvPr/>
        </p:nvSpPr>
        <p:spPr>
          <a:xfrm>
            <a:off x="0" y="1"/>
            <a:ext cx="12192005" cy="5203825"/>
          </a:xfrm>
          <a:custGeom>
            <a:rect b="b" l="l" r="r" t="t"/>
            <a:pathLst>
              <a:path extrusionOk="0" h="3278" w="5760">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blipFill rotWithShape="1">
            <a:blip r:embed="rId2">
              <a:alphaModFix/>
            </a:blip>
            <a:tile algn="tl" flip="none" tx="0" sx="99997" ty="0" sy="99997"/>
          </a:blipFill>
          <a:ln cap="rnd" cmpd="sng" w="9525">
            <a:solidFill>
              <a:schemeClr val="accent1"/>
            </a:solidFill>
            <a:prstDash val="solid"/>
            <a:round/>
            <a:headEnd len="sm" w="sm" type="none"/>
            <a:tailEnd len="sm" w="sm" type="none"/>
          </a:ln>
        </p:spPr>
      </p:sp>
      <p:sp>
        <p:nvSpPr>
          <p:cNvPr id="31" name="Google Shape;31;p15"/>
          <p:cNvSpPr txBox="1"/>
          <p:nvPr>
            <p:ph type="title"/>
          </p:nvPr>
        </p:nvSpPr>
        <p:spPr>
          <a:xfrm>
            <a:off x="810000" y="2951396"/>
            <a:ext cx="10561500" cy="14688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rtl="0" algn="r">
              <a:spcBef>
                <a:spcPts val="0"/>
              </a:spcBef>
              <a:spcAft>
                <a:spcPts val="0"/>
              </a:spcAft>
              <a:buClr>
                <a:srgbClr val="FEFEFE"/>
              </a:buClr>
              <a:buSzPts val="4800"/>
              <a:buFont typeface="Century Gothic"/>
              <a:buNone/>
              <a:defRPr b="1" sz="48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 name="Google Shape;32;p15"/>
          <p:cNvSpPr txBox="1"/>
          <p:nvPr>
            <p:ph idx="1" type="body"/>
          </p:nvPr>
        </p:nvSpPr>
        <p:spPr>
          <a:xfrm>
            <a:off x="810000" y="5281201"/>
            <a:ext cx="10561500" cy="434100"/>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lvl1pPr indent="-228600" lvl="0" marL="457200" rtl="0" algn="r">
              <a:spcBef>
                <a:spcPts val="360"/>
              </a:spcBef>
              <a:spcAft>
                <a:spcPts val="0"/>
              </a:spcAft>
              <a:buSzPts val="1800"/>
              <a:buNone/>
              <a:defRPr sz="1800">
                <a:solidFill>
                  <a:schemeClr val="lt1"/>
                </a:solidFill>
              </a:defRPr>
            </a:lvl1pPr>
            <a:lvl2pPr indent="-228600" lvl="1" marL="914400" rtl="0" algn="l">
              <a:spcBef>
                <a:spcPts val="600"/>
              </a:spcBef>
              <a:spcAft>
                <a:spcPts val="0"/>
              </a:spcAft>
              <a:buSzPts val="1800"/>
              <a:buNone/>
              <a:defRPr sz="1800">
                <a:solidFill>
                  <a:schemeClr val="lt1"/>
                </a:solidFill>
              </a:defRPr>
            </a:lvl2pPr>
            <a:lvl3pPr indent="-228600" lvl="2" marL="1371600" rtl="0" algn="l">
              <a:spcBef>
                <a:spcPts val="600"/>
              </a:spcBef>
              <a:spcAft>
                <a:spcPts val="0"/>
              </a:spcAft>
              <a:buSzPts val="1600"/>
              <a:buNone/>
              <a:defRPr sz="1600">
                <a:solidFill>
                  <a:schemeClr val="lt1"/>
                </a:solidFill>
              </a:defRPr>
            </a:lvl3pPr>
            <a:lvl4pPr indent="-228600" lvl="3" marL="1828800" rtl="0" algn="l">
              <a:spcBef>
                <a:spcPts val="600"/>
              </a:spcBef>
              <a:spcAft>
                <a:spcPts val="0"/>
              </a:spcAft>
              <a:buSzPts val="1400"/>
              <a:buNone/>
              <a:defRPr sz="1400">
                <a:solidFill>
                  <a:schemeClr val="lt1"/>
                </a:solidFill>
              </a:defRPr>
            </a:lvl4pPr>
            <a:lvl5pPr indent="-228600" lvl="4" marL="2286000" rtl="0" algn="l">
              <a:spcBef>
                <a:spcPts val="600"/>
              </a:spcBef>
              <a:spcAft>
                <a:spcPts val="0"/>
              </a:spcAft>
              <a:buSzPts val="1400"/>
              <a:buNone/>
              <a:defRPr sz="1400">
                <a:solidFill>
                  <a:schemeClr val="lt1"/>
                </a:solidFill>
              </a:defRPr>
            </a:lvl5pPr>
            <a:lvl6pPr indent="-228600" lvl="5" marL="2743200" rtl="0" algn="l">
              <a:spcBef>
                <a:spcPts val="600"/>
              </a:spcBef>
              <a:spcAft>
                <a:spcPts val="0"/>
              </a:spcAft>
              <a:buSzPts val="1400"/>
              <a:buNone/>
              <a:defRPr sz="1400">
                <a:solidFill>
                  <a:schemeClr val="lt1"/>
                </a:solidFill>
              </a:defRPr>
            </a:lvl6pPr>
            <a:lvl7pPr indent="-228600" lvl="6" marL="3200400" rtl="0" algn="l">
              <a:spcBef>
                <a:spcPts val="600"/>
              </a:spcBef>
              <a:spcAft>
                <a:spcPts val="0"/>
              </a:spcAft>
              <a:buSzPts val="1400"/>
              <a:buNone/>
              <a:defRPr sz="1400">
                <a:solidFill>
                  <a:schemeClr val="lt1"/>
                </a:solidFill>
              </a:defRPr>
            </a:lvl7pPr>
            <a:lvl8pPr indent="-228600" lvl="7" marL="3657600" rtl="0" algn="l">
              <a:spcBef>
                <a:spcPts val="600"/>
              </a:spcBef>
              <a:spcAft>
                <a:spcPts val="0"/>
              </a:spcAft>
              <a:buSzPts val="1400"/>
              <a:buNone/>
              <a:defRPr sz="1400">
                <a:solidFill>
                  <a:schemeClr val="lt1"/>
                </a:solidFill>
              </a:defRPr>
            </a:lvl8pPr>
            <a:lvl9pPr indent="-228600" lvl="8" marL="4114800" rtl="0" algn="l">
              <a:spcBef>
                <a:spcPts val="600"/>
              </a:spcBef>
              <a:spcAft>
                <a:spcPts val="600"/>
              </a:spcAft>
              <a:buSzPts val="1400"/>
              <a:buNone/>
              <a:defRPr sz="1400">
                <a:solidFill>
                  <a:schemeClr val="lt1"/>
                </a:solidFill>
              </a:defRPr>
            </a:lvl9pPr>
          </a:lstStyle>
          <a:p/>
        </p:txBody>
      </p:sp>
      <p:sp>
        <p:nvSpPr>
          <p:cNvPr id="33" name="Google Shape;33;p15"/>
          <p:cNvSpPr txBox="1"/>
          <p:nvPr>
            <p:ph idx="10" type="dt"/>
          </p:nvPr>
        </p:nvSpPr>
        <p:spPr>
          <a:xfrm>
            <a:off x="9334626" y="6041362"/>
            <a:ext cx="13437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4" name="Google Shape;34;p15"/>
          <p:cNvSpPr txBox="1"/>
          <p:nvPr>
            <p:ph idx="11" type="ftr"/>
          </p:nvPr>
        </p:nvSpPr>
        <p:spPr>
          <a:xfrm>
            <a:off x="451514" y="6041362"/>
            <a:ext cx="8644200" cy="36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 name="Google Shape;35;p15"/>
          <p:cNvSpPr txBox="1"/>
          <p:nvPr>
            <p:ph idx="12" type="sldNum"/>
          </p:nvPr>
        </p:nvSpPr>
        <p:spPr>
          <a:xfrm>
            <a:off x="10678331" y="5915888"/>
            <a:ext cx="1062300" cy="490500"/>
          </a:xfrm>
          <a:prstGeom prst="rect">
            <a:avLst/>
          </a:prstGeom>
          <a:noFill/>
          <a:ln>
            <a:noFill/>
          </a:ln>
        </p:spPr>
        <p:txBody>
          <a:bodyPr anchorCtr="0" anchor="b" bIns="108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6" name="Shape 36"/>
        <p:cNvGrpSpPr/>
        <p:nvPr/>
      </p:nvGrpSpPr>
      <p:grpSpPr>
        <a:xfrm>
          <a:off x="0" y="0"/>
          <a:ext cx="0" cy="0"/>
          <a:chOff x="0" y="0"/>
          <a:chExt cx="0" cy="0"/>
        </a:xfrm>
      </p:grpSpPr>
      <p:sp>
        <p:nvSpPr>
          <p:cNvPr id="37" name="Google Shape;37;p16"/>
          <p:cNvSpPr/>
          <p:nvPr/>
        </p:nvSpPr>
        <p:spPr>
          <a:xfrm>
            <a:off x="0" y="0"/>
            <a:ext cx="12192005"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99997" ty="0" sy="99997"/>
          </a:blipFill>
          <a:ln cap="rnd" cmpd="sng" w="9525">
            <a:solidFill>
              <a:schemeClr val="accent1"/>
            </a:solidFill>
            <a:prstDash val="solid"/>
            <a:round/>
            <a:headEnd len="sm" w="sm" type="none"/>
            <a:tailEnd len="sm" w="sm" type="none"/>
          </a:ln>
        </p:spPr>
      </p:sp>
      <p:sp>
        <p:nvSpPr>
          <p:cNvPr id="38" name="Google Shape;38;p16"/>
          <p:cNvSpPr txBox="1"/>
          <p:nvPr>
            <p:ph type="title"/>
          </p:nvPr>
        </p:nvSpPr>
        <p:spPr>
          <a:xfrm>
            <a:off x="810000" y="447188"/>
            <a:ext cx="105720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rtl="0" algn="l">
              <a:spcBef>
                <a:spcPts val="0"/>
              </a:spcBef>
              <a:spcAft>
                <a:spcPts val="0"/>
              </a:spcAft>
              <a:buClr>
                <a:srgbClr val="FEFEFE"/>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9" name="Google Shape;39;p16"/>
          <p:cNvSpPr txBox="1"/>
          <p:nvPr>
            <p:ph idx="1" type="body"/>
          </p:nvPr>
        </p:nvSpPr>
        <p:spPr>
          <a:xfrm>
            <a:off x="818712" y="2222287"/>
            <a:ext cx="5185800" cy="36387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lvl1pPr indent="-342900" lvl="0" marL="457200" rtl="0" algn="l">
              <a:spcBef>
                <a:spcPts val="360"/>
              </a:spcBef>
              <a:spcAft>
                <a:spcPts val="0"/>
              </a:spcAft>
              <a:buSzPts val="1800"/>
              <a:buChar char="🞆"/>
              <a:defRPr/>
            </a:lvl1pPr>
            <a:lvl2pPr indent="-342900" lvl="1" marL="914400" rtl="0" algn="l">
              <a:spcBef>
                <a:spcPts val="600"/>
              </a:spcBef>
              <a:spcAft>
                <a:spcPts val="0"/>
              </a:spcAft>
              <a:buSzPts val="1800"/>
              <a:buChar char="🞆"/>
              <a:defRPr/>
            </a:lvl2pPr>
            <a:lvl3pPr indent="-342900" lvl="2" marL="1371600" rtl="0" algn="l">
              <a:spcBef>
                <a:spcPts val="600"/>
              </a:spcBef>
              <a:spcAft>
                <a:spcPts val="0"/>
              </a:spcAft>
              <a:buSzPts val="1800"/>
              <a:buChar char="🞆"/>
              <a:defRPr/>
            </a:lvl3pPr>
            <a:lvl4pPr indent="-342900" lvl="3" marL="1828800" rtl="0" algn="l">
              <a:spcBef>
                <a:spcPts val="600"/>
              </a:spcBef>
              <a:spcAft>
                <a:spcPts val="0"/>
              </a:spcAft>
              <a:buSzPts val="1800"/>
              <a:buChar char="🞆"/>
              <a:defRPr/>
            </a:lvl4pPr>
            <a:lvl5pPr indent="-342900" lvl="4" marL="2286000" rtl="0" algn="l">
              <a:spcBef>
                <a:spcPts val="600"/>
              </a:spcBef>
              <a:spcAft>
                <a:spcPts val="0"/>
              </a:spcAft>
              <a:buSzPts val="1800"/>
              <a:buChar char="🞆"/>
              <a:defRPr/>
            </a:lvl5pPr>
            <a:lvl6pPr indent="-342900" lvl="5" marL="2743200" rtl="0" algn="l">
              <a:spcBef>
                <a:spcPts val="600"/>
              </a:spcBef>
              <a:spcAft>
                <a:spcPts val="0"/>
              </a:spcAft>
              <a:buSzPts val="1800"/>
              <a:buChar char="🞆"/>
              <a:defRPr/>
            </a:lvl6pPr>
            <a:lvl7pPr indent="-342900" lvl="6" marL="3200400" rtl="0" algn="l">
              <a:spcBef>
                <a:spcPts val="600"/>
              </a:spcBef>
              <a:spcAft>
                <a:spcPts val="0"/>
              </a:spcAft>
              <a:buSzPts val="1800"/>
              <a:buChar char="🞆"/>
              <a:defRPr/>
            </a:lvl7pPr>
            <a:lvl8pPr indent="-342900" lvl="7" marL="3657600" rtl="0" algn="l">
              <a:spcBef>
                <a:spcPts val="600"/>
              </a:spcBef>
              <a:spcAft>
                <a:spcPts val="0"/>
              </a:spcAft>
              <a:buSzPts val="1800"/>
              <a:buChar char="🞆"/>
              <a:defRPr/>
            </a:lvl8pPr>
            <a:lvl9pPr indent="-342900" lvl="8" marL="4114800" rtl="0" algn="l">
              <a:spcBef>
                <a:spcPts val="600"/>
              </a:spcBef>
              <a:spcAft>
                <a:spcPts val="600"/>
              </a:spcAft>
              <a:buSzPts val="1800"/>
              <a:buChar char="🞆"/>
              <a:defRPr/>
            </a:lvl9pPr>
          </a:lstStyle>
          <a:p/>
        </p:txBody>
      </p:sp>
      <p:sp>
        <p:nvSpPr>
          <p:cNvPr id="40" name="Google Shape;40;p16"/>
          <p:cNvSpPr txBox="1"/>
          <p:nvPr>
            <p:ph idx="2" type="body"/>
          </p:nvPr>
        </p:nvSpPr>
        <p:spPr>
          <a:xfrm>
            <a:off x="6187415" y="2222287"/>
            <a:ext cx="5194500" cy="36387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lvl1pPr indent="-342900" lvl="0" marL="457200" rtl="0" algn="l">
              <a:spcBef>
                <a:spcPts val="360"/>
              </a:spcBef>
              <a:spcAft>
                <a:spcPts val="0"/>
              </a:spcAft>
              <a:buSzPts val="1800"/>
              <a:buChar char="🞆"/>
              <a:defRPr/>
            </a:lvl1pPr>
            <a:lvl2pPr indent="-342900" lvl="1" marL="914400" rtl="0" algn="l">
              <a:spcBef>
                <a:spcPts val="600"/>
              </a:spcBef>
              <a:spcAft>
                <a:spcPts val="0"/>
              </a:spcAft>
              <a:buSzPts val="1800"/>
              <a:buChar char="🞆"/>
              <a:defRPr/>
            </a:lvl2pPr>
            <a:lvl3pPr indent="-342900" lvl="2" marL="1371600" rtl="0" algn="l">
              <a:spcBef>
                <a:spcPts val="600"/>
              </a:spcBef>
              <a:spcAft>
                <a:spcPts val="0"/>
              </a:spcAft>
              <a:buSzPts val="1800"/>
              <a:buChar char="🞆"/>
              <a:defRPr/>
            </a:lvl3pPr>
            <a:lvl4pPr indent="-342900" lvl="3" marL="1828800" rtl="0" algn="l">
              <a:spcBef>
                <a:spcPts val="600"/>
              </a:spcBef>
              <a:spcAft>
                <a:spcPts val="0"/>
              </a:spcAft>
              <a:buSzPts val="1800"/>
              <a:buChar char="🞆"/>
              <a:defRPr/>
            </a:lvl4pPr>
            <a:lvl5pPr indent="-342900" lvl="4" marL="2286000" rtl="0" algn="l">
              <a:spcBef>
                <a:spcPts val="600"/>
              </a:spcBef>
              <a:spcAft>
                <a:spcPts val="0"/>
              </a:spcAft>
              <a:buSzPts val="1800"/>
              <a:buChar char="🞆"/>
              <a:defRPr/>
            </a:lvl5pPr>
            <a:lvl6pPr indent="-342900" lvl="5" marL="2743200" rtl="0" algn="l">
              <a:spcBef>
                <a:spcPts val="600"/>
              </a:spcBef>
              <a:spcAft>
                <a:spcPts val="0"/>
              </a:spcAft>
              <a:buSzPts val="1800"/>
              <a:buChar char="🞆"/>
              <a:defRPr/>
            </a:lvl6pPr>
            <a:lvl7pPr indent="-342900" lvl="6" marL="3200400" rtl="0" algn="l">
              <a:spcBef>
                <a:spcPts val="600"/>
              </a:spcBef>
              <a:spcAft>
                <a:spcPts val="0"/>
              </a:spcAft>
              <a:buSzPts val="1800"/>
              <a:buChar char="🞆"/>
              <a:defRPr/>
            </a:lvl7pPr>
            <a:lvl8pPr indent="-342900" lvl="7" marL="3657600" rtl="0" algn="l">
              <a:spcBef>
                <a:spcPts val="600"/>
              </a:spcBef>
              <a:spcAft>
                <a:spcPts val="0"/>
              </a:spcAft>
              <a:buSzPts val="1800"/>
              <a:buChar char="🞆"/>
              <a:defRPr/>
            </a:lvl8pPr>
            <a:lvl9pPr indent="-342900" lvl="8" marL="4114800" rtl="0" algn="l">
              <a:spcBef>
                <a:spcPts val="600"/>
              </a:spcBef>
              <a:spcAft>
                <a:spcPts val="600"/>
              </a:spcAft>
              <a:buSzPts val="1800"/>
              <a:buChar char="🞆"/>
              <a:defRPr/>
            </a:lvl9pPr>
          </a:lstStyle>
          <a:p/>
        </p:txBody>
      </p:sp>
      <p:sp>
        <p:nvSpPr>
          <p:cNvPr id="41" name="Google Shape;41;p16"/>
          <p:cNvSpPr txBox="1"/>
          <p:nvPr>
            <p:ph idx="10" type="dt"/>
          </p:nvPr>
        </p:nvSpPr>
        <p:spPr>
          <a:xfrm>
            <a:off x="9334626" y="6041362"/>
            <a:ext cx="13437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2" name="Google Shape;42;p16"/>
          <p:cNvSpPr txBox="1"/>
          <p:nvPr>
            <p:ph idx="11" type="ftr"/>
          </p:nvPr>
        </p:nvSpPr>
        <p:spPr>
          <a:xfrm>
            <a:off x="451514" y="6041362"/>
            <a:ext cx="8644200" cy="36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3" name="Google Shape;43;p16"/>
          <p:cNvSpPr txBox="1"/>
          <p:nvPr>
            <p:ph idx="12" type="sldNum"/>
          </p:nvPr>
        </p:nvSpPr>
        <p:spPr>
          <a:xfrm>
            <a:off x="10678331" y="5915888"/>
            <a:ext cx="1062300" cy="490500"/>
          </a:xfrm>
          <a:prstGeom prst="rect">
            <a:avLst/>
          </a:prstGeom>
          <a:noFill/>
          <a:ln>
            <a:noFill/>
          </a:ln>
        </p:spPr>
        <p:txBody>
          <a:bodyPr anchorCtr="0" anchor="b" bIns="108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Google Shape;45;p17"/>
          <p:cNvSpPr/>
          <p:nvPr/>
        </p:nvSpPr>
        <p:spPr>
          <a:xfrm>
            <a:off x="0" y="0"/>
            <a:ext cx="12192005"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99997" ty="0" sy="99997"/>
          </a:blipFill>
          <a:ln cap="rnd" cmpd="sng" w="9525">
            <a:solidFill>
              <a:schemeClr val="accent1"/>
            </a:solidFill>
            <a:prstDash val="solid"/>
            <a:round/>
            <a:headEnd len="sm" w="sm" type="none"/>
            <a:tailEnd len="sm" w="sm" type="none"/>
          </a:ln>
        </p:spPr>
      </p:sp>
      <p:sp>
        <p:nvSpPr>
          <p:cNvPr id="46" name="Google Shape;46;p17"/>
          <p:cNvSpPr txBox="1"/>
          <p:nvPr>
            <p:ph type="title"/>
          </p:nvPr>
        </p:nvSpPr>
        <p:spPr>
          <a:xfrm>
            <a:off x="810000" y="447188"/>
            <a:ext cx="105720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rtl="0" algn="l">
              <a:spcBef>
                <a:spcPts val="0"/>
              </a:spcBef>
              <a:spcAft>
                <a:spcPts val="0"/>
              </a:spcAft>
              <a:buClr>
                <a:srgbClr val="FEFEFE"/>
              </a:buClr>
              <a:buSzPts val="4000"/>
              <a:buFont typeface="Century Gothic"/>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7" name="Google Shape;47;p17"/>
          <p:cNvSpPr txBox="1"/>
          <p:nvPr>
            <p:ph idx="1" type="body"/>
          </p:nvPr>
        </p:nvSpPr>
        <p:spPr>
          <a:xfrm>
            <a:off x="814728" y="2174875"/>
            <a:ext cx="5190000" cy="576300"/>
          </a:xfrm>
          <a:prstGeom prst="rect">
            <a:avLst/>
          </a:prstGeom>
          <a:noFill/>
          <a:ln>
            <a:noFill/>
          </a:ln>
          <a:effectLst>
            <a:outerShdw blurRad="50800">
              <a:srgbClr val="000000">
                <a:alpha val="40000"/>
              </a:srgbClr>
            </a:outerShdw>
          </a:effectLst>
        </p:spPr>
        <p:txBody>
          <a:bodyPr anchorCtr="0" anchor="b" bIns="45700" lIns="91425" spcFirstLastPara="1" rIns="91425" wrap="square" tIns="45700">
            <a:noAutofit/>
          </a:bodyPr>
          <a:lstStyle>
            <a:lvl1pPr indent="-228600" lvl="0" marL="457200" rtl="0" algn="ctr">
              <a:spcBef>
                <a:spcPts val="400"/>
              </a:spcBef>
              <a:spcAft>
                <a:spcPts val="0"/>
              </a:spcAft>
              <a:buSzPts val="2000"/>
              <a:buNone/>
              <a:defRPr b="0" sz="2000"/>
            </a:lvl1pPr>
            <a:lvl2pPr indent="-228600" lvl="1" marL="914400" rtl="0" algn="l">
              <a:spcBef>
                <a:spcPts val="600"/>
              </a:spcBef>
              <a:spcAft>
                <a:spcPts val="0"/>
              </a:spcAft>
              <a:buSzPts val="2000"/>
              <a:buNone/>
              <a:defRPr b="1" sz="2000"/>
            </a:lvl2pPr>
            <a:lvl3pPr indent="-228600" lvl="2" marL="1371600" rtl="0" algn="l">
              <a:spcBef>
                <a:spcPts val="600"/>
              </a:spcBef>
              <a:spcAft>
                <a:spcPts val="0"/>
              </a:spcAft>
              <a:buSzPts val="1800"/>
              <a:buNone/>
              <a:defRPr b="1" sz="1800"/>
            </a:lvl3pPr>
            <a:lvl4pPr indent="-228600" lvl="3" marL="1828800" rtl="0" algn="l">
              <a:spcBef>
                <a:spcPts val="600"/>
              </a:spcBef>
              <a:spcAft>
                <a:spcPts val="0"/>
              </a:spcAft>
              <a:buSzPts val="1600"/>
              <a:buNone/>
              <a:defRPr b="1" sz="1600"/>
            </a:lvl4pPr>
            <a:lvl5pPr indent="-228600" lvl="4" marL="2286000" rtl="0" algn="l">
              <a:spcBef>
                <a:spcPts val="600"/>
              </a:spcBef>
              <a:spcAft>
                <a:spcPts val="0"/>
              </a:spcAft>
              <a:buSzPts val="1600"/>
              <a:buNone/>
              <a:defRPr b="1" sz="1600"/>
            </a:lvl5pPr>
            <a:lvl6pPr indent="-228600" lvl="5" marL="2743200" rtl="0" algn="l">
              <a:spcBef>
                <a:spcPts val="600"/>
              </a:spcBef>
              <a:spcAft>
                <a:spcPts val="0"/>
              </a:spcAft>
              <a:buSzPts val="1600"/>
              <a:buNone/>
              <a:defRPr b="1" sz="1600"/>
            </a:lvl6pPr>
            <a:lvl7pPr indent="-228600" lvl="6" marL="3200400" rtl="0" algn="l">
              <a:spcBef>
                <a:spcPts val="600"/>
              </a:spcBef>
              <a:spcAft>
                <a:spcPts val="0"/>
              </a:spcAft>
              <a:buSzPts val="1600"/>
              <a:buNone/>
              <a:defRPr b="1" sz="1600"/>
            </a:lvl7pPr>
            <a:lvl8pPr indent="-228600" lvl="7" marL="3657600" rtl="0" algn="l">
              <a:spcBef>
                <a:spcPts val="600"/>
              </a:spcBef>
              <a:spcAft>
                <a:spcPts val="0"/>
              </a:spcAft>
              <a:buSzPts val="1600"/>
              <a:buNone/>
              <a:defRPr b="1" sz="1600"/>
            </a:lvl8pPr>
            <a:lvl9pPr indent="-228600" lvl="8" marL="4114800" rtl="0" algn="l">
              <a:spcBef>
                <a:spcPts val="600"/>
              </a:spcBef>
              <a:spcAft>
                <a:spcPts val="600"/>
              </a:spcAft>
              <a:buSzPts val="1600"/>
              <a:buNone/>
              <a:defRPr b="1" sz="1600"/>
            </a:lvl9pPr>
          </a:lstStyle>
          <a:p/>
        </p:txBody>
      </p:sp>
      <p:sp>
        <p:nvSpPr>
          <p:cNvPr id="48" name="Google Shape;48;p17"/>
          <p:cNvSpPr txBox="1"/>
          <p:nvPr>
            <p:ph idx="2" type="body"/>
          </p:nvPr>
        </p:nvSpPr>
        <p:spPr>
          <a:xfrm>
            <a:off x="814729" y="2751138"/>
            <a:ext cx="5190000" cy="3109800"/>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lvl1pPr indent="-342900" lvl="0" marL="457200" rtl="0" algn="l">
              <a:spcBef>
                <a:spcPts val="360"/>
              </a:spcBef>
              <a:spcAft>
                <a:spcPts val="0"/>
              </a:spcAft>
              <a:buSzPts val="1800"/>
              <a:buChar char="🞆"/>
              <a:defRPr/>
            </a:lvl1pPr>
            <a:lvl2pPr indent="-342900" lvl="1" marL="914400" rtl="0" algn="l">
              <a:spcBef>
                <a:spcPts val="600"/>
              </a:spcBef>
              <a:spcAft>
                <a:spcPts val="0"/>
              </a:spcAft>
              <a:buSzPts val="1800"/>
              <a:buChar char="🞆"/>
              <a:defRPr/>
            </a:lvl2pPr>
            <a:lvl3pPr indent="-342900" lvl="2" marL="1371600" rtl="0" algn="l">
              <a:spcBef>
                <a:spcPts val="600"/>
              </a:spcBef>
              <a:spcAft>
                <a:spcPts val="0"/>
              </a:spcAft>
              <a:buSzPts val="1800"/>
              <a:buChar char="🞆"/>
              <a:defRPr/>
            </a:lvl3pPr>
            <a:lvl4pPr indent="-342900" lvl="3" marL="1828800" rtl="0" algn="l">
              <a:spcBef>
                <a:spcPts val="600"/>
              </a:spcBef>
              <a:spcAft>
                <a:spcPts val="0"/>
              </a:spcAft>
              <a:buSzPts val="1800"/>
              <a:buChar char="🞆"/>
              <a:defRPr/>
            </a:lvl4pPr>
            <a:lvl5pPr indent="-342900" lvl="4" marL="2286000" rtl="0" algn="l">
              <a:spcBef>
                <a:spcPts val="600"/>
              </a:spcBef>
              <a:spcAft>
                <a:spcPts val="0"/>
              </a:spcAft>
              <a:buSzPts val="1800"/>
              <a:buChar char="🞆"/>
              <a:defRPr/>
            </a:lvl5pPr>
            <a:lvl6pPr indent="-342900" lvl="5" marL="2743200" rtl="0" algn="l">
              <a:spcBef>
                <a:spcPts val="600"/>
              </a:spcBef>
              <a:spcAft>
                <a:spcPts val="0"/>
              </a:spcAft>
              <a:buSzPts val="1800"/>
              <a:buChar char="🞆"/>
              <a:defRPr/>
            </a:lvl6pPr>
            <a:lvl7pPr indent="-342900" lvl="6" marL="3200400" rtl="0" algn="l">
              <a:spcBef>
                <a:spcPts val="600"/>
              </a:spcBef>
              <a:spcAft>
                <a:spcPts val="0"/>
              </a:spcAft>
              <a:buSzPts val="1800"/>
              <a:buChar char="🞆"/>
              <a:defRPr/>
            </a:lvl7pPr>
            <a:lvl8pPr indent="-342900" lvl="7" marL="3657600" rtl="0" algn="l">
              <a:spcBef>
                <a:spcPts val="600"/>
              </a:spcBef>
              <a:spcAft>
                <a:spcPts val="0"/>
              </a:spcAft>
              <a:buSzPts val="1800"/>
              <a:buChar char="🞆"/>
              <a:defRPr/>
            </a:lvl8pPr>
            <a:lvl9pPr indent="-342900" lvl="8" marL="4114800" rtl="0" algn="l">
              <a:spcBef>
                <a:spcPts val="600"/>
              </a:spcBef>
              <a:spcAft>
                <a:spcPts val="600"/>
              </a:spcAft>
              <a:buSzPts val="1800"/>
              <a:buChar char="🞆"/>
              <a:defRPr/>
            </a:lvl9pPr>
          </a:lstStyle>
          <a:p/>
        </p:txBody>
      </p:sp>
      <p:sp>
        <p:nvSpPr>
          <p:cNvPr id="49" name="Google Shape;49;p17"/>
          <p:cNvSpPr txBox="1"/>
          <p:nvPr>
            <p:ph idx="3" type="body"/>
          </p:nvPr>
        </p:nvSpPr>
        <p:spPr>
          <a:xfrm>
            <a:off x="6187415" y="2174875"/>
            <a:ext cx="5194500" cy="576300"/>
          </a:xfrm>
          <a:prstGeom prst="rect">
            <a:avLst/>
          </a:prstGeom>
          <a:noFill/>
          <a:ln>
            <a:noFill/>
          </a:ln>
          <a:effectLst>
            <a:outerShdw blurRad="50800">
              <a:srgbClr val="000000">
                <a:alpha val="40000"/>
              </a:srgbClr>
            </a:outerShdw>
          </a:effectLst>
        </p:spPr>
        <p:txBody>
          <a:bodyPr anchorCtr="0" anchor="b" bIns="45700" lIns="91425" spcFirstLastPara="1" rIns="91425" wrap="square" tIns="45700">
            <a:noAutofit/>
          </a:bodyPr>
          <a:lstStyle>
            <a:lvl1pPr indent="-228600" lvl="0" marL="457200" rtl="0" algn="ctr">
              <a:spcBef>
                <a:spcPts val="400"/>
              </a:spcBef>
              <a:spcAft>
                <a:spcPts val="0"/>
              </a:spcAft>
              <a:buSzPts val="2000"/>
              <a:buNone/>
              <a:defRPr b="0" sz="2000"/>
            </a:lvl1pPr>
            <a:lvl2pPr indent="-228600" lvl="1" marL="914400" rtl="0" algn="l">
              <a:spcBef>
                <a:spcPts val="600"/>
              </a:spcBef>
              <a:spcAft>
                <a:spcPts val="0"/>
              </a:spcAft>
              <a:buSzPts val="2000"/>
              <a:buNone/>
              <a:defRPr b="1" sz="2000"/>
            </a:lvl2pPr>
            <a:lvl3pPr indent="-228600" lvl="2" marL="1371600" rtl="0" algn="l">
              <a:spcBef>
                <a:spcPts val="600"/>
              </a:spcBef>
              <a:spcAft>
                <a:spcPts val="0"/>
              </a:spcAft>
              <a:buSzPts val="1800"/>
              <a:buNone/>
              <a:defRPr b="1" sz="1800"/>
            </a:lvl3pPr>
            <a:lvl4pPr indent="-228600" lvl="3" marL="1828800" rtl="0" algn="l">
              <a:spcBef>
                <a:spcPts val="600"/>
              </a:spcBef>
              <a:spcAft>
                <a:spcPts val="0"/>
              </a:spcAft>
              <a:buSzPts val="1600"/>
              <a:buNone/>
              <a:defRPr b="1" sz="1600"/>
            </a:lvl4pPr>
            <a:lvl5pPr indent="-228600" lvl="4" marL="2286000" rtl="0" algn="l">
              <a:spcBef>
                <a:spcPts val="600"/>
              </a:spcBef>
              <a:spcAft>
                <a:spcPts val="0"/>
              </a:spcAft>
              <a:buSzPts val="1600"/>
              <a:buNone/>
              <a:defRPr b="1" sz="1600"/>
            </a:lvl5pPr>
            <a:lvl6pPr indent="-228600" lvl="5" marL="2743200" rtl="0" algn="l">
              <a:spcBef>
                <a:spcPts val="600"/>
              </a:spcBef>
              <a:spcAft>
                <a:spcPts val="0"/>
              </a:spcAft>
              <a:buSzPts val="1600"/>
              <a:buNone/>
              <a:defRPr b="1" sz="1600"/>
            </a:lvl6pPr>
            <a:lvl7pPr indent="-228600" lvl="6" marL="3200400" rtl="0" algn="l">
              <a:spcBef>
                <a:spcPts val="600"/>
              </a:spcBef>
              <a:spcAft>
                <a:spcPts val="0"/>
              </a:spcAft>
              <a:buSzPts val="1600"/>
              <a:buNone/>
              <a:defRPr b="1" sz="1600"/>
            </a:lvl7pPr>
            <a:lvl8pPr indent="-228600" lvl="7" marL="3657600" rtl="0" algn="l">
              <a:spcBef>
                <a:spcPts val="600"/>
              </a:spcBef>
              <a:spcAft>
                <a:spcPts val="0"/>
              </a:spcAft>
              <a:buSzPts val="1600"/>
              <a:buNone/>
              <a:defRPr b="1" sz="1600"/>
            </a:lvl8pPr>
            <a:lvl9pPr indent="-228600" lvl="8" marL="4114800" rtl="0" algn="l">
              <a:spcBef>
                <a:spcPts val="600"/>
              </a:spcBef>
              <a:spcAft>
                <a:spcPts val="600"/>
              </a:spcAft>
              <a:buSzPts val="1600"/>
              <a:buNone/>
              <a:defRPr b="1" sz="1600"/>
            </a:lvl9pPr>
          </a:lstStyle>
          <a:p/>
        </p:txBody>
      </p:sp>
      <p:sp>
        <p:nvSpPr>
          <p:cNvPr id="50" name="Google Shape;50;p17"/>
          <p:cNvSpPr txBox="1"/>
          <p:nvPr>
            <p:ph idx="4" type="body"/>
          </p:nvPr>
        </p:nvSpPr>
        <p:spPr>
          <a:xfrm>
            <a:off x="6187415" y="2751138"/>
            <a:ext cx="5194500" cy="3109800"/>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lvl1pPr indent="-342900" lvl="0" marL="457200" rtl="0" algn="l">
              <a:spcBef>
                <a:spcPts val="360"/>
              </a:spcBef>
              <a:spcAft>
                <a:spcPts val="0"/>
              </a:spcAft>
              <a:buSzPts val="1800"/>
              <a:buChar char="🞆"/>
              <a:defRPr/>
            </a:lvl1pPr>
            <a:lvl2pPr indent="-342900" lvl="1" marL="914400" rtl="0" algn="l">
              <a:spcBef>
                <a:spcPts val="600"/>
              </a:spcBef>
              <a:spcAft>
                <a:spcPts val="0"/>
              </a:spcAft>
              <a:buSzPts val="1800"/>
              <a:buChar char="🞆"/>
              <a:defRPr/>
            </a:lvl2pPr>
            <a:lvl3pPr indent="-342900" lvl="2" marL="1371600" rtl="0" algn="l">
              <a:spcBef>
                <a:spcPts val="600"/>
              </a:spcBef>
              <a:spcAft>
                <a:spcPts val="0"/>
              </a:spcAft>
              <a:buSzPts val="1800"/>
              <a:buChar char="🞆"/>
              <a:defRPr/>
            </a:lvl3pPr>
            <a:lvl4pPr indent="-342900" lvl="3" marL="1828800" rtl="0" algn="l">
              <a:spcBef>
                <a:spcPts val="600"/>
              </a:spcBef>
              <a:spcAft>
                <a:spcPts val="0"/>
              </a:spcAft>
              <a:buSzPts val="1800"/>
              <a:buChar char="🞆"/>
              <a:defRPr/>
            </a:lvl4pPr>
            <a:lvl5pPr indent="-342900" lvl="4" marL="2286000" rtl="0" algn="l">
              <a:spcBef>
                <a:spcPts val="600"/>
              </a:spcBef>
              <a:spcAft>
                <a:spcPts val="0"/>
              </a:spcAft>
              <a:buSzPts val="1800"/>
              <a:buChar char="🞆"/>
              <a:defRPr/>
            </a:lvl5pPr>
            <a:lvl6pPr indent="-342900" lvl="5" marL="2743200" rtl="0" algn="l">
              <a:spcBef>
                <a:spcPts val="600"/>
              </a:spcBef>
              <a:spcAft>
                <a:spcPts val="0"/>
              </a:spcAft>
              <a:buSzPts val="1800"/>
              <a:buChar char="🞆"/>
              <a:defRPr/>
            </a:lvl6pPr>
            <a:lvl7pPr indent="-342900" lvl="6" marL="3200400" rtl="0" algn="l">
              <a:spcBef>
                <a:spcPts val="600"/>
              </a:spcBef>
              <a:spcAft>
                <a:spcPts val="0"/>
              </a:spcAft>
              <a:buSzPts val="1800"/>
              <a:buChar char="🞆"/>
              <a:defRPr/>
            </a:lvl7pPr>
            <a:lvl8pPr indent="-342900" lvl="7" marL="3657600" rtl="0" algn="l">
              <a:spcBef>
                <a:spcPts val="600"/>
              </a:spcBef>
              <a:spcAft>
                <a:spcPts val="0"/>
              </a:spcAft>
              <a:buSzPts val="1800"/>
              <a:buChar char="🞆"/>
              <a:defRPr/>
            </a:lvl8pPr>
            <a:lvl9pPr indent="-342900" lvl="8" marL="4114800" rtl="0" algn="l">
              <a:spcBef>
                <a:spcPts val="600"/>
              </a:spcBef>
              <a:spcAft>
                <a:spcPts val="600"/>
              </a:spcAft>
              <a:buSzPts val="1800"/>
              <a:buChar char="🞆"/>
              <a:defRPr/>
            </a:lvl9pPr>
          </a:lstStyle>
          <a:p/>
        </p:txBody>
      </p:sp>
      <p:sp>
        <p:nvSpPr>
          <p:cNvPr id="51" name="Google Shape;51;p17"/>
          <p:cNvSpPr txBox="1"/>
          <p:nvPr>
            <p:ph idx="10" type="dt"/>
          </p:nvPr>
        </p:nvSpPr>
        <p:spPr>
          <a:xfrm>
            <a:off x="9334626" y="6041362"/>
            <a:ext cx="13437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2" name="Google Shape;52;p17"/>
          <p:cNvSpPr txBox="1"/>
          <p:nvPr>
            <p:ph idx="11" type="ftr"/>
          </p:nvPr>
        </p:nvSpPr>
        <p:spPr>
          <a:xfrm>
            <a:off x="451514" y="6041362"/>
            <a:ext cx="8644200" cy="36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3" name="Google Shape;53;p17"/>
          <p:cNvSpPr txBox="1"/>
          <p:nvPr>
            <p:ph idx="12" type="sldNum"/>
          </p:nvPr>
        </p:nvSpPr>
        <p:spPr>
          <a:xfrm>
            <a:off x="10678331" y="5915888"/>
            <a:ext cx="1062300" cy="490500"/>
          </a:xfrm>
          <a:prstGeom prst="rect">
            <a:avLst/>
          </a:prstGeom>
          <a:noFill/>
          <a:ln>
            <a:noFill/>
          </a:ln>
        </p:spPr>
        <p:txBody>
          <a:bodyPr anchorCtr="0" anchor="b" bIns="108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4" name="Shape 54"/>
        <p:cNvGrpSpPr/>
        <p:nvPr/>
      </p:nvGrpSpPr>
      <p:grpSpPr>
        <a:xfrm>
          <a:off x="0" y="0"/>
          <a:ext cx="0" cy="0"/>
          <a:chOff x="0" y="0"/>
          <a:chExt cx="0" cy="0"/>
        </a:xfrm>
      </p:grpSpPr>
      <p:sp>
        <p:nvSpPr>
          <p:cNvPr id="55" name="Google Shape;55;p18"/>
          <p:cNvSpPr/>
          <p:nvPr/>
        </p:nvSpPr>
        <p:spPr>
          <a:xfrm>
            <a:off x="0" y="0"/>
            <a:ext cx="12192005" cy="2185988"/>
          </a:xfrm>
          <a:custGeom>
            <a:rect b="b" l="l" r="r" t="t"/>
            <a:pathLst>
              <a:path extrusionOk="0" h="1377" w="5760">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blipFill rotWithShape="1">
            <a:blip r:embed="rId2">
              <a:alphaModFix/>
            </a:blip>
            <a:tile algn="tl" flip="none" tx="0" sx="99997" ty="0" sy="99997"/>
          </a:blipFill>
          <a:ln cap="rnd" cmpd="sng" w="9525">
            <a:solidFill>
              <a:schemeClr val="accent1"/>
            </a:solidFill>
            <a:prstDash val="solid"/>
            <a:round/>
            <a:headEnd len="sm" w="sm" type="none"/>
            <a:tailEnd len="sm" w="sm" type="none"/>
          </a:ln>
        </p:spPr>
      </p:sp>
      <p:sp>
        <p:nvSpPr>
          <p:cNvPr id="56" name="Google Shape;56;p18"/>
          <p:cNvSpPr txBox="1"/>
          <p:nvPr>
            <p:ph type="title"/>
          </p:nvPr>
        </p:nvSpPr>
        <p:spPr>
          <a:xfrm>
            <a:off x="810000" y="447188"/>
            <a:ext cx="105720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rtl="0" algn="l">
              <a:spcBef>
                <a:spcPts val="0"/>
              </a:spcBef>
              <a:spcAft>
                <a:spcPts val="0"/>
              </a:spcAft>
              <a:buClr>
                <a:srgbClr val="FEFEFE"/>
              </a:buClr>
              <a:buSzPts val="18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 name="Google Shape;57;p18"/>
          <p:cNvSpPr txBox="1"/>
          <p:nvPr>
            <p:ph idx="10" type="dt"/>
          </p:nvPr>
        </p:nvSpPr>
        <p:spPr>
          <a:xfrm>
            <a:off x="9334626" y="6041362"/>
            <a:ext cx="13437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8" name="Google Shape;58;p18"/>
          <p:cNvSpPr txBox="1"/>
          <p:nvPr>
            <p:ph idx="11" type="ftr"/>
          </p:nvPr>
        </p:nvSpPr>
        <p:spPr>
          <a:xfrm>
            <a:off x="451514" y="6041362"/>
            <a:ext cx="8644200" cy="36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p18"/>
          <p:cNvSpPr txBox="1"/>
          <p:nvPr>
            <p:ph idx="12" type="sldNum"/>
          </p:nvPr>
        </p:nvSpPr>
        <p:spPr>
          <a:xfrm>
            <a:off x="10678331" y="5915888"/>
            <a:ext cx="1062300" cy="490500"/>
          </a:xfrm>
          <a:prstGeom prst="rect">
            <a:avLst/>
          </a:prstGeom>
          <a:noFill/>
          <a:ln>
            <a:noFill/>
          </a:ln>
        </p:spPr>
        <p:txBody>
          <a:bodyPr anchorCtr="0" anchor="b" bIns="108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0" name="Shape 60"/>
        <p:cNvGrpSpPr/>
        <p:nvPr/>
      </p:nvGrpSpPr>
      <p:grpSpPr>
        <a:xfrm>
          <a:off x="0" y="0"/>
          <a:ext cx="0" cy="0"/>
          <a:chOff x="0" y="0"/>
          <a:chExt cx="0" cy="0"/>
        </a:xfrm>
      </p:grpSpPr>
      <p:sp>
        <p:nvSpPr>
          <p:cNvPr id="61" name="Google Shape;61;p19"/>
          <p:cNvSpPr txBox="1"/>
          <p:nvPr>
            <p:ph idx="10" type="dt"/>
          </p:nvPr>
        </p:nvSpPr>
        <p:spPr>
          <a:xfrm>
            <a:off x="9334626" y="6041362"/>
            <a:ext cx="13437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2" name="Google Shape;62;p19"/>
          <p:cNvSpPr txBox="1"/>
          <p:nvPr>
            <p:ph idx="11" type="ftr"/>
          </p:nvPr>
        </p:nvSpPr>
        <p:spPr>
          <a:xfrm>
            <a:off x="451514" y="6041362"/>
            <a:ext cx="8644200" cy="36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3" name="Google Shape;63;p19"/>
          <p:cNvSpPr txBox="1"/>
          <p:nvPr>
            <p:ph idx="12" type="sldNum"/>
          </p:nvPr>
        </p:nvSpPr>
        <p:spPr>
          <a:xfrm>
            <a:off x="10678331" y="5915888"/>
            <a:ext cx="1062300" cy="490500"/>
          </a:xfrm>
          <a:prstGeom prst="rect">
            <a:avLst/>
          </a:prstGeom>
          <a:noFill/>
          <a:ln>
            <a:noFill/>
          </a:ln>
        </p:spPr>
        <p:txBody>
          <a:bodyPr anchorCtr="0" anchor="b" bIns="108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64" name="Shape 64"/>
        <p:cNvGrpSpPr/>
        <p:nvPr/>
      </p:nvGrpSpPr>
      <p:grpSpPr>
        <a:xfrm>
          <a:off x="0" y="0"/>
          <a:ext cx="0" cy="0"/>
          <a:chOff x="0" y="0"/>
          <a:chExt cx="0" cy="0"/>
        </a:xfrm>
      </p:grpSpPr>
      <p:sp>
        <p:nvSpPr>
          <p:cNvPr id="65" name="Google Shape;65;p20"/>
          <p:cNvSpPr/>
          <p:nvPr/>
        </p:nvSpPr>
        <p:spPr>
          <a:xfrm>
            <a:off x="1073151" y="446087"/>
            <a:ext cx="3547532" cy="1814653"/>
          </a:xfrm>
          <a:custGeom>
            <a:rect b="b" l="l" r="r" t="t"/>
            <a:pathLst>
              <a:path extrusionOk="0" h="2308" w="3384">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blipFill rotWithShape="1">
            <a:blip r:embed="rId2">
              <a:alphaModFix/>
            </a:blip>
            <a:tile algn="tl" flip="none" tx="0" sx="99997" ty="0" sy="99997"/>
          </a:blipFill>
          <a:ln cap="rnd" cmpd="sng" w="9525">
            <a:solidFill>
              <a:schemeClr val="accent1"/>
            </a:solidFill>
            <a:prstDash val="solid"/>
            <a:round/>
            <a:headEnd len="sm" w="sm" type="none"/>
            <a:tailEnd len="sm" w="sm" type="none"/>
          </a:ln>
        </p:spPr>
      </p:sp>
      <p:sp>
        <p:nvSpPr>
          <p:cNvPr id="66" name="Google Shape;66;p20"/>
          <p:cNvSpPr txBox="1"/>
          <p:nvPr>
            <p:ph type="title"/>
          </p:nvPr>
        </p:nvSpPr>
        <p:spPr>
          <a:xfrm>
            <a:off x="1073151" y="446088"/>
            <a:ext cx="3547500" cy="1618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rtl="0" algn="l">
              <a:spcBef>
                <a:spcPts val="0"/>
              </a:spcBef>
              <a:spcAft>
                <a:spcPts val="0"/>
              </a:spcAft>
              <a:buClr>
                <a:srgbClr val="FEFEFE"/>
              </a:buClr>
              <a:buSzPts val="2000"/>
              <a:buFont typeface="Century Gothic"/>
              <a:buNone/>
              <a:defRPr b="1" sz="20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7" name="Google Shape;67;p20"/>
          <p:cNvSpPr txBox="1"/>
          <p:nvPr>
            <p:ph idx="1" type="body"/>
          </p:nvPr>
        </p:nvSpPr>
        <p:spPr>
          <a:xfrm>
            <a:off x="4855633" y="446088"/>
            <a:ext cx="6252600" cy="54150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lvl1pPr indent="-342900" lvl="0" marL="457200" rtl="0" algn="l">
              <a:spcBef>
                <a:spcPts val="360"/>
              </a:spcBef>
              <a:spcAft>
                <a:spcPts val="0"/>
              </a:spcAft>
              <a:buSzPts val="1800"/>
              <a:buChar char="🞆"/>
              <a:defRPr/>
            </a:lvl1pPr>
            <a:lvl2pPr indent="-342900" lvl="1" marL="914400" rtl="0" algn="l">
              <a:spcBef>
                <a:spcPts val="600"/>
              </a:spcBef>
              <a:spcAft>
                <a:spcPts val="0"/>
              </a:spcAft>
              <a:buSzPts val="1800"/>
              <a:buChar char="🞆"/>
              <a:defRPr/>
            </a:lvl2pPr>
            <a:lvl3pPr indent="-342900" lvl="2" marL="1371600" rtl="0" algn="l">
              <a:spcBef>
                <a:spcPts val="600"/>
              </a:spcBef>
              <a:spcAft>
                <a:spcPts val="0"/>
              </a:spcAft>
              <a:buSzPts val="1800"/>
              <a:buChar char="🞆"/>
              <a:defRPr/>
            </a:lvl3pPr>
            <a:lvl4pPr indent="-342900" lvl="3" marL="1828800" rtl="0" algn="l">
              <a:spcBef>
                <a:spcPts val="600"/>
              </a:spcBef>
              <a:spcAft>
                <a:spcPts val="0"/>
              </a:spcAft>
              <a:buSzPts val="1800"/>
              <a:buChar char="🞆"/>
              <a:defRPr/>
            </a:lvl4pPr>
            <a:lvl5pPr indent="-342900" lvl="4" marL="2286000" rtl="0" algn="l">
              <a:spcBef>
                <a:spcPts val="600"/>
              </a:spcBef>
              <a:spcAft>
                <a:spcPts val="0"/>
              </a:spcAft>
              <a:buSzPts val="1800"/>
              <a:buChar char="🞆"/>
              <a:defRPr/>
            </a:lvl5pPr>
            <a:lvl6pPr indent="-342900" lvl="5" marL="2743200" rtl="0" algn="l">
              <a:spcBef>
                <a:spcPts val="600"/>
              </a:spcBef>
              <a:spcAft>
                <a:spcPts val="0"/>
              </a:spcAft>
              <a:buSzPts val="1800"/>
              <a:buChar char="🞆"/>
              <a:defRPr/>
            </a:lvl6pPr>
            <a:lvl7pPr indent="-342900" lvl="6" marL="3200400" rtl="0" algn="l">
              <a:spcBef>
                <a:spcPts val="600"/>
              </a:spcBef>
              <a:spcAft>
                <a:spcPts val="0"/>
              </a:spcAft>
              <a:buSzPts val="1800"/>
              <a:buChar char="🞆"/>
              <a:defRPr/>
            </a:lvl7pPr>
            <a:lvl8pPr indent="-342900" lvl="7" marL="3657600" rtl="0" algn="l">
              <a:spcBef>
                <a:spcPts val="600"/>
              </a:spcBef>
              <a:spcAft>
                <a:spcPts val="0"/>
              </a:spcAft>
              <a:buSzPts val="1800"/>
              <a:buChar char="🞆"/>
              <a:defRPr/>
            </a:lvl8pPr>
            <a:lvl9pPr indent="-342900" lvl="8" marL="4114800" rtl="0" algn="l">
              <a:spcBef>
                <a:spcPts val="600"/>
              </a:spcBef>
              <a:spcAft>
                <a:spcPts val="600"/>
              </a:spcAft>
              <a:buSzPts val="1800"/>
              <a:buChar char="🞆"/>
              <a:defRPr/>
            </a:lvl9pPr>
          </a:lstStyle>
          <a:p/>
        </p:txBody>
      </p:sp>
      <p:sp>
        <p:nvSpPr>
          <p:cNvPr id="68" name="Google Shape;68;p20"/>
          <p:cNvSpPr txBox="1"/>
          <p:nvPr>
            <p:ph idx="2" type="body"/>
          </p:nvPr>
        </p:nvSpPr>
        <p:spPr>
          <a:xfrm>
            <a:off x="1073151" y="2260738"/>
            <a:ext cx="3547500" cy="36003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lvl1pPr indent="-228600" lvl="0" marL="457200" rtl="0" algn="l">
              <a:spcBef>
                <a:spcPts val="280"/>
              </a:spcBef>
              <a:spcAft>
                <a:spcPts val="0"/>
              </a:spcAft>
              <a:buSzPts val="1400"/>
              <a:buNone/>
              <a:defRPr sz="1400"/>
            </a:lvl1pPr>
            <a:lvl2pPr indent="-228600" lvl="1" marL="914400" rtl="0" algn="l">
              <a:spcBef>
                <a:spcPts val="600"/>
              </a:spcBef>
              <a:spcAft>
                <a:spcPts val="0"/>
              </a:spcAft>
              <a:buSzPts val="1200"/>
              <a:buNone/>
              <a:defRPr sz="1200"/>
            </a:lvl2pPr>
            <a:lvl3pPr indent="-228600" lvl="2" marL="1371600" rtl="0" algn="l">
              <a:spcBef>
                <a:spcPts val="600"/>
              </a:spcBef>
              <a:spcAft>
                <a:spcPts val="0"/>
              </a:spcAft>
              <a:buSzPts val="1000"/>
              <a:buNone/>
              <a:defRPr sz="1000"/>
            </a:lvl3pPr>
            <a:lvl4pPr indent="-228600" lvl="3" marL="1828800" rtl="0" algn="l">
              <a:spcBef>
                <a:spcPts val="600"/>
              </a:spcBef>
              <a:spcAft>
                <a:spcPts val="0"/>
              </a:spcAft>
              <a:buSzPts val="900"/>
              <a:buNone/>
              <a:defRPr sz="900"/>
            </a:lvl4pPr>
            <a:lvl5pPr indent="-228600" lvl="4" marL="2286000" rtl="0" algn="l">
              <a:spcBef>
                <a:spcPts val="600"/>
              </a:spcBef>
              <a:spcAft>
                <a:spcPts val="0"/>
              </a:spcAft>
              <a:buSzPts val="900"/>
              <a:buNone/>
              <a:defRPr sz="900"/>
            </a:lvl5pPr>
            <a:lvl6pPr indent="-228600" lvl="5" marL="2743200" rtl="0" algn="l">
              <a:spcBef>
                <a:spcPts val="600"/>
              </a:spcBef>
              <a:spcAft>
                <a:spcPts val="0"/>
              </a:spcAft>
              <a:buSzPts val="900"/>
              <a:buNone/>
              <a:defRPr sz="900"/>
            </a:lvl6pPr>
            <a:lvl7pPr indent="-228600" lvl="6" marL="3200400" rtl="0" algn="l">
              <a:spcBef>
                <a:spcPts val="600"/>
              </a:spcBef>
              <a:spcAft>
                <a:spcPts val="0"/>
              </a:spcAft>
              <a:buSzPts val="900"/>
              <a:buNone/>
              <a:defRPr sz="900"/>
            </a:lvl7pPr>
            <a:lvl8pPr indent="-228600" lvl="7" marL="3657600" rtl="0" algn="l">
              <a:spcBef>
                <a:spcPts val="600"/>
              </a:spcBef>
              <a:spcAft>
                <a:spcPts val="0"/>
              </a:spcAft>
              <a:buSzPts val="900"/>
              <a:buNone/>
              <a:defRPr sz="900"/>
            </a:lvl8pPr>
            <a:lvl9pPr indent="-228600" lvl="8" marL="4114800" rtl="0" algn="l">
              <a:spcBef>
                <a:spcPts val="600"/>
              </a:spcBef>
              <a:spcAft>
                <a:spcPts val="600"/>
              </a:spcAft>
              <a:buSzPts val="900"/>
              <a:buNone/>
              <a:defRPr sz="900"/>
            </a:lvl9pPr>
          </a:lstStyle>
          <a:p/>
        </p:txBody>
      </p:sp>
      <p:sp>
        <p:nvSpPr>
          <p:cNvPr id="69" name="Google Shape;69;p20"/>
          <p:cNvSpPr txBox="1"/>
          <p:nvPr>
            <p:ph idx="10" type="dt"/>
          </p:nvPr>
        </p:nvSpPr>
        <p:spPr>
          <a:xfrm>
            <a:off x="9334626" y="6041362"/>
            <a:ext cx="13437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0" name="Google Shape;70;p20"/>
          <p:cNvSpPr txBox="1"/>
          <p:nvPr>
            <p:ph idx="11" type="ftr"/>
          </p:nvPr>
        </p:nvSpPr>
        <p:spPr>
          <a:xfrm>
            <a:off x="451514" y="6041362"/>
            <a:ext cx="8644200" cy="36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1" name="Google Shape;71;p20"/>
          <p:cNvSpPr txBox="1"/>
          <p:nvPr>
            <p:ph idx="12" type="sldNum"/>
          </p:nvPr>
        </p:nvSpPr>
        <p:spPr>
          <a:xfrm>
            <a:off x="10678331" y="5915888"/>
            <a:ext cx="1062300" cy="490500"/>
          </a:xfrm>
          <a:prstGeom prst="rect">
            <a:avLst/>
          </a:prstGeom>
          <a:noFill/>
          <a:ln>
            <a:noFill/>
          </a:ln>
        </p:spPr>
        <p:txBody>
          <a:bodyPr anchorCtr="0" anchor="b" bIns="108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2" name="Shape 72"/>
        <p:cNvGrpSpPr/>
        <p:nvPr/>
      </p:nvGrpSpPr>
      <p:grpSpPr>
        <a:xfrm>
          <a:off x="0" y="0"/>
          <a:ext cx="0" cy="0"/>
          <a:chOff x="0" y="0"/>
          <a:chExt cx="0" cy="0"/>
        </a:xfrm>
      </p:grpSpPr>
      <p:sp>
        <p:nvSpPr>
          <p:cNvPr id="73" name="Google Shape;73;p21"/>
          <p:cNvSpPr txBox="1"/>
          <p:nvPr>
            <p:ph type="title"/>
          </p:nvPr>
        </p:nvSpPr>
        <p:spPr>
          <a:xfrm>
            <a:off x="814728" y="727522"/>
            <a:ext cx="4853100" cy="16173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rtl="0" algn="l">
              <a:spcBef>
                <a:spcPts val="0"/>
              </a:spcBef>
              <a:spcAft>
                <a:spcPts val="0"/>
              </a:spcAft>
              <a:buClr>
                <a:srgbClr val="FEFEFE"/>
              </a:buClr>
              <a:buSzPts val="2400"/>
              <a:buFont typeface="Century Gothic"/>
              <a:buNone/>
              <a:defRPr b="0" sz="24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4" name="Google Shape;74;p21"/>
          <p:cNvSpPr/>
          <p:nvPr>
            <p:ph idx="2" type="pic"/>
          </p:nvPr>
        </p:nvSpPr>
        <p:spPr>
          <a:xfrm>
            <a:off x="6098117" y="0"/>
            <a:ext cx="6093900" cy="6858000"/>
          </a:xfrm>
          <a:prstGeom prst="rect">
            <a:avLst/>
          </a:prstGeom>
          <a:noFill/>
          <a:ln cap="flat" cmpd="sng" w="9525">
            <a:solidFill>
              <a:schemeClr val="lt2"/>
            </a:solidFill>
            <a:prstDash val="solid"/>
            <a:round/>
            <a:headEnd len="sm" w="sm" type="none"/>
            <a:tailEnd len="sm" w="sm" type="none"/>
          </a:ln>
        </p:spPr>
        <p:txBody>
          <a:bodyPr anchorCtr="0" anchor="t" bIns="45700" lIns="91425" spcFirstLastPara="1" rIns="91425" wrap="square" tIns="45700">
            <a:noAutofit/>
          </a:bodyPr>
          <a:lstStyle>
            <a:lvl1pPr lvl="0" marR="0" rtl="0" algn="ctr">
              <a:spcBef>
                <a:spcPts val="280"/>
              </a:spcBef>
              <a:spcAft>
                <a:spcPts val="0"/>
              </a:spcAft>
              <a:buClr>
                <a:schemeClr val="accent1"/>
              </a:buClr>
              <a:buSzPts val="1400"/>
              <a:buFont typeface="Noto Sans Symbols"/>
              <a:buNone/>
              <a:defRPr b="0" i="0" sz="1400" u="none" cap="none" strike="noStrike">
                <a:solidFill>
                  <a:schemeClr val="lt1"/>
                </a:solidFill>
                <a:latin typeface="Century Gothic"/>
                <a:ea typeface="Century Gothic"/>
                <a:cs typeface="Century Gothic"/>
                <a:sym typeface="Century Gothic"/>
              </a:defRPr>
            </a:lvl1pPr>
            <a:lvl2pPr lvl="1" marR="0" rtl="0" algn="l">
              <a:spcBef>
                <a:spcPts val="600"/>
              </a:spcBef>
              <a:spcAft>
                <a:spcPts val="0"/>
              </a:spcAft>
              <a:buClr>
                <a:schemeClr val="accen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2pPr>
            <a:lvl3pPr lvl="2" marR="0" rtl="0" algn="l">
              <a:spcBef>
                <a:spcPts val="600"/>
              </a:spcBef>
              <a:spcAft>
                <a:spcPts val="0"/>
              </a:spcAft>
              <a:buClr>
                <a:schemeClr val="accent1"/>
              </a:buClr>
              <a:buSzPts val="1400"/>
              <a:buFont typeface="Noto Sans Symbols"/>
              <a:buChar char="🞆"/>
              <a:defRPr b="0" i="0" sz="1400" u="none" cap="none" strike="noStrike">
                <a:solidFill>
                  <a:schemeClr val="lt1"/>
                </a:solidFill>
                <a:latin typeface="Century Gothic"/>
                <a:ea typeface="Century Gothic"/>
                <a:cs typeface="Century Gothic"/>
                <a:sym typeface="Century Gothic"/>
              </a:defRPr>
            </a:lvl3pPr>
            <a:lvl4pPr lvl="3"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4pPr>
            <a:lvl5pPr lvl="4"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5pPr>
            <a:lvl6pPr lvl="5"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6pPr>
            <a:lvl7pPr lvl="6"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7pPr>
            <a:lvl8pPr lvl="7"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8pPr>
            <a:lvl9pPr lvl="8" marR="0" rtl="0" algn="l">
              <a:spcBef>
                <a:spcPts val="600"/>
              </a:spcBef>
              <a:spcAft>
                <a:spcPts val="60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75" name="Google Shape;75;p21"/>
          <p:cNvSpPr txBox="1"/>
          <p:nvPr>
            <p:ph idx="1" type="body"/>
          </p:nvPr>
        </p:nvSpPr>
        <p:spPr>
          <a:xfrm>
            <a:off x="814728" y="2344684"/>
            <a:ext cx="4853100" cy="3516300"/>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lvl1pPr indent="-228600" lvl="0" marL="457200" rtl="0" algn="l">
              <a:spcBef>
                <a:spcPts val="240"/>
              </a:spcBef>
              <a:spcAft>
                <a:spcPts val="0"/>
              </a:spcAft>
              <a:buSzPts val="1200"/>
              <a:buNone/>
              <a:defRPr sz="1200"/>
            </a:lvl1pPr>
            <a:lvl2pPr indent="-228600" lvl="1" marL="914400" rtl="0" algn="l">
              <a:spcBef>
                <a:spcPts val="600"/>
              </a:spcBef>
              <a:spcAft>
                <a:spcPts val="0"/>
              </a:spcAft>
              <a:buSzPts val="1200"/>
              <a:buNone/>
              <a:defRPr sz="1200"/>
            </a:lvl2pPr>
            <a:lvl3pPr indent="-228600" lvl="2" marL="1371600" rtl="0" algn="l">
              <a:spcBef>
                <a:spcPts val="600"/>
              </a:spcBef>
              <a:spcAft>
                <a:spcPts val="0"/>
              </a:spcAft>
              <a:buSzPts val="1000"/>
              <a:buNone/>
              <a:defRPr sz="1000"/>
            </a:lvl3pPr>
            <a:lvl4pPr indent="-228600" lvl="3" marL="1828800" rtl="0" algn="l">
              <a:spcBef>
                <a:spcPts val="600"/>
              </a:spcBef>
              <a:spcAft>
                <a:spcPts val="0"/>
              </a:spcAft>
              <a:buSzPts val="900"/>
              <a:buNone/>
              <a:defRPr sz="900"/>
            </a:lvl4pPr>
            <a:lvl5pPr indent="-228600" lvl="4" marL="2286000" rtl="0" algn="l">
              <a:spcBef>
                <a:spcPts val="600"/>
              </a:spcBef>
              <a:spcAft>
                <a:spcPts val="0"/>
              </a:spcAft>
              <a:buSzPts val="900"/>
              <a:buNone/>
              <a:defRPr sz="900"/>
            </a:lvl5pPr>
            <a:lvl6pPr indent="-228600" lvl="5" marL="2743200" rtl="0" algn="l">
              <a:spcBef>
                <a:spcPts val="600"/>
              </a:spcBef>
              <a:spcAft>
                <a:spcPts val="0"/>
              </a:spcAft>
              <a:buSzPts val="900"/>
              <a:buNone/>
              <a:defRPr sz="900"/>
            </a:lvl6pPr>
            <a:lvl7pPr indent="-228600" lvl="6" marL="3200400" rtl="0" algn="l">
              <a:spcBef>
                <a:spcPts val="600"/>
              </a:spcBef>
              <a:spcAft>
                <a:spcPts val="0"/>
              </a:spcAft>
              <a:buSzPts val="900"/>
              <a:buNone/>
              <a:defRPr sz="900"/>
            </a:lvl7pPr>
            <a:lvl8pPr indent="-228600" lvl="7" marL="3657600" rtl="0" algn="l">
              <a:spcBef>
                <a:spcPts val="600"/>
              </a:spcBef>
              <a:spcAft>
                <a:spcPts val="0"/>
              </a:spcAft>
              <a:buSzPts val="900"/>
              <a:buNone/>
              <a:defRPr sz="900"/>
            </a:lvl8pPr>
            <a:lvl9pPr indent="-228600" lvl="8" marL="4114800" rtl="0" algn="l">
              <a:spcBef>
                <a:spcPts val="600"/>
              </a:spcBef>
              <a:spcAft>
                <a:spcPts val="600"/>
              </a:spcAft>
              <a:buSzPts val="900"/>
              <a:buNone/>
              <a:defRPr sz="900"/>
            </a:lvl9pPr>
          </a:lstStyle>
          <a:p/>
        </p:txBody>
      </p:sp>
      <p:sp>
        <p:nvSpPr>
          <p:cNvPr id="76" name="Google Shape;76;p21"/>
          <p:cNvSpPr txBox="1"/>
          <p:nvPr>
            <p:ph idx="10" type="dt"/>
          </p:nvPr>
        </p:nvSpPr>
        <p:spPr>
          <a:xfrm>
            <a:off x="3885810" y="6041362"/>
            <a:ext cx="976800" cy="365100"/>
          </a:xfrm>
          <a:prstGeom prst="rect">
            <a:avLst/>
          </a:prstGeom>
          <a:noFill/>
          <a:ln>
            <a:noFill/>
          </a:ln>
        </p:spPr>
        <p:txBody>
          <a:bodyPr anchorCtr="0" anchor="b"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7" name="Google Shape;77;p21"/>
          <p:cNvSpPr txBox="1"/>
          <p:nvPr>
            <p:ph idx="11" type="ftr"/>
          </p:nvPr>
        </p:nvSpPr>
        <p:spPr>
          <a:xfrm>
            <a:off x="590396" y="6041362"/>
            <a:ext cx="3295500" cy="3651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8" name="Google Shape;78;p21"/>
          <p:cNvSpPr txBox="1"/>
          <p:nvPr>
            <p:ph idx="12" type="sldNum"/>
          </p:nvPr>
        </p:nvSpPr>
        <p:spPr>
          <a:xfrm>
            <a:off x="4862689" y="5915888"/>
            <a:ext cx="1062300" cy="490500"/>
          </a:xfrm>
          <a:prstGeom prst="rect">
            <a:avLst/>
          </a:prstGeom>
          <a:noFill/>
          <a:ln>
            <a:noFill/>
          </a:ln>
        </p:spPr>
        <p:txBody>
          <a:bodyPr anchorCtr="0" anchor="b" bIns="108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2"/>
        </a:solidFill>
      </p:bgPr>
    </p:bg>
    <p:spTree>
      <p:nvGrpSpPr>
        <p:cNvPr id="9" name="Shape 9"/>
        <p:cNvGrpSpPr/>
        <p:nvPr/>
      </p:nvGrpSpPr>
      <p:grpSpPr>
        <a:xfrm>
          <a:off x="0" y="0"/>
          <a:ext cx="0" cy="0"/>
          <a:chOff x="0" y="0"/>
          <a:chExt cx="0" cy="0"/>
        </a:xfrm>
      </p:grpSpPr>
      <p:sp>
        <p:nvSpPr>
          <p:cNvPr id="10" name="Google Shape;10;p12"/>
          <p:cNvSpPr txBox="1"/>
          <p:nvPr>
            <p:ph type="title"/>
          </p:nvPr>
        </p:nvSpPr>
        <p:spPr>
          <a:xfrm>
            <a:off x="810000" y="447188"/>
            <a:ext cx="105720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lvl1pPr lvl="0" marR="0" rtl="0" algn="l">
              <a:spcBef>
                <a:spcPts val="0"/>
              </a:spcBef>
              <a:spcAft>
                <a:spcPts val="0"/>
              </a:spcAft>
              <a:buClr>
                <a:srgbClr val="FEFEFE"/>
              </a:buClr>
              <a:buSzPts val="4000"/>
              <a:buFont typeface="Century Gothic"/>
              <a:buNone/>
              <a:defRPr b="1" i="0" sz="4000" u="none" cap="none" strike="noStrike">
                <a:solidFill>
                  <a:srgbClr val="FEFEFE"/>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2"/>
                </a:solidFill>
              </a:defRPr>
            </a:lvl2pPr>
            <a:lvl3pPr lvl="2" marR="0" rtl="0" algn="l">
              <a:spcBef>
                <a:spcPts val="0"/>
              </a:spcBef>
              <a:spcAft>
                <a:spcPts val="0"/>
              </a:spcAft>
              <a:buSzPts val="1400"/>
              <a:buNone/>
              <a:defRPr b="0" i="0" sz="1800" u="none" cap="none" strike="noStrike">
                <a:solidFill>
                  <a:schemeClr val="lt2"/>
                </a:solidFill>
              </a:defRPr>
            </a:lvl3pPr>
            <a:lvl4pPr lvl="3" marR="0" rtl="0" algn="l">
              <a:spcBef>
                <a:spcPts val="0"/>
              </a:spcBef>
              <a:spcAft>
                <a:spcPts val="0"/>
              </a:spcAft>
              <a:buSzPts val="1400"/>
              <a:buNone/>
              <a:defRPr b="0" i="0" sz="1800" u="none" cap="none" strike="noStrike">
                <a:solidFill>
                  <a:schemeClr val="lt2"/>
                </a:solidFill>
              </a:defRPr>
            </a:lvl4pPr>
            <a:lvl5pPr lvl="4" marR="0" rtl="0" algn="l">
              <a:spcBef>
                <a:spcPts val="0"/>
              </a:spcBef>
              <a:spcAft>
                <a:spcPts val="0"/>
              </a:spcAft>
              <a:buSzPts val="1400"/>
              <a:buNone/>
              <a:defRPr b="0" i="0" sz="1800" u="none" cap="none" strike="noStrike">
                <a:solidFill>
                  <a:schemeClr val="lt2"/>
                </a:solidFill>
              </a:defRPr>
            </a:lvl5pPr>
            <a:lvl6pPr lvl="5" marR="0" rtl="0" algn="l">
              <a:spcBef>
                <a:spcPts val="0"/>
              </a:spcBef>
              <a:spcAft>
                <a:spcPts val="0"/>
              </a:spcAft>
              <a:buSzPts val="1400"/>
              <a:buNone/>
              <a:defRPr b="0" i="0" sz="1800" u="none" cap="none" strike="noStrike">
                <a:solidFill>
                  <a:schemeClr val="lt2"/>
                </a:solidFill>
              </a:defRPr>
            </a:lvl6pPr>
            <a:lvl7pPr lvl="6" marR="0" rtl="0" algn="l">
              <a:spcBef>
                <a:spcPts val="0"/>
              </a:spcBef>
              <a:spcAft>
                <a:spcPts val="0"/>
              </a:spcAft>
              <a:buSzPts val="1400"/>
              <a:buNone/>
              <a:defRPr b="0" i="0" sz="1800" u="none" cap="none" strike="noStrike">
                <a:solidFill>
                  <a:schemeClr val="lt2"/>
                </a:solidFill>
              </a:defRPr>
            </a:lvl7pPr>
            <a:lvl8pPr lvl="7" marR="0" rtl="0" algn="l">
              <a:spcBef>
                <a:spcPts val="0"/>
              </a:spcBef>
              <a:spcAft>
                <a:spcPts val="0"/>
              </a:spcAft>
              <a:buSzPts val="1400"/>
              <a:buNone/>
              <a:defRPr b="0" i="0" sz="1800" u="none" cap="none" strike="noStrike">
                <a:solidFill>
                  <a:schemeClr val="lt2"/>
                </a:solidFill>
              </a:defRPr>
            </a:lvl8pPr>
            <a:lvl9pPr lvl="8" marR="0" rtl="0" algn="l">
              <a:spcBef>
                <a:spcPts val="0"/>
              </a:spcBef>
              <a:spcAft>
                <a:spcPts val="0"/>
              </a:spcAft>
              <a:buSzPts val="1400"/>
              <a:buNone/>
              <a:defRPr b="0" i="0" sz="1800" u="none" cap="none" strike="noStrike">
                <a:solidFill>
                  <a:schemeClr val="lt2"/>
                </a:solidFill>
              </a:defRPr>
            </a:lvl9pPr>
          </a:lstStyle>
          <a:p/>
        </p:txBody>
      </p:sp>
      <p:sp>
        <p:nvSpPr>
          <p:cNvPr id="11" name="Google Shape;11;p12"/>
          <p:cNvSpPr txBox="1"/>
          <p:nvPr>
            <p:ph idx="1" type="body"/>
          </p:nvPr>
        </p:nvSpPr>
        <p:spPr>
          <a:xfrm>
            <a:off x="810000" y="2184401"/>
            <a:ext cx="10563300" cy="36744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lvl1pPr indent="-342900" lvl="0" marL="457200" marR="0" rtl="0" algn="l">
              <a:spcBef>
                <a:spcPts val="360"/>
              </a:spcBef>
              <a:spcAft>
                <a:spcPts val="0"/>
              </a:spcAft>
              <a:buClr>
                <a:schemeClr val="accent1"/>
              </a:buClr>
              <a:buSzPts val="1800"/>
              <a:buFont typeface="Noto Sans Symbols"/>
              <a:buChar char="🞆"/>
              <a:defRPr b="0" i="0" sz="1800" u="none" cap="none" strike="noStrike">
                <a:solidFill>
                  <a:schemeClr val="lt1"/>
                </a:solidFill>
                <a:latin typeface="Century Gothic"/>
                <a:ea typeface="Century Gothic"/>
                <a:cs typeface="Century Gothic"/>
                <a:sym typeface="Century Gothic"/>
              </a:defRPr>
            </a:lvl1pPr>
            <a:lvl2pPr indent="-330200" lvl="1" marL="914400" marR="0" rtl="0" algn="l">
              <a:spcBef>
                <a:spcPts val="600"/>
              </a:spcBef>
              <a:spcAft>
                <a:spcPts val="0"/>
              </a:spcAft>
              <a:buClr>
                <a:schemeClr val="accent1"/>
              </a:buClr>
              <a:buSzPts val="1600"/>
              <a:buFont typeface="Noto Sans Symbols"/>
              <a:buChar char="🞆"/>
              <a:defRPr b="0" i="0" sz="1600" u="none" cap="none" strike="noStrike">
                <a:solidFill>
                  <a:schemeClr val="lt1"/>
                </a:solidFill>
                <a:latin typeface="Century Gothic"/>
                <a:ea typeface="Century Gothic"/>
                <a:cs typeface="Century Gothic"/>
                <a:sym typeface="Century Gothic"/>
              </a:defRPr>
            </a:lvl2pPr>
            <a:lvl3pPr indent="-317500" lvl="2" marL="1371600" marR="0" rtl="0" algn="l">
              <a:spcBef>
                <a:spcPts val="600"/>
              </a:spcBef>
              <a:spcAft>
                <a:spcPts val="0"/>
              </a:spcAft>
              <a:buClr>
                <a:schemeClr val="accent1"/>
              </a:buClr>
              <a:buSzPts val="1400"/>
              <a:buFont typeface="Noto Sans Symbols"/>
              <a:buChar char="🞆"/>
              <a:defRPr b="0" i="0" sz="1400" u="none" cap="none" strike="noStrike">
                <a:solidFill>
                  <a:schemeClr val="lt1"/>
                </a:solidFill>
                <a:latin typeface="Century Gothic"/>
                <a:ea typeface="Century Gothic"/>
                <a:cs typeface="Century Gothic"/>
                <a:sym typeface="Century Gothic"/>
              </a:defRPr>
            </a:lvl3pPr>
            <a:lvl4pPr indent="-304800" lvl="3" marL="18288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4pPr>
            <a:lvl5pPr indent="-304800" lvl="4" marL="22860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5pPr>
            <a:lvl6pPr indent="-304800" lvl="5" marL="27432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6pPr>
            <a:lvl7pPr indent="-304800" lvl="6" marL="32004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7pPr>
            <a:lvl8pPr indent="-304800" lvl="7" marL="3657600" marR="0" rtl="0" algn="l">
              <a:spcBef>
                <a:spcPts val="600"/>
              </a:spcBef>
              <a:spcAft>
                <a:spcPts val="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8pPr>
            <a:lvl9pPr indent="-304800" lvl="8" marL="4114800" marR="0" rtl="0" algn="l">
              <a:spcBef>
                <a:spcPts val="600"/>
              </a:spcBef>
              <a:spcAft>
                <a:spcPts val="600"/>
              </a:spcAft>
              <a:buClr>
                <a:schemeClr val="accent1"/>
              </a:buClr>
              <a:buSzPts val="1200"/>
              <a:buFont typeface="Noto Sans Symbols"/>
              <a:buChar char="🞆"/>
              <a:defRPr b="0" i="0" sz="1200" u="none" cap="none" strike="noStrike">
                <a:solidFill>
                  <a:schemeClr val="lt1"/>
                </a:solidFill>
                <a:latin typeface="Century Gothic"/>
                <a:ea typeface="Century Gothic"/>
                <a:cs typeface="Century Gothic"/>
                <a:sym typeface="Century Gothic"/>
              </a:defRPr>
            </a:lvl9pPr>
          </a:lstStyle>
          <a:p/>
        </p:txBody>
      </p:sp>
      <p:sp>
        <p:nvSpPr>
          <p:cNvPr id="12" name="Google Shape;12;p12"/>
          <p:cNvSpPr txBox="1"/>
          <p:nvPr>
            <p:ph idx="11" type="ftr"/>
          </p:nvPr>
        </p:nvSpPr>
        <p:spPr>
          <a:xfrm>
            <a:off x="451514" y="6041362"/>
            <a:ext cx="8644200" cy="3651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3" name="Google Shape;13;p12"/>
          <p:cNvSpPr txBox="1"/>
          <p:nvPr>
            <p:ph idx="10" type="dt"/>
          </p:nvPr>
        </p:nvSpPr>
        <p:spPr>
          <a:xfrm>
            <a:off x="9334626" y="6041362"/>
            <a:ext cx="1343700" cy="365100"/>
          </a:xfrm>
          <a:prstGeom prst="rect">
            <a:avLst/>
          </a:prstGeom>
          <a:noFill/>
          <a:ln>
            <a:noFill/>
          </a:ln>
        </p:spPr>
        <p:txBody>
          <a:bodyPr anchorCtr="0" anchor="b" bIns="45700" lIns="91425" spcFirstLastPara="1" rIns="91425" wrap="square" tIns="45700">
            <a:noAutofit/>
          </a:bodyPr>
          <a:lstStyle>
            <a:lvl1pPr lvl="0" marR="0" rtl="0" algn="r">
              <a:spcBef>
                <a:spcPts val="0"/>
              </a:spcBef>
              <a:spcAft>
                <a:spcPts val="0"/>
              </a:spcAft>
              <a:buSzPts val="1400"/>
              <a:buNone/>
              <a:defRPr b="0" i="0" sz="9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lt1"/>
                </a:solidFill>
                <a:latin typeface="Century Gothic"/>
                <a:ea typeface="Century Gothic"/>
                <a:cs typeface="Century Gothic"/>
                <a:sym typeface="Century Gothic"/>
              </a:defRPr>
            </a:lvl9pPr>
          </a:lstStyle>
          <a:p/>
        </p:txBody>
      </p:sp>
      <p:sp>
        <p:nvSpPr>
          <p:cNvPr id="14" name="Google Shape;14;p12"/>
          <p:cNvSpPr txBox="1"/>
          <p:nvPr>
            <p:ph idx="12" type="sldNum"/>
          </p:nvPr>
        </p:nvSpPr>
        <p:spPr>
          <a:xfrm>
            <a:off x="10678331" y="5915888"/>
            <a:ext cx="1062300" cy="490500"/>
          </a:xfrm>
          <a:prstGeom prst="rect">
            <a:avLst/>
          </a:prstGeom>
          <a:noFill/>
          <a:ln>
            <a:noFill/>
          </a:ln>
        </p:spPr>
        <p:txBody>
          <a:bodyPr anchorCtr="0" anchor="b" bIns="10800" lIns="91425" spcFirstLastPara="1" rIns="91425" wrap="square" tIns="45700">
            <a:noAutofit/>
          </a:bodyPr>
          <a:lstStyle>
            <a:lvl1pPr indent="0" lvl="0" marL="0" marR="0" rtl="0" algn="r">
              <a:spcBef>
                <a:spcPts val="0"/>
              </a:spcBef>
              <a:buNone/>
              <a:defRPr b="0" i="0" sz="2000" u="none" cap="none" strike="noStrike">
                <a:solidFill>
                  <a:schemeClr val="accent1"/>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chemeClr val="accent1"/>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chemeClr val="accent1"/>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chemeClr val="accent1"/>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chemeClr val="accent1"/>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chemeClr val="accent1"/>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chemeClr val="accent1"/>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chemeClr val="accent1"/>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chemeClr val="accent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6.jpg"/><Relationship Id="rId5"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1.png"/><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hyperlink" Target="https://www.healthaffairs.org/do/10.1377/hpb20180313.396577/full/" TargetMode="External"/><Relationship Id="rId4" Type="http://schemas.openxmlformats.org/officeDocument/2006/relationships/hyperlink" Target="http://healthyrowhouse.org/wp-content/uploads/2015/03/The-Impact-of-Housing-Quality-on-Children-Health-Phila-nfeyler-feb-2015.pdf" TargetMode="External"/><Relationship Id="rId9" Type="http://schemas.openxmlformats.org/officeDocument/2006/relationships/hyperlink" Target="https://democracycollaborative.org/sites/clone.community-wealth.org/files/downloads/Promedica-web.pdf" TargetMode="External"/><Relationship Id="rId5" Type="http://schemas.openxmlformats.org/officeDocument/2006/relationships/hyperlink" Target="https://www.phila.gov/CityPlanning/resources/Publications/RentingInPhiladelephia_FINAL_web.pdf" TargetMode="External"/><Relationship Id="rId6" Type="http://schemas.openxmlformats.org/officeDocument/2006/relationships/hyperlink" Target="https://www.philadelphiabar.org/WebObjects/PBA.woa/Contents/WebServerResources/CMSResources/PhiladelphiaEvictionsReport.pdf" TargetMode="External"/><Relationship Id="rId7" Type="http://schemas.openxmlformats.org/officeDocument/2006/relationships/hyperlink" Target="https://www.healthaffairs.org/do/10.1377/hpb20180313.396577/full/" TargetMode="External"/><Relationship Id="rId8" Type="http://schemas.openxmlformats.org/officeDocument/2006/relationships/hyperlink" Target="https://www.citylab.com/equity/2018/09/when-a-hospital-plays-housing-developer/569800/"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Google Shape;120;g59b43c3f81_0_0"/>
          <p:cNvSpPr txBox="1"/>
          <p:nvPr>
            <p:ph type="ctrTitle"/>
          </p:nvPr>
        </p:nvSpPr>
        <p:spPr>
          <a:xfrm>
            <a:off x="810001" y="1449147"/>
            <a:ext cx="10572000" cy="29712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Healthy Housing Interventions for Renters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g59b43c3f81_10_6"/>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Philadelphia Department of Public Health Initiatives, Room2Breathe</a:t>
            </a:r>
            <a:endParaRPr/>
          </a:p>
        </p:txBody>
      </p:sp>
      <p:sp>
        <p:nvSpPr>
          <p:cNvPr id="190" name="Google Shape;190;g59b43c3f81_10_6"/>
          <p:cNvSpPr txBox="1"/>
          <p:nvPr>
            <p:ph idx="1" type="body"/>
          </p:nvPr>
        </p:nvSpPr>
        <p:spPr>
          <a:xfrm>
            <a:off x="818712" y="2222287"/>
            <a:ext cx="10554600" cy="3636600"/>
          </a:xfrm>
          <a:prstGeom prst="rect">
            <a:avLst/>
          </a:prstGeom>
        </p:spPr>
        <p:txBody>
          <a:bodyPr anchorCtr="0" anchor="ctr" bIns="45700" lIns="91425" spcFirstLastPara="1" rIns="91425" wrap="square" tIns="45700">
            <a:noAutofit/>
          </a:bodyPr>
          <a:lstStyle/>
          <a:p>
            <a:pPr indent="0" lvl="0" marL="0" rtl="0" algn="l">
              <a:spcBef>
                <a:spcPts val="360"/>
              </a:spcBef>
              <a:spcAft>
                <a:spcPts val="0"/>
              </a:spcAft>
              <a:buNone/>
            </a:pPr>
            <a:r>
              <a:t/>
            </a:r>
            <a:endParaRPr sz="2400"/>
          </a:p>
          <a:p>
            <a:pPr indent="0" lvl="0" marL="0" rtl="0" algn="l">
              <a:spcBef>
                <a:spcPts val="600"/>
              </a:spcBef>
              <a:spcAft>
                <a:spcPts val="0"/>
              </a:spcAft>
              <a:buNone/>
            </a:pPr>
            <a:r>
              <a:rPr lang="en-US" sz="2400"/>
              <a:t> </a:t>
            </a:r>
            <a:endParaRPr sz="2400"/>
          </a:p>
          <a:p>
            <a:pPr indent="-381000" lvl="0" marL="914400" rtl="0" algn="l">
              <a:lnSpc>
                <a:spcPct val="150000"/>
              </a:lnSpc>
              <a:spcBef>
                <a:spcPts val="600"/>
              </a:spcBef>
              <a:spcAft>
                <a:spcPts val="0"/>
              </a:spcAft>
              <a:buSzPts val="2400"/>
              <a:buChar char="●"/>
            </a:pPr>
            <a:r>
              <a:rPr lang="en-US" sz="2400"/>
              <a:t>Room2Breathe, in partnership with Education Plus Health, launched in June, modelled after CAPP</a:t>
            </a:r>
            <a:endParaRPr sz="2400"/>
          </a:p>
          <a:p>
            <a:pPr indent="-381000" lvl="0" marL="914400" rtl="0" algn="l">
              <a:lnSpc>
                <a:spcPct val="150000"/>
              </a:lnSpc>
              <a:spcBef>
                <a:spcPts val="600"/>
              </a:spcBef>
              <a:spcAft>
                <a:spcPts val="0"/>
              </a:spcAft>
              <a:buSzPts val="2400"/>
              <a:buChar char="●"/>
            </a:pPr>
            <a:r>
              <a:rPr lang="en-US" sz="2400"/>
              <a:t>Home health visits, asthma reduction education</a:t>
            </a:r>
            <a:endParaRPr sz="2400"/>
          </a:p>
          <a:p>
            <a:pPr indent="-381000" lvl="0" marL="914400" rtl="0" algn="l">
              <a:lnSpc>
                <a:spcPct val="150000"/>
              </a:lnSpc>
              <a:spcBef>
                <a:spcPts val="600"/>
              </a:spcBef>
              <a:spcAft>
                <a:spcPts val="0"/>
              </a:spcAft>
              <a:buSzPts val="2400"/>
              <a:buChar char="●"/>
            </a:pPr>
            <a:r>
              <a:rPr lang="en-US" sz="2400"/>
              <a:t>Environmental assessments and referrals to free pest control vendors to reduce mice and cockroaches (asthma triggers)</a:t>
            </a:r>
            <a:endParaRPr sz="2400"/>
          </a:p>
          <a:p>
            <a:pPr indent="-381000" lvl="0" marL="914400" rtl="0" algn="l">
              <a:lnSpc>
                <a:spcPct val="150000"/>
              </a:lnSpc>
              <a:spcBef>
                <a:spcPts val="600"/>
              </a:spcBef>
              <a:spcAft>
                <a:spcPts val="0"/>
              </a:spcAft>
              <a:buSzPts val="2400"/>
              <a:buChar char="●"/>
            </a:pPr>
            <a:r>
              <a:rPr lang="en-US" sz="2400"/>
              <a:t>Services renters and homeowners </a:t>
            </a:r>
            <a:endParaRPr sz="2400"/>
          </a:p>
          <a:p>
            <a:pPr indent="0" lvl="0" marL="0" rtl="0" algn="l">
              <a:spcBef>
                <a:spcPts val="600"/>
              </a:spcBef>
              <a:spcAft>
                <a:spcPts val="600"/>
              </a:spcAft>
              <a:buNone/>
            </a:pPr>
            <a:r>
              <a:rPr lang="en-US" sz="2400"/>
              <a:t> </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g5b90a4e5f0_0_14"/>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Focus More Attention on Renters’ Housing Quality</a:t>
            </a:r>
            <a:endParaRPr/>
          </a:p>
        </p:txBody>
      </p:sp>
      <p:sp>
        <p:nvSpPr>
          <p:cNvPr id="197" name="Google Shape;197;g5b90a4e5f0_0_14"/>
          <p:cNvSpPr txBox="1"/>
          <p:nvPr>
            <p:ph idx="1" type="body"/>
          </p:nvPr>
        </p:nvSpPr>
        <p:spPr>
          <a:xfrm>
            <a:off x="818712" y="2222287"/>
            <a:ext cx="10554600" cy="3636600"/>
          </a:xfrm>
          <a:prstGeom prst="rect">
            <a:avLst/>
          </a:prstGeom>
        </p:spPr>
        <p:txBody>
          <a:bodyPr anchorCtr="0" anchor="ctr" bIns="45700" lIns="91425" spcFirstLastPara="1" rIns="91425" wrap="square" tIns="45700">
            <a:noAutofit/>
          </a:bodyPr>
          <a:lstStyle/>
          <a:p>
            <a:pPr indent="-381000" lvl="0" marL="914400" rtl="0" algn="l">
              <a:lnSpc>
                <a:spcPct val="150000"/>
              </a:lnSpc>
              <a:spcBef>
                <a:spcPts val="360"/>
              </a:spcBef>
              <a:spcAft>
                <a:spcPts val="0"/>
              </a:spcAft>
              <a:buSzPts val="2400"/>
              <a:buChar char="●"/>
            </a:pPr>
            <a:r>
              <a:rPr lang="en-US" sz="2400"/>
              <a:t>Current disparity in home repair services </a:t>
            </a:r>
            <a:endParaRPr sz="2400"/>
          </a:p>
          <a:p>
            <a:pPr indent="-381000" lvl="0" marL="914400" rtl="0" algn="l">
              <a:lnSpc>
                <a:spcPct val="150000"/>
              </a:lnSpc>
              <a:spcBef>
                <a:spcPts val="600"/>
              </a:spcBef>
              <a:spcAft>
                <a:spcPts val="0"/>
              </a:spcAft>
              <a:buSzPts val="2400"/>
              <a:buChar char="●"/>
            </a:pPr>
            <a:r>
              <a:rPr lang="en-US" sz="2400"/>
              <a:t>Disparity in resources to make repairs or seek out counsel</a:t>
            </a:r>
            <a:endParaRPr sz="2400"/>
          </a:p>
          <a:p>
            <a:pPr indent="-381000" lvl="0" marL="914400" rtl="0" algn="l">
              <a:lnSpc>
                <a:spcPct val="150000"/>
              </a:lnSpc>
              <a:spcBef>
                <a:spcPts val="600"/>
              </a:spcBef>
              <a:spcAft>
                <a:spcPts val="0"/>
              </a:spcAft>
              <a:buSzPts val="2400"/>
              <a:buChar char="●"/>
            </a:pPr>
            <a:r>
              <a:rPr lang="en-US" sz="2400"/>
              <a:t>Enforcement challenges</a:t>
            </a:r>
            <a:endParaRPr sz="2400"/>
          </a:p>
          <a:p>
            <a:pPr indent="0" lvl="0" marL="0" rtl="0" algn="l">
              <a:spcBef>
                <a:spcPts val="600"/>
              </a:spcBef>
              <a:spcAft>
                <a:spcPts val="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g59b43c3f81_3_46"/>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Disparity in Home Repair Services</a:t>
            </a:r>
            <a:endParaRPr/>
          </a:p>
        </p:txBody>
      </p:sp>
      <p:sp>
        <p:nvSpPr>
          <p:cNvPr id="204" name="Google Shape;204;g59b43c3f81_3_46"/>
          <p:cNvSpPr txBox="1"/>
          <p:nvPr>
            <p:ph idx="1" type="body"/>
          </p:nvPr>
        </p:nvSpPr>
        <p:spPr>
          <a:xfrm>
            <a:off x="818712" y="2222287"/>
            <a:ext cx="10554600" cy="3636600"/>
          </a:xfrm>
          <a:prstGeom prst="rect">
            <a:avLst/>
          </a:prstGeom>
        </p:spPr>
        <p:txBody>
          <a:bodyPr anchorCtr="0" anchor="ctr" bIns="45700" lIns="91425" spcFirstLastPara="1" rIns="91425" wrap="square" tIns="45700">
            <a:noAutofit/>
          </a:bodyPr>
          <a:lstStyle/>
          <a:p>
            <a:pPr indent="0" lvl="0" marL="0" rtl="0" algn="l">
              <a:lnSpc>
                <a:spcPct val="150000"/>
              </a:lnSpc>
              <a:spcBef>
                <a:spcPts val="360"/>
              </a:spcBef>
              <a:spcAft>
                <a:spcPts val="0"/>
              </a:spcAft>
              <a:buNone/>
            </a:pPr>
            <a:r>
              <a:t/>
            </a:r>
            <a:endParaRPr sz="2400"/>
          </a:p>
          <a:p>
            <a:pPr indent="-381000" lvl="0" marL="914400" rtl="0" algn="l">
              <a:lnSpc>
                <a:spcPct val="150000"/>
              </a:lnSpc>
              <a:spcBef>
                <a:spcPts val="600"/>
              </a:spcBef>
              <a:spcAft>
                <a:spcPts val="0"/>
              </a:spcAft>
              <a:buSzPts val="2400"/>
              <a:buChar char="●"/>
            </a:pPr>
            <a:r>
              <a:rPr lang="en-US" sz="2400"/>
              <a:t>Few other home repair programs assist renters: Restore, Repair, Renew; Basic Systems Repair Program; and Habitat for Humanity home repair programs do not serve renters</a:t>
            </a:r>
            <a:endParaRPr sz="2400"/>
          </a:p>
          <a:p>
            <a:pPr indent="0" lvl="0" marL="0" rtl="0" algn="l">
              <a:spcBef>
                <a:spcPts val="600"/>
              </a:spcBef>
              <a:spcAft>
                <a:spcPts val="600"/>
              </a:spcAft>
              <a:buNone/>
            </a:pPr>
            <a:r>
              <a:t/>
            </a: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g5b90a4e5f0_0_0"/>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Disparity in Resources</a:t>
            </a:r>
            <a:endParaRPr/>
          </a:p>
        </p:txBody>
      </p:sp>
      <p:sp>
        <p:nvSpPr>
          <p:cNvPr id="211" name="Google Shape;211;g5b90a4e5f0_0_0"/>
          <p:cNvSpPr txBox="1"/>
          <p:nvPr>
            <p:ph idx="1" type="body"/>
          </p:nvPr>
        </p:nvSpPr>
        <p:spPr>
          <a:xfrm>
            <a:off x="818712" y="2222287"/>
            <a:ext cx="10554600" cy="3636600"/>
          </a:xfrm>
          <a:prstGeom prst="rect">
            <a:avLst/>
          </a:prstGeom>
        </p:spPr>
        <p:txBody>
          <a:bodyPr anchorCtr="0" anchor="ctr" bIns="45700" lIns="91425" spcFirstLastPara="1" rIns="91425" wrap="square" tIns="45700">
            <a:noAutofit/>
          </a:bodyPr>
          <a:lstStyle/>
          <a:p>
            <a:pPr indent="0" lvl="0" marL="0" rtl="0" algn="l">
              <a:spcBef>
                <a:spcPts val="360"/>
              </a:spcBef>
              <a:spcAft>
                <a:spcPts val="600"/>
              </a:spcAft>
              <a:buNone/>
            </a:pPr>
            <a:r>
              <a:t/>
            </a:r>
            <a:endParaRPr/>
          </a:p>
        </p:txBody>
      </p:sp>
      <p:sp>
        <p:nvSpPr>
          <p:cNvPr id="212" name="Google Shape;212;g5b90a4e5f0_0_0"/>
          <p:cNvSpPr txBox="1"/>
          <p:nvPr/>
        </p:nvSpPr>
        <p:spPr>
          <a:xfrm>
            <a:off x="8422175" y="6540000"/>
            <a:ext cx="3769800" cy="31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Century Gothic"/>
                <a:ea typeface="Century Gothic"/>
                <a:cs typeface="Century Gothic"/>
                <a:sym typeface="Century Gothic"/>
              </a:rPr>
              <a:t>Source: U.S. Census Bureau (2017 ACS 5-year estimates)</a:t>
            </a:r>
            <a:endParaRPr sz="1000">
              <a:latin typeface="Century Gothic"/>
              <a:ea typeface="Century Gothic"/>
              <a:cs typeface="Century Gothic"/>
              <a:sym typeface="Century Gothic"/>
            </a:endParaRPr>
          </a:p>
        </p:txBody>
      </p:sp>
      <p:pic>
        <p:nvPicPr>
          <p:cNvPr id="213" name="Google Shape;213;g5b90a4e5f0_0_0"/>
          <p:cNvPicPr preferRelativeResize="0"/>
          <p:nvPr/>
        </p:nvPicPr>
        <p:blipFill>
          <a:blip r:embed="rId3">
            <a:alphaModFix/>
          </a:blip>
          <a:stretch>
            <a:fillRect/>
          </a:stretch>
        </p:blipFill>
        <p:spPr>
          <a:xfrm>
            <a:off x="0" y="1884625"/>
            <a:ext cx="12192001" cy="4973375"/>
          </a:xfrm>
          <a:prstGeom prst="rect">
            <a:avLst/>
          </a:prstGeom>
          <a:noFill/>
          <a:ln>
            <a:noFill/>
          </a:ln>
        </p:spPr>
      </p:pic>
      <p:sp>
        <p:nvSpPr>
          <p:cNvPr id="214" name="Google Shape;214;g5b90a4e5f0_0_0"/>
          <p:cNvSpPr txBox="1"/>
          <p:nvPr/>
        </p:nvSpPr>
        <p:spPr>
          <a:xfrm>
            <a:off x="8422175" y="6540000"/>
            <a:ext cx="3769800" cy="31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latin typeface="Century Gothic"/>
                <a:ea typeface="Century Gothic"/>
                <a:cs typeface="Century Gothic"/>
                <a:sym typeface="Century Gothic"/>
              </a:rPr>
              <a:t>Source: U.S. Census Bureau (2017 ACS 5-year estimates)</a:t>
            </a:r>
            <a:endParaRPr sz="1000">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g5b90a4e5f0_0_34"/>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Enforcement Challenges </a:t>
            </a:r>
            <a:endParaRPr/>
          </a:p>
        </p:txBody>
      </p:sp>
      <p:sp>
        <p:nvSpPr>
          <p:cNvPr id="221" name="Google Shape;221;g5b90a4e5f0_0_34"/>
          <p:cNvSpPr txBox="1"/>
          <p:nvPr>
            <p:ph idx="1" type="body"/>
          </p:nvPr>
        </p:nvSpPr>
        <p:spPr>
          <a:xfrm>
            <a:off x="818712" y="2602237"/>
            <a:ext cx="10554600" cy="3636600"/>
          </a:xfrm>
          <a:prstGeom prst="rect">
            <a:avLst/>
          </a:prstGeom>
        </p:spPr>
        <p:txBody>
          <a:bodyPr anchorCtr="0" anchor="ctr" bIns="45700" lIns="91425" spcFirstLastPara="1" rIns="91425" wrap="square" tIns="45700">
            <a:noAutofit/>
          </a:bodyPr>
          <a:lstStyle/>
          <a:p>
            <a:pPr indent="-381000" lvl="0" marL="914400" rtl="0" algn="l">
              <a:lnSpc>
                <a:spcPct val="150000"/>
              </a:lnSpc>
              <a:spcBef>
                <a:spcPts val="360"/>
              </a:spcBef>
              <a:spcAft>
                <a:spcPts val="0"/>
              </a:spcAft>
              <a:buSzPts val="2400"/>
              <a:buChar char="●"/>
            </a:pPr>
            <a:r>
              <a:rPr lang="en-US" sz="2400"/>
              <a:t>“The City of Philadelphia has a pretty robust housing code. However, if you lived here… you would not believe this to be true” - Tenant Union Representative Network </a:t>
            </a:r>
            <a:endParaRPr sz="2400"/>
          </a:p>
          <a:p>
            <a:pPr indent="-381000" lvl="0" marL="914400" rtl="0" algn="l">
              <a:lnSpc>
                <a:spcPct val="150000"/>
              </a:lnSpc>
              <a:spcBef>
                <a:spcPts val="600"/>
              </a:spcBef>
              <a:spcAft>
                <a:spcPts val="0"/>
              </a:spcAft>
              <a:buSzPts val="2400"/>
              <a:buChar char="●"/>
            </a:pPr>
            <a:r>
              <a:rPr lang="en-US" sz="2400"/>
              <a:t>“If I was unscrupulous, I could get away with a lot more, cut corners, provide terrible housing and not be reported to L&amp;I”</a:t>
            </a:r>
            <a:endParaRPr sz="2400"/>
          </a:p>
          <a:p>
            <a:pPr indent="-381000" lvl="0" marL="914400" rtl="0" algn="l">
              <a:lnSpc>
                <a:spcPct val="150000"/>
              </a:lnSpc>
              <a:spcBef>
                <a:spcPts val="600"/>
              </a:spcBef>
              <a:spcAft>
                <a:spcPts val="0"/>
              </a:spcAft>
              <a:buSzPts val="2400"/>
              <a:buChar char="●"/>
            </a:pPr>
            <a:r>
              <a:rPr lang="en-US" sz="2400"/>
              <a:t>1 in 10 renters have received the required Certificate of Rental Suitability or Partners for Good Housing brochure - PCPC 2014</a:t>
            </a:r>
            <a:endParaRPr sz="2400"/>
          </a:p>
          <a:p>
            <a:pPr indent="0" lvl="0" marL="0" rtl="0" algn="l">
              <a:spcBef>
                <a:spcPts val="600"/>
              </a:spcBef>
              <a:spcAft>
                <a:spcPts val="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g5b90a4e5f0_0_57"/>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g5b90a4e5f0_0_57"/>
          <p:cNvSpPr txBox="1"/>
          <p:nvPr>
            <p:ph idx="1" type="body"/>
          </p:nvPr>
        </p:nvSpPr>
        <p:spPr>
          <a:xfrm>
            <a:off x="818712" y="2222287"/>
            <a:ext cx="10554600" cy="3636600"/>
          </a:xfrm>
          <a:prstGeom prst="rect">
            <a:avLst/>
          </a:prstGeom>
        </p:spPr>
        <p:txBody>
          <a:bodyPr anchorCtr="0" anchor="ctr" bIns="45700" lIns="91425" spcFirstLastPara="1" rIns="91425" wrap="square" tIns="45700">
            <a:noAutofit/>
          </a:bodyPr>
          <a:lstStyle/>
          <a:p>
            <a:pPr indent="0" lvl="0" marL="0" rtl="0" algn="l">
              <a:spcBef>
                <a:spcPts val="360"/>
              </a:spcBef>
              <a:spcAft>
                <a:spcPts val="600"/>
              </a:spcAft>
              <a:buNone/>
            </a:pPr>
            <a:r>
              <a:t/>
            </a:r>
            <a:endParaRPr/>
          </a:p>
        </p:txBody>
      </p:sp>
      <p:pic>
        <p:nvPicPr>
          <p:cNvPr id="229" name="Google Shape;229;g5b90a4e5f0_0_57"/>
          <p:cNvPicPr preferRelativeResize="0"/>
          <p:nvPr/>
        </p:nvPicPr>
        <p:blipFill>
          <a:blip r:embed="rId3">
            <a:alphaModFix/>
          </a:blip>
          <a:stretch>
            <a:fillRect/>
          </a:stretch>
        </p:blipFill>
        <p:spPr>
          <a:xfrm>
            <a:off x="2856975" y="0"/>
            <a:ext cx="6478050"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g5c6d7af7dd_8_12"/>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Breathe Easy at Home (BEAH) in Boston</a:t>
            </a:r>
            <a:endParaRPr/>
          </a:p>
        </p:txBody>
      </p:sp>
      <p:sp>
        <p:nvSpPr>
          <p:cNvPr id="236" name="Google Shape;236;g5c6d7af7dd_8_12"/>
          <p:cNvSpPr txBox="1"/>
          <p:nvPr>
            <p:ph idx="1" type="body"/>
          </p:nvPr>
        </p:nvSpPr>
        <p:spPr>
          <a:xfrm>
            <a:off x="818712" y="2479187"/>
            <a:ext cx="10554600" cy="3636600"/>
          </a:xfrm>
          <a:prstGeom prst="rect">
            <a:avLst/>
          </a:prstGeom>
        </p:spPr>
        <p:txBody>
          <a:bodyPr anchorCtr="0" anchor="ctr" bIns="45700" lIns="91425" spcFirstLastPara="1" rIns="91425" wrap="square" tIns="45700">
            <a:noAutofit/>
          </a:bodyPr>
          <a:lstStyle/>
          <a:p>
            <a:pPr indent="-381000" lvl="0" marL="457200" rtl="0" algn="l">
              <a:lnSpc>
                <a:spcPct val="150000"/>
              </a:lnSpc>
              <a:spcBef>
                <a:spcPts val="0"/>
              </a:spcBef>
              <a:spcAft>
                <a:spcPts val="0"/>
              </a:spcAft>
              <a:buSzPts val="2400"/>
              <a:buChar char="●"/>
            </a:pPr>
            <a:r>
              <a:rPr lang="en-US" sz="2400"/>
              <a:t>Boston Inspectional Services Department and Boston Public Health Commission </a:t>
            </a:r>
            <a:endParaRPr sz="2400"/>
          </a:p>
          <a:p>
            <a:pPr indent="-381000" lvl="0" marL="457200" rtl="0" algn="l">
              <a:lnSpc>
                <a:spcPct val="150000"/>
              </a:lnSpc>
              <a:spcBef>
                <a:spcPts val="0"/>
              </a:spcBef>
              <a:spcAft>
                <a:spcPts val="0"/>
              </a:spcAft>
              <a:buSzPts val="2400"/>
              <a:buChar char="●"/>
            </a:pPr>
            <a:r>
              <a:rPr lang="en-US" sz="2400"/>
              <a:t>Online referral-based system initiated by health clinician </a:t>
            </a:r>
            <a:endParaRPr sz="2400"/>
          </a:p>
          <a:p>
            <a:pPr indent="-381000" lvl="0" marL="457200" rtl="0" algn="l">
              <a:lnSpc>
                <a:spcPct val="150000"/>
              </a:lnSpc>
              <a:spcBef>
                <a:spcPts val="0"/>
              </a:spcBef>
              <a:spcAft>
                <a:spcPts val="0"/>
              </a:spcAft>
              <a:buSzPts val="2400"/>
              <a:buChar char="●"/>
            </a:pPr>
            <a:r>
              <a:rPr lang="en-US" sz="2400"/>
              <a:t>Home inspection           landlord must make repairs in 30-60 days</a:t>
            </a:r>
            <a:endParaRPr sz="2400"/>
          </a:p>
          <a:p>
            <a:pPr indent="-381000" lvl="0" marL="457200" rtl="0" algn="l">
              <a:lnSpc>
                <a:spcPct val="150000"/>
              </a:lnSpc>
              <a:spcBef>
                <a:spcPts val="0"/>
              </a:spcBef>
              <a:spcAft>
                <a:spcPts val="0"/>
              </a:spcAft>
              <a:buSzPts val="2400"/>
              <a:buChar char="●"/>
            </a:pPr>
            <a:r>
              <a:rPr lang="en-US" sz="2400"/>
              <a:t>85% compliance rate, &lt;1% of cases resulting in landlord retaliation</a:t>
            </a:r>
            <a:endParaRPr sz="2400"/>
          </a:p>
          <a:p>
            <a:pPr indent="-381000" lvl="0" marL="457200" rtl="0" algn="l">
              <a:lnSpc>
                <a:spcPct val="150000"/>
              </a:lnSpc>
              <a:spcBef>
                <a:spcPts val="0"/>
              </a:spcBef>
              <a:spcAft>
                <a:spcPts val="0"/>
              </a:spcAft>
              <a:buSzPts val="2400"/>
              <a:buChar char="●"/>
            </a:pPr>
            <a:r>
              <a:rPr b="1" lang="en-US" sz="2400"/>
              <a:t>Partnerships</a:t>
            </a:r>
            <a:r>
              <a:rPr lang="en-US" sz="2400"/>
              <a:t> central to success  </a:t>
            </a:r>
            <a:endParaRPr sz="2400"/>
          </a:p>
          <a:p>
            <a:pPr indent="0" lvl="0" marL="0" rtl="0" algn="l">
              <a:spcBef>
                <a:spcPts val="360"/>
              </a:spcBef>
              <a:spcAft>
                <a:spcPts val="600"/>
              </a:spcAft>
              <a:buNone/>
            </a:pPr>
            <a:r>
              <a:t/>
            </a:r>
            <a:endParaRPr/>
          </a:p>
        </p:txBody>
      </p:sp>
      <p:sp>
        <p:nvSpPr>
          <p:cNvPr id="237" name="Google Shape;237;g5c6d7af7dd_8_12"/>
          <p:cNvSpPr/>
          <p:nvPr/>
        </p:nvSpPr>
        <p:spPr>
          <a:xfrm>
            <a:off x="3960925" y="4131275"/>
            <a:ext cx="769500" cy="3324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g59b43c3f81_7_3"/>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Code Enforcement Expansion and Small Landlord Subsidy </a:t>
            </a:r>
            <a:endParaRPr/>
          </a:p>
        </p:txBody>
      </p:sp>
      <p:sp>
        <p:nvSpPr>
          <p:cNvPr id="244" name="Google Shape;244;g59b43c3f81_7_3"/>
          <p:cNvSpPr txBox="1"/>
          <p:nvPr>
            <p:ph idx="1" type="body"/>
          </p:nvPr>
        </p:nvSpPr>
        <p:spPr>
          <a:xfrm>
            <a:off x="818712" y="2222287"/>
            <a:ext cx="10554600" cy="3636600"/>
          </a:xfrm>
          <a:prstGeom prst="rect">
            <a:avLst/>
          </a:prstGeom>
        </p:spPr>
        <p:txBody>
          <a:bodyPr anchorCtr="0" anchor="ctr" bIns="45700" lIns="91425" spcFirstLastPara="1" rIns="91425" wrap="square" tIns="45700">
            <a:noAutofit/>
          </a:bodyPr>
          <a:lstStyle/>
          <a:p>
            <a:pPr indent="0" lvl="0" marL="0" rtl="0" algn="l">
              <a:lnSpc>
                <a:spcPct val="150000"/>
              </a:lnSpc>
              <a:spcBef>
                <a:spcPts val="0"/>
              </a:spcBef>
              <a:spcAft>
                <a:spcPts val="0"/>
              </a:spcAft>
              <a:buNone/>
            </a:pPr>
            <a:r>
              <a:t/>
            </a:r>
            <a:endParaRPr sz="2400"/>
          </a:p>
          <a:p>
            <a:pPr indent="-381000" lvl="0" marL="457200" rtl="0" algn="l">
              <a:lnSpc>
                <a:spcPct val="150000"/>
              </a:lnSpc>
              <a:spcBef>
                <a:spcPts val="0"/>
              </a:spcBef>
              <a:spcAft>
                <a:spcPts val="0"/>
              </a:spcAft>
              <a:buSzPts val="2400"/>
              <a:buChar char="●"/>
            </a:pPr>
            <a:r>
              <a:rPr lang="en-US" sz="2400"/>
              <a:t>Small Landlord Loan Program Philadelphia Redevelopment Authority</a:t>
            </a:r>
            <a:endParaRPr sz="2400"/>
          </a:p>
          <a:p>
            <a:pPr indent="-381000" lvl="0" marL="457200" rtl="0" algn="l">
              <a:lnSpc>
                <a:spcPct val="150000"/>
              </a:lnSpc>
              <a:spcBef>
                <a:spcPts val="0"/>
              </a:spcBef>
              <a:spcAft>
                <a:spcPts val="0"/>
              </a:spcAft>
              <a:buSzPts val="2400"/>
              <a:buChar char="●"/>
            </a:pPr>
            <a:r>
              <a:rPr lang="en-US" sz="2400"/>
              <a:t>Currently Request for Proposals (RFP), not available now</a:t>
            </a:r>
            <a:endParaRPr sz="2400"/>
          </a:p>
          <a:p>
            <a:pPr indent="-381000" lvl="0" marL="457200" rtl="0" algn="l">
              <a:lnSpc>
                <a:spcPct val="150000"/>
              </a:lnSpc>
              <a:spcBef>
                <a:spcPts val="0"/>
              </a:spcBef>
              <a:spcAft>
                <a:spcPts val="0"/>
              </a:spcAft>
              <a:buSzPts val="2400"/>
              <a:buChar char="●"/>
            </a:pPr>
            <a:r>
              <a:rPr lang="en-US" sz="2400"/>
              <a:t>Means-tested funding for landlord repairs - hospital funds patients’ repairs for landlords </a:t>
            </a:r>
            <a:endParaRPr sz="2400"/>
          </a:p>
          <a:p>
            <a:pPr indent="0" lvl="0" marL="0" rtl="0" algn="l">
              <a:spcBef>
                <a:spcPts val="360"/>
              </a:spcBef>
              <a:spcAft>
                <a:spcPts val="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g59b43c3f81_10_12"/>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Eviction and the Right to Counsel</a:t>
            </a:r>
            <a:endParaRPr/>
          </a:p>
        </p:txBody>
      </p:sp>
      <p:sp>
        <p:nvSpPr>
          <p:cNvPr id="251" name="Google Shape;251;g59b43c3f81_10_12"/>
          <p:cNvSpPr txBox="1"/>
          <p:nvPr>
            <p:ph idx="1" type="body"/>
          </p:nvPr>
        </p:nvSpPr>
        <p:spPr>
          <a:xfrm>
            <a:off x="818712" y="2222287"/>
            <a:ext cx="10554600" cy="3636600"/>
          </a:xfrm>
          <a:prstGeom prst="rect">
            <a:avLst/>
          </a:prstGeom>
        </p:spPr>
        <p:txBody>
          <a:bodyPr anchorCtr="0" anchor="ctr" bIns="45700" lIns="91425" spcFirstLastPara="1" rIns="91425" wrap="square" tIns="45700">
            <a:noAutofit/>
          </a:bodyPr>
          <a:lstStyle/>
          <a:p>
            <a:pPr indent="0" lvl="0" marL="0" rtl="0" algn="l">
              <a:spcBef>
                <a:spcPts val="360"/>
              </a:spcBef>
              <a:spcAft>
                <a:spcPts val="600"/>
              </a:spcAft>
              <a:buNone/>
            </a:pPr>
            <a:r>
              <a:t/>
            </a:r>
            <a:endParaRPr/>
          </a:p>
        </p:txBody>
      </p:sp>
      <p:pic>
        <p:nvPicPr>
          <p:cNvPr id="252" name="Google Shape;252;g59b43c3f81_10_12"/>
          <p:cNvPicPr preferRelativeResize="0"/>
          <p:nvPr/>
        </p:nvPicPr>
        <p:blipFill>
          <a:blip r:embed="rId3">
            <a:alphaModFix/>
          </a:blip>
          <a:stretch>
            <a:fillRect/>
          </a:stretch>
        </p:blipFill>
        <p:spPr>
          <a:xfrm>
            <a:off x="3359125" y="1898500"/>
            <a:ext cx="4988100" cy="4959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5"/>
          <p:cNvSpPr txBox="1"/>
          <p:nvPr>
            <p:ph type="title"/>
          </p:nvPr>
        </p:nvSpPr>
        <p:spPr>
          <a:xfrm>
            <a:off x="810000" y="447188"/>
            <a:ext cx="10572000" cy="970500"/>
          </a:xfrm>
          <a:prstGeom prst="rect">
            <a:avLst/>
          </a:prstGeom>
          <a:noFill/>
          <a:ln>
            <a:noFill/>
          </a:ln>
          <a:effectLst>
            <a:outerShdw blurRad="50800">
              <a:srgbClr val="000000">
                <a:alpha val="60000"/>
              </a:srgbClr>
            </a:outerShdw>
          </a:effectLst>
        </p:spPr>
        <p:txBody>
          <a:bodyPr anchorCtr="0" anchor="ctr"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en-US"/>
              <a:t>National Affordable Housing Crisis</a:t>
            </a:r>
            <a:endParaRPr/>
          </a:p>
        </p:txBody>
      </p:sp>
      <p:sp>
        <p:nvSpPr>
          <p:cNvPr id="258" name="Google Shape;258;p5"/>
          <p:cNvSpPr txBox="1"/>
          <p:nvPr/>
        </p:nvSpPr>
        <p:spPr>
          <a:xfrm>
            <a:off x="127275" y="2531100"/>
            <a:ext cx="9375000" cy="44964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381000" lvl="0" marL="457200" rtl="0" algn="l">
              <a:lnSpc>
                <a:spcPct val="150000"/>
              </a:lnSpc>
              <a:spcBef>
                <a:spcPts val="360"/>
              </a:spcBef>
              <a:spcAft>
                <a:spcPts val="0"/>
              </a:spcAft>
              <a:buClr>
                <a:srgbClr val="00C6BB"/>
              </a:buClr>
              <a:buSzPts val="2400"/>
              <a:buFont typeface="Noto Sans Symbols"/>
              <a:buChar char="●"/>
            </a:pPr>
            <a:r>
              <a:rPr lang="en-US" sz="2400">
                <a:solidFill>
                  <a:schemeClr val="lt1"/>
                </a:solidFill>
                <a:latin typeface="Century Gothic"/>
                <a:ea typeface="Century Gothic"/>
                <a:cs typeface="Century Gothic"/>
                <a:sym typeface="Century Gothic"/>
              </a:rPr>
              <a:t>The </a:t>
            </a:r>
            <a:r>
              <a:rPr lang="en-US" sz="2400">
                <a:solidFill>
                  <a:schemeClr val="lt1"/>
                </a:solidFill>
                <a:latin typeface="Century Gothic"/>
                <a:ea typeface="Century Gothic"/>
                <a:cs typeface="Century Gothic"/>
                <a:sym typeface="Century Gothic"/>
              </a:rPr>
              <a:t>U.S. lost </a:t>
            </a:r>
            <a:r>
              <a:rPr b="1" lang="en-US" sz="2400">
                <a:solidFill>
                  <a:schemeClr val="lt1"/>
                </a:solidFill>
                <a:latin typeface="Century Gothic"/>
                <a:ea typeface="Century Gothic"/>
                <a:cs typeface="Century Gothic"/>
                <a:sym typeface="Century Gothic"/>
              </a:rPr>
              <a:t>60%</a:t>
            </a:r>
            <a:r>
              <a:rPr lang="en-US" sz="2400">
                <a:solidFill>
                  <a:schemeClr val="lt1"/>
                </a:solidFill>
                <a:latin typeface="Century Gothic"/>
                <a:ea typeface="Century Gothic"/>
                <a:cs typeface="Century Gothic"/>
                <a:sym typeface="Century Gothic"/>
              </a:rPr>
              <a:t> of its very low-income (&lt; 50% AMI) affordable housing stock from 2010-2016 (Freddie Mac 2017).</a:t>
            </a:r>
            <a:endParaRPr sz="2400">
              <a:solidFill>
                <a:srgbClr val="FFFFFF"/>
              </a:solidFill>
              <a:latin typeface="Century Gothic"/>
              <a:ea typeface="Century Gothic"/>
              <a:cs typeface="Century Gothic"/>
              <a:sym typeface="Century Gothic"/>
            </a:endParaRPr>
          </a:p>
          <a:p>
            <a:pPr indent="-381000" lvl="0" marL="457200" rtl="0" algn="l">
              <a:lnSpc>
                <a:spcPct val="150000"/>
              </a:lnSpc>
              <a:spcBef>
                <a:spcPts val="600"/>
              </a:spcBef>
              <a:spcAft>
                <a:spcPts val="0"/>
              </a:spcAft>
              <a:buClr>
                <a:srgbClr val="00C6BB"/>
              </a:buClr>
              <a:buSzPts val="2400"/>
              <a:buFont typeface="Noto Sans Symbols"/>
              <a:buChar char="●"/>
            </a:pPr>
            <a:r>
              <a:rPr lang="en-US" sz="2400">
                <a:solidFill>
                  <a:srgbClr val="FFFFFF"/>
                </a:solidFill>
                <a:latin typeface="Century Gothic"/>
                <a:ea typeface="Century Gothic"/>
                <a:cs typeface="Century Gothic"/>
                <a:sym typeface="Century Gothic"/>
              </a:rPr>
              <a:t>Over </a:t>
            </a:r>
            <a:r>
              <a:rPr b="1" lang="en-US" sz="2400">
                <a:solidFill>
                  <a:srgbClr val="FFFFFF"/>
                </a:solidFill>
                <a:latin typeface="Century Gothic"/>
                <a:ea typeface="Century Gothic"/>
                <a:cs typeface="Century Gothic"/>
                <a:sym typeface="Century Gothic"/>
              </a:rPr>
              <a:t>1</a:t>
            </a:r>
            <a:r>
              <a:rPr lang="en-US" sz="2400">
                <a:solidFill>
                  <a:srgbClr val="FFFFFF"/>
                </a:solidFill>
                <a:latin typeface="Century Gothic"/>
                <a:ea typeface="Century Gothic"/>
                <a:cs typeface="Century Gothic"/>
                <a:sym typeface="Century Gothic"/>
              </a:rPr>
              <a:t> in </a:t>
            </a:r>
            <a:r>
              <a:rPr b="1" lang="en-US" sz="2400">
                <a:solidFill>
                  <a:srgbClr val="FFFFFF"/>
                </a:solidFill>
                <a:latin typeface="Century Gothic"/>
                <a:ea typeface="Century Gothic"/>
                <a:cs typeface="Century Gothic"/>
                <a:sym typeface="Century Gothic"/>
              </a:rPr>
              <a:t>4</a:t>
            </a:r>
            <a:r>
              <a:rPr lang="en-US" sz="2400">
                <a:solidFill>
                  <a:srgbClr val="FFFFFF"/>
                </a:solidFill>
                <a:latin typeface="Century Gothic"/>
                <a:ea typeface="Century Gothic"/>
                <a:cs typeface="Century Gothic"/>
                <a:sym typeface="Century Gothic"/>
              </a:rPr>
              <a:t> of all renters in US spend </a:t>
            </a:r>
            <a:r>
              <a:rPr b="1" lang="en-US" sz="2400">
                <a:solidFill>
                  <a:srgbClr val="FFFFFF"/>
                </a:solidFill>
                <a:latin typeface="Century Gothic"/>
                <a:ea typeface="Century Gothic"/>
                <a:cs typeface="Century Gothic"/>
                <a:sym typeface="Century Gothic"/>
              </a:rPr>
              <a:t>more than half</a:t>
            </a:r>
            <a:r>
              <a:rPr lang="en-US" sz="2400">
                <a:solidFill>
                  <a:srgbClr val="FFFFFF"/>
                </a:solidFill>
                <a:latin typeface="Century Gothic"/>
                <a:ea typeface="Century Gothic"/>
                <a:cs typeface="Century Gothic"/>
                <a:sym typeface="Century Gothic"/>
              </a:rPr>
              <a:t> of their income on rent and utilities.</a:t>
            </a:r>
            <a:endParaRPr sz="2400">
              <a:solidFill>
                <a:srgbClr val="FFFFFF"/>
              </a:solidFill>
              <a:latin typeface="Century Gothic"/>
              <a:ea typeface="Century Gothic"/>
              <a:cs typeface="Century Gothic"/>
              <a:sym typeface="Century Gothic"/>
            </a:endParaRPr>
          </a:p>
          <a:p>
            <a:pPr indent="-381000" lvl="0" marL="457200" rtl="0" algn="l">
              <a:lnSpc>
                <a:spcPct val="150000"/>
              </a:lnSpc>
              <a:spcBef>
                <a:spcPts val="0"/>
              </a:spcBef>
              <a:spcAft>
                <a:spcPts val="0"/>
              </a:spcAft>
              <a:buClr>
                <a:srgbClr val="00C6BB"/>
              </a:buClr>
              <a:buSzPts val="2400"/>
              <a:buFont typeface="Noto Sans Symbols"/>
              <a:buChar char="●"/>
            </a:pPr>
            <a:r>
              <a:rPr lang="en-US" sz="2400">
                <a:solidFill>
                  <a:srgbClr val="FFFFFF"/>
                </a:solidFill>
                <a:latin typeface="Century Gothic"/>
                <a:ea typeface="Century Gothic"/>
                <a:cs typeface="Century Gothic"/>
                <a:sym typeface="Century Gothic"/>
              </a:rPr>
              <a:t>Nationally, there are </a:t>
            </a:r>
            <a:r>
              <a:rPr b="1" lang="en-US" sz="2400">
                <a:solidFill>
                  <a:srgbClr val="FFFFFF"/>
                </a:solidFill>
                <a:latin typeface="Century Gothic"/>
                <a:ea typeface="Century Gothic"/>
                <a:cs typeface="Century Gothic"/>
                <a:sym typeface="Century Gothic"/>
              </a:rPr>
              <a:t>11.4</a:t>
            </a:r>
            <a:r>
              <a:rPr lang="en-US" sz="2400">
                <a:solidFill>
                  <a:srgbClr val="FFFFFF"/>
                </a:solidFill>
                <a:latin typeface="Century Gothic"/>
                <a:ea typeface="Century Gothic"/>
                <a:cs typeface="Century Gothic"/>
                <a:sym typeface="Century Gothic"/>
              </a:rPr>
              <a:t> </a:t>
            </a:r>
            <a:r>
              <a:rPr b="1" lang="en-US" sz="2400">
                <a:solidFill>
                  <a:srgbClr val="FFFFFF"/>
                </a:solidFill>
                <a:latin typeface="Century Gothic"/>
                <a:ea typeface="Century Gothic"/>
                <a:cs typeface="Century Gothic"/>
                <a:sym typeface="Century Gothic"/>
              </a:rPr>
              <a:t>million</a:t>
            </a:r>
            <a:r>
              <a:rPr lang="en-US" sz="2400">
                <a:solidFill>
                  <a:srgbClr val="FFFFFF"/>
                </a:solidFill>
                <a:latin typeface="Century Gothic"/>
                <a:ea typeface="Century Gothic"/>
                <a:cs typeface="Century Gothic"/>
                <a:sym typeface="Century Gothic"/>
              </a:rPr>
              <a:t> extremely low-income  renters and </a:t>
            </a:r>
            <a:r>
              <a:rPr b="1" lang="en-US" sz="2400">
                <a:solidFill>
                  <a:srgbClr val="FFFFFF"/>
                </a:solidFill>
                <a:latin typeface="Century Gothic"/>
                <a:ea typeface="Century Gothic"/>
                <a:cs typeface="Century Gothic"/>
                <a:sym typeface="Century Gothic"/>
              </a:rPr>
              <a:t>7.5 million</a:t>
            </a:r>
            <a:r>
              <a:rPr lang="en-US" sz="2400">
                <a:solidFill>
                  <a:srgbClr val="FFFFFF"/>
                </a:solidFill>
                <a:latin typeface="Century Gothic"/>
                <a:ea typeface="Century Gothic"/>
                <a:cs typeface="Century Gothic"/>
                <a:sym typeface="Century Gothic"/>
              </a:rPr>
              <a:t> rental homes that are affordable to them. </a:t>
            </a:r>
            <a:endParaRPr sz="1800">
              <a:solidFill>
                <a:srgbClr val="FFFFFF"/>
              </a:solidFill>
              <a:latin typeface="Century Gothic"/>
              <a:ea typeface="Century Gothic"/>
              <a:cs typeface="Century Gothic"/>
              <a:sym typeface="Century Gothic"/>
            </a:endParaRPr>
          </a:p>
          <a:p>
            <a:pPr indent="0" lvl="0" marL="457200" rtl="0" algn="l">
              <a:spcBef>
                <a:spcPts val="0"/>
              </a:spcBef>
              <a:spcAft>
                <a:spcPts val="0"/>
              </a:spcAft>
              <a:buNone/>
            </a:pPr>
            <a:r>
              <a:t/>
            </a:r>
            <a:endParaRPr sz="1800">
              <a:solidFill>
                <a:srgbClr val="FFFFFF"/>
              </a:solidFill>
              <a:latin typeface="Century Gothic"/>
              <a:ea typeface="Century Gothic"/>
              <a:cs typeface="Century Gothic"/>
              <a:sym typeface="Century Gothic"/>
            </a:endParaRPr>
          </a:p>
        </p:txBody>
      </p:sp>
      <p:pic>
        <p:nvPicPr>
          <p:cNvPr id="259" name="Google Shape;259;p5"/>
          <p:cNvPicPr preferRelativeResize="0"/>
          <p:nvPr/>
        </p:nvPicPr>
        <p:blipFill>
          <a:blip r:embed="rId3">
            <a:alphaModFix/>
          </a:blip>
          <a:stretch>
            <a:fillRect/>
          </a:stretch>
        </p:blipFill>
        <p:spPr>
          <a:xfrm>
            <a:off x="9502275" y="1874901"/>
            <a:ext cx="2689725" cy="2584783"/>
          </a:xfrm>
          <a:prstGeom prst="rect">
            <a:avLst/>
          </a:prstGeom>
          <a:noFill/>
          <a:ln>
            <a:noFill/>
          </a:ln>
        </p:spPr>
      </p:pic>
      <p:pic>
        <p:nvPicPr>
          <p:cNvPr id="260" name="Google Shape;260;p5"/>
          <p:cNvPicPr preferRelativeResize="0"/>
          <p:nvPr/>
        </p:nvPicPr>
        <p:blipFill>
          <a:blip r:embed="rId4">
            <a:alphaModFix/>
          </a:blip>
          <a:stretch>
            <a:fillRect/>
          </a:stretch>
        </p:blipFill>
        <p:spPr>
          <a:xfrm>
            <a:off x="9502275" y="4462887"/>
            <a:ext cx="2689725" cy="239511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1"/>
          <p:cNvSpPr txBox="1"/>
          <p:nvPr>
            <p:ph type="title"/>
          </p:nvPr>
        </p:nvSpPr>
        <p:spPr>
          <a:xfrm>
            <a:off x="810000" y="447188"/>
            <a:ext cx="10571998" cy="97045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en-US"/>
              <a:t>Who We Are</a:t>
            </a:r>
            <a:endParaRPr/>
          </a:p>
        </p:txBody>
      </p:sp>
      <p:pic>
        <p:nvPicPr>
          <p:cNvPr id="126" name="Google Shape;126;p1"/>
          <p:cNvPicPr preferRelativeResize="0"/>
          <p:nvPr/>
        </p:nvPicPr>
        <p:blipFill>
          <a:blip r:embed="rId3">
            <a:alphaModFix/>
          </a:blip>
          <a:stretch>
            <a:fillRect/>
          </a:stretch>
        </p:blipFill>
        <p:spPr>
          <a:xfrm>
            <a:off x="4588124" y="3364475"/>
            <a:ext cx="2858302" cy="1905526"/>
          </a:xfrm>
          <a:prstGeom prst="rect">
            <a:avLst/>
          </a:prstGeom>
          <a:noFill/>
          <a:ln>
            <a:noFill/>
          </a:ln>
        </p:spPr>
      </p:pic>
      <p:pic>
        <p:nvPicPr>
          <p:cNvPr id="127" name="Google Shape;127;p1"/>
          <p:cNvPicPr preferRelativeResize="0"/>
          <p:nvPr/>
        </p:nvPicPr>
        <p:blipFill>
          <a:blip r:embed="rId4">
            <a:alphaModFix/>
          </a:blip>
          <a:stretch>
            <a:fillRect/>
          </a:stretch>
        </p:blipFill>
        <p:spPr>
          <a:xfrm>
            <a:off x="8286126" y="3364488"/>
            <a:ext cx="2858302" cy="1905526"/>
          </a:xfrm>
          <a:prstGeom prst="rect">
            <a:avLst/>
          </a:prstGeom>
          <a:noFill/>
          <a:ln>
            <a:noFill/>
          </a:ln>
        </p:spPr>
      </p:pic>
      <p:pic>
        <p:nvPicPr>
          <p:cNvPr descr="A person wearing a suit and tie smiling at the camera&#10;&#10;Description generated with very high confidence" id="128" name="Google Shape;128;p1"/>
          <p:cNvPicPr preferRelativeResize="0"/>
          <p:nvPr/>
        </p:nvPicPr>
        <p:blipFill rotWithShape="1">
          <a:blip r:embed="rId5">
            <a:alphaModFix/>
          </a:blip>
          <a:srcRect b="0" l="0" r="0" t="0"/>
          <a:stretch/>
        </p:blipFill>
        <p:spPr>
          <a:xfrm>
            <a:off x="1047575" y="3365675"/>
            <a:ext cx="2858300" cy="1903149"/>
          </a:xfrm>
          <a:prstGeom prst="rect">
            <a:avLst/>
          </a:prstGeom>
          <a:noFill/>
          <a:ln>
            <a:noFill/>
          </a:ln>
        </p:spPr>
      </p:pic>
      <p:sp>
        <p:nvSpPr>
          <p:cNvPr id="129" name="Google Shape;129;p1"/>
          <p:cNvSpPr txBox="1"/>
          <p:nvPr/>
        </p:nvSpPr>
        <p:spPr>
          <a:xfrm>
            <a:off x="1047525" y="5508875"/>
            <a:ext cx="2858400" cy="28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FFFFFF"/>
                </a:solidFill>
                <a:latin typeface="Century Gothic"/>
                <a:ea typeface="Century Gothic"/>
                <a:cs typeface="Century Gothic"/>
                <a:sym typeface="Century Gothic"/>
              </a:rPr>
              <a:t>John McLaughlin</a:t>
            </a:r>
            <a:endParaRPr>
              <a:solidFill>
                <a:srgbClr val="FFFFFF"/>
              </a:solidFill>
              <a:latin typeface="Century Gothic"/>
              <a:ea typeface="Century Gothic"/>
              <a:cs typeface="Century Gothic"/>
              <a:sym typeface="Century Gothic"/>
            </a:endParaRPr>
          </a:p>
        </p:txBody>
      </p:sp>
      <p:sp>
        <p:nvSpPr>
          <p:cNvPr id="130" name="Google Shape;130;p1"/>
          <p:cNvSpPr txBox="1"/>
          <p:nvPr/>
        </p:nvSpPr>
        <p:spPr>
          <a:xfrm>
            <a:off x="4701425" y="5508875"/>
            <a:ext cx="2858400" cy="28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FFFFFF"/>
                </a:solidFill>
                <a:latin typeface="Century Gothic"/>
                <a:ea typeface="Century Gothic"/>
                <a:cs typeface="Century Gothic"/>
                <a:sym typeface="Century Gothic"/>
              </a:rPr>
              <a:t>Riley Griffin</a:t>
            </a:r>
            <a:endParaRPr>
              <a:solidFill>
                <a:srgbClr val="FFFFFF"/>
              </a:solidFill>
              <a:latin typeface="Century Gothic"/>
              <a:ea typeface="Century Gothic"/>
              <a:cs typeface="Century Gothic"/>
              <a:sym typeface="Century Gothic"/>
            </a:endParaRPr>
          </a:p>
        </p:txBody>
      </p:sp>
      <p:sp>
        <p:nvSpPr>
          <p:cNvPr id="131" name="Google Shape;131;p1"/>
          <p:cNvSpPr txBox="1"/>
          <p:nvPr/>
        </p:nvSpPr>
        <p:spPr>
          <a:xfrm>
            <a:off x="8286075" y="5508875"/>
            <a:ext cx="2858400" cy="28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FFFFFF"/>
                </a:solidFill>
                <a:latin typeface="Century Gothic"/>
                <a:ea typeface="Century Gothic"/>
                <a:cs typeface="Century Gothic"/>
                <a:sym typeface="Century Gothic"/>
              </a:rPr>
              <a:t>Sonja Dahl</a:t>
            </a:r>
            <a:endParaRPr>
              <a:solidFill>
                <a:srgbClr val="FFFFFF"/>
              </a:solidFill>
              <a:latin typeface="Century Gothic"/>
              <a:ea typeface="Century Gothic"/>
              <a:cs typeface="Century Gothic"/>
              <a:sym typeface="Century Gothic"/>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g59b43c3f81_4_42"/>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Philly Facts</a:t>
            </a:r>
            <a:endParaRPr/>
          </a:p>
        </p:txBody>
      </p:sp>
      <p:pic>
        <p:nvPicPr>
          <p:cNvPr id="267" name="Google Shape;267;g59b43c3f81_4_42"/>
          <p:cNvPicPr preferRelativeResize="0"/>
          <p:nvPr/>
        </p:nvPicPr>
        <p:blipFill>
          <a:blip r:embed="rId3">
            <a:alphaModFix/>
          </a:blip>
          <a:stretch>
            <a:fillRect/>
          </a:stretch>
        </p:blipFill>
        <p:spPr>
          <a:xfrm>
            <a:off x="810000" y="2660038"/>
            <a:ext cx="2581275" cy="3314700"/>
          </a:xfrm>
          <a:prstGeom prst="rect">
            <a:avLst/>
          </a:prstGeom>
          <a:noFill/>
          <a:ln>
            <a:noFill/>
          </a:ln>
        </p:spPr>
      </p:pic>
      <p:sp>
        <p:nvSpPr>
          <p:cNvPr id="268" name="Google Shape;268;g59b43c3f81_4_42"/>
          <p:cNvSpPr txBox="1"/>
          <p:nvPr/>
        </p:nvSpPr>
        <p:spPr>
          <a:xfrm>
            <a:off x="3718875" y="2234150"/>
            <a:ext cx="8144400" cy="43551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381000" lvl="0" marL="457200" rtl="0" algn="l">
              <a:lnSpc>
                <a:spcPct val="150000"/>
              </a:lnSpc>
              <a:spcBef>
                <a:spcPts val="0"/>
              </a:spcBef>
              <a:spcAft>
                <a:spcPts val="0"/>
              </a:spcAft>
              <a:buClr>
                <a:srgbClr val="00C6BB"/>
              </a:buClr>
              <a:buSzPts val="2400"/>
              <a:buFont typeface="Noto Sans Symbols"/>
              <a:buChar char="●"/>
            </a:pPr>
            <a:r>
              <a:rPr lang="en-US" sz="2400">
                <a:solidFill>
                  <a:srgbClr val="FFFFFF"/>
                </a:solidFill>
                <a:latin typeface="Century Gothic"/>
                <a:ea typeface="Century Gothic"/>
                <a:cs typeface="Century Gothic"/>
                <a:sym typeface="Century Gothic"/>
              </a:rPr>
              <a:t>Between 2000 and 2014, Philadelphia lost </a:t>
            </a:r>
            <a:r>
              <a:rPr b="1" lang="en-US" sz="2400">
                <a:solidFill>
                  <a:srgbClr val="FFFFFF"/>
                </a:solidFill>
                <a:latin typeface="Century Gothic"/>
                <a:ea typeface="Century Gothic"/>
                <a:cs typeface="Century Gothic"/>
                <a:sym typeface="Century Gothic"/>
              </a:rPr>
              <a:t>20%</a:t>
            </a:r>
            <a:r>
              <a:rPr lang="en-US" sz="2400">
                <a:solidFill>
                  <a:srgbClr val="FFFFFF"/>
                </a:solidFill>
                <a:latin typeface="Century Gothic"/>
                <a:ea typeface="Century Gothic"/>
                <a:cs typeface="Century Gothic"/>
                <a:sym typeface="Century Gothic"/>
              </a:rPr>
              <a:t> of rental units with the gross monthly rent of $750 or less.</a:t>
            </a:r>
            <a:endParaRPr sz="2400">
              <a:solidFill>
                <a:srgbClr val="FFFFFF"/>
              </a:solidFill>
              <a:latin typeface="Century Gothic"/>
              <a:ea typeface="Century Gothic"/>
              <a:cs typeface="Century Gothic"/>
              <a:sym typeface="Century Gothic"/>
            </a:endParaRPr>
          </a:p>
          <a:p>
            <a:pPr indent="-381000" lvl="0" marL="457200" rtl="0" algn="l">
              <a:lnSpc>
                <a:spcPct val="150000"/>
              </a:lnSpc>
              <a:spcBef>
                <a:spcPts val="0"/>
              </a:spcBef>
              <a:spcAft>
                <a:spcPts val="0"/>
              </a:spcAft>
              <a:buClr>
                <a:srgbClr val="00C6BB"/>
              </a:buClr>
              <a:buSzPts val="2400"/>
              <a:buFont typeface="Noto Sans Symbols"/>
              <a:buChar char="●"/>
            </a:pPr>
            <a:r>
              <a:rPr lang="en-US" sz="2400">
                <a:solidFill>
                  <a:srgbClr val="FFFFFF"/>
                </a:solidFill>
                <a:latin typeface="Century Gothic"/>
                <a:ea typeface="Century Gothic"/>
                <a:cs typeface="Century Gothic"/>
                <a:sym typeface="Century Gothic"/>
              </a:rPr>
              <a:t>In 2016 the eviction rate in Philadelphia was </a:t>
            </a:r>
            <a:r>
              <a:rPr b="1" lang="en-US" sz="2400">
                <a:solidFill>
                  <a:srgbClr val="FFFFFF"/>
                </a:solidFill>
                <a:latin typeface="Century Gothic"/>
                <a:ea typeface="Century Gothic"/>
                <a:cs typeface="Century Gothic"/>
                <a:sym typeface="Century Gothic"/>
              </a:rPr>
              <a:t>150% </a:t>
            </a:r>
            <a:r>
              <a:rPr lang="en-US" sz="2400">
                <a:solidFill>
                  <a:srgbClr val="FFFFFF"/>
                </a:solidFill>
                <a:latin typeface="Century Gothic"/>
                <a:ea typeface="Century Gothic"/>
                <a:cs typeface="Century Gothic"/>
                <a:sym typeface="Century Gothic"/>
              </a:rPr>
              <a:t>the national rate.</a:t>
            </a:r>
            <a:endParaRPr sz="2400">
              <a:solidFill>
                <a:srgbClr val="FFFFFF"/>
              </a:solidFill>
              <a:latin typeface="Century Gothic"/>
              <a:ea typeface="Century Gothic"/>
              <a:cs typeface="Century Gothic"/>
              <a:sym typeface="Century Gothic"/>
            </a:endParaRPr>
          </a:p>
          <a:p>
            <a:pPr indent="-381000" lvl="0" marL="457200" rtl="0" algn="l">
              <a:lnSpc>
                <a:spcPct val="150000"/>
              </a:lnSpc>
              <a:spcBef>
                <a:spcPts val="0"/>
              </a:spcBef>
              <a:spcAft>
                <a:spcPts val="0"/>
              </a:spcAft>
              <a:buClr>
                <a:srgbClr val="00C6BB"/>
              </a:buClr>
              <a:buSzPts val="2400"/>
              <a:buFont typeface="Noto Sans Symbols"/>
              <a:buChar char="●"/>
            </a:pPr>
            <a:r>
              <a:rPr lang="en-US" sz="2400">
                <a:solidFill>
                  <a:srgbClr val="FFFFFF"/>
                </a:solidFill>
                <a:latin typeface="Century Gothic"/>
                <a:ea typeface="Century Gothic"/>
                <a:cs typeface="Century Gothic"/>
                <a:sym typeface="Century Gothic"/>
              </a:rPr>
              <a:t>Eviction rates in predominantly African American neighborhoods were on average </a:t>
            </a:r>
            <a:r>
              <a:rPr b="1" lang="en-US" sz="2400">
                <a:solidFill>
                  <a:srgbClr val="FFFFFF"/>
                </a:solidFill>
                <a:latin typeface="Century Gothic"/>
                <a:ea typeface="Century Gothic"/>
                <a:cs typeface="Century Gothic"/>
                <a:sym typeface="Century Gothic"/>
              </a:rPr>
              <a:t>three times higher</a:t>
            </a:r>
            <a:r>
              <a:rPr lang="en-US" sz="2400">
                <a:solidFill>
                  <a:srgbClr val="FFFFFF"/>
                </a:solidFill>
                <a:latin typeface="Century Gothic"/>
                <a:ea typeface="Century Gothic"/>
                <a:cs typeface="Century Gothic"/>
                <a:sym typeface="Century Gothic"/>
              </a:rPr>
              <a:t> than those in in predominantly white areas.</a:t>
            </a:r>
            <a:endParaRPr sz="2400">
              <a:solidFill>
                <a:srgbClr val="FFFFFF"/>
              </a:solidFill>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g59b43c3f81_4_0"/>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Outcomes of Eviction: What is at Stake?</a:t>
            </a:r>
            <a:endParaRPr/>
          </a:p>
        </p:txBody>
      </p:sp>
      <p:sp>
        <p:nvSpPr>
          <p:cNvPr id="275" name="Google Shape;275;g59b43c3f81_4_0"/>
          <p:cNvSpPr txBox="1"/>
          <p:nvPr/>
        </p:nvSpPr>
        <p:spPr>
          <a:xfrm>
            <a:off x="494900" y="2390900"/>
            <a:ext cx="10878300" cy="36366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0" lvl="0" marL="0" rtl="0" algn="l">
              <a:lnSpc>
                <a:spcPct val="150000"/>
              </a:lnSpc>
              <a:spcBef>
                <a:spcPts val="360"/>
              </a:spcBef>
              <a:spcAft>
                <a:spcPts val="0"/>
              </a:spcAft>
              <a:buNone/>
            </a:pPr>
            <a:r>
              <a:t/>
            </a:r>
            <a:endParaRPr b="1" sz="2400">
              <a:solidFill>
                <a:srgbClr val="FFFFFF"/>
              </a:solidFill>
              <a:latin typeface="Century Gothic"/>
              <a:ea typeface="Century Gothic"/>
              <a:cs typeface="Century Gothic"/>
              <a:sym typeface="Century Gothic"/>
            </a:endParaRPr>
          </a:p>
          <a:p>
            <a:pPr indent="-381000" lvl="0" marL="457200" rtl="0" algn="l">
              <a:lnSpc>
                <a:spcPct val="150000"/>
              </a:lnSpc>
              <a:spcBef>
                <a:spcPts val="600"/>
              </a:spcBef>
              <a:spcAft>
                <a:spcPts val="0"/>
              </a:spcAft>
              <a:buClr>
                <a:srgbClr val="00C6BB"/>
              </a:buClr>
              <a:buSzPts val="2400"/>
              <a:buFont typeface="Noto Sans Symbols"/>
              <a:buChar char="●"/>
            </a:pPr>
            <a:r>
              <a:rPr lang="en-US" sz="2400">
                <a:solidFill>
                  <a:srgbClr val="FFFFFF"/>
                </a:solidFill>
                <a:latin typeface="Century Gothic"/>
                <a:ea typeface="Century Gothic"/>
                <a:cs typeface="Century Gothic"/>
                <a:sym typeface="Century Gothic"/>
              </a:rPr>
              <a:t>Eviction is a </a:t>
            </a:r>
            <a:r>
              <a:rPr b="1" lang="en-US" sz="2400">
                <a:solidFill>
                  <a:srgbClr val="FFFFFF"/>
                </a:solidFill>
                <a:latin typeface="Century Gothic"/>
                <a:ea typeface="Century Gothic"/>
                <a:cs typeface="Century Gothic"/>
                <a:sym typeface="Century Gothic"/>
              </a:rPr>
              <a:t>leading cause </a:t>
            </a:r>
            <a:r>
              <a:rPr lang="en-US" sz="2400">
                <a:solidFill>
                  <a:srgbClr val="FFFFFF"/>
                </a:solidFill>
                <a:latin typeface="Century Gothic"/>
                <a:ea typeface="Century Gothic"/>
                <a:cs typeface="Century Gothic"/>
                <a:sym typeface="Century Gothic"/>
              </a:rPr>
              <a:t>of homelessness.</a:t>
            </a:r>
            <a:endParaRPr sz="2400">
              <a:solidFill>
                <a:srgbClr val="FFFFFF"/>
              </a:solidFill>
              <a:latin typeface="Century Gothic"/>
              <a:ea typeface="Century Gothic"/>
              <a:cs typeface="Century Gothic"/>
              <a:sym typeface="Century Gothic"/>
            </a:endParaRPr>
          </a:p>
          <a:p>
            <a:pPr indent="-381000" lvl="0" marL="457200" rtl="0" algn="l">
              <a:lnSpc>
                <a:spcPct val="150000"/>
              </a:lnSpc>
              <a:spcBef>
                <a:spcPts val="0"/>
              </a:spcBef>
              <a:spcAft>
                <a:spcPts val="0"/>
              </a:spcAft>
              <a:buClr>
                <a:srgbClr val="00C6BB"/>
              </a:buClr>
              <a:buSzPts val="2400"/>
              <a:buFont typeface="Noto Sans Symbols"/>
              <a:buChar char="●"/>
            </a:pPr>
            <a:r>
              <a:rPr lang="en-US" sz="2400">
                <a:solidFill>
                  <a:srgbClr val="FFFFFF"/>
                </a:solidFill>
                <a:latin typeface="Century Gothic"/>
                <a:ea typeface="Century Gothic"/>
                <a:cs typeface="Century Gothic"/>
                <a:sym typeface="Century Gothic"/>
              </a:rPr>
              <a:t>Evicted workers were approximately </a:t>
            </a:r>
            <a:r>
              <a:rPr b="1" lang="en-US" sz="2400">
                <a:solidFill>
                  <a:srgbClr val="FFFFFF"/>
                </a:solidFill>
                <a:latin typeface="Century Gothic"/>
                <a:ea typeface="Century Gothic"/>
                <a:cs typeface="Century Gothic"/>
                <a:sym typeface="Century Gothic"/>
              </a:rPr>
              <a:t>20% more likely</a:t>
            </a:r>
            <a:r>
              <a:rPr lang="en-US" sz="2400">
                <a:solidFill>
                  <a:srgbClr val="FFFFFF"/>
                </a:solidFill>
                <a:latin typeface="Century Gothic"/>
                <a:ea typeface="Century Gothic"/>
                <a:cs typeface="Century Gothic"/>
                <a:sym typeface="Century Gothic"/>
              </a:rPr>
              <a:t> to subsequently lose their jobs.</a:t>
            </a:r>
            <a:endParaRPr sz="2400">
              <a:solidFill>
                <a:srgbClr val="FFFFFF"/>
              </a:solidFill>
              <a:latin typeface="Century Gothic"/>
              <a:ea typeface="Century Gothic"/>
              <a:cs typeface="Century Gothic"/>
              <a:sym typeface="Century Gothic"/>
            </a:endParaRPr>
          </a:p>
          <a:p>
            <a:pPr indent="-381000" lvl="0" marL="457200" rtl="0" algn="l">
              <a:lnSpc>
                <a:spcPct val="150000"/>
              </a:lnSpc>
              <a:spcBef>
                <a:spcPts val="0"/>
              </a:spcBef>
              <a:spcAft>
                <a:spcPts val="0"/>
              </a:spcAft>
              <a:buClr>
                <a:srgbClr val="00C6BB"/>
              </a:buClr>
              <a:buSzPts val="2400"/>
              <a:buFont typeface="Noto Sans Symbols"/>
              <a:buChar char="●"/>
            </a:pPr>
            <a:r>
              <a:rPr lang="en-US" sz="2400">
                <a:solidFill>
                  <a:srgbClr val="FFFFFF"/>
                </a:solidFill>
                <a:latin typeface="Century Gothic"/>
                <a:ea typeface="Century Gothic"/>
                <a:cs typeface="Century Gothic"/>
                <a:sym typeface="Century Gothic"/>
              </a:rPr>
              <a:t>Frequent moves increase the likelihood of a child dropping out of school by </a:t>
            </a:r>
            <a:r>
              <a:rPr b="1" lang="en-US" sz="2400">
                <a:solidFill>
                  <a:srgbClr val="FFFFFF"/>
                </a:solidFill>
                <a:latin typeface="Century Gothic"/>
                <a:ea typeface="Century Gothic"/>
                <a:cs typeface="Century Gothic"/>
                <a:sym typeface="Century Gothic"/>
              </a:rPr>
              <a:t>up to 30%.</a:t>
            </a:r>
            <a:endParaRPr b="1" sz="2400">
              <a:solidFill>
                <a:srgbClr val="FFFFFF"/>
              </a:solidFill>
              <a:latin typeface="Century Gothic"/>
              <a:ea typeface="Century Gothic"/>
              <a:cs typeface="Century Gothic"/>
              <a:sym typeface="Century Gothic"/>
            </a:endParaRPr>
          </a:p>
          <a:p>
            <a:pPr indent="-381000" lvl="0" marL="457200" rtl="0" algn="l">
              <a:lnSpc>
                <a:spcPct val="150000"/>
              </a:lnSpc>
              <a:spcBef>
                <a:spcPts val="0"/>
              </a:spcBef>
              <a:spcAft>
                <a:spcPts val="0"/>
              </a:spcAft>
              <a:buClr>
                <a:srgbClr val="00C6BB"/>
              </a:buClr>
              <a:buSzPts val="2400"/>
              <a:buFont typeface="Noto Sans Symbols"/>
              <a:buChar char="●"/>
            </a:pPr>
            <a:r>
              <a:rPr lang="en-US" sz="2400">
                <a:solidFill>
                  <a:srgbClr val="FFFFFF"/>
                </a:solidFill>
                <a:latin typeface="Century Gothic"/>
                <a:ea typeface="Century Gothic"/>
                <a:cs typeface="Century Gothic"/>
                <a:sym typeface="Century Gothic"/>
              </a:rPr>
              <a:t>Low-income families who experience eviction are </a:t>
            </a:r>
            <a:r>
              <a:rPr b="1" lang="en-US" sz="2400">
                <a:solidFill>
                  <a:srgbClr val="FFFFFF"/>
                </a:solidFill>
                <a:latin typeface="Century Gothic"/>
                <a:ea typeface="Century Gothic"/>
                <a:cs typeface="Century Gothic"/>
                <a:sym typeface="Century Gothic"/>
              </a:rPr>
              <a:t>four times as likely</a:t>
            </a:r>
            <a:r>
              <a:rPr lang="en-US" sz="2400">
                <a:solidFill>
                  <a:srgbClr val="FFFFFF"/>
                </a:solidFill>
                <a:latin typeface="Century Gothic"/>
                <a:ea typeface="Century Gothic"/>
                <a:cs typeface="Century Gothic"/>
                <a:sym typeface="Century Gothic"/>
              </a:rPr>
              <a:t> to have a child involved in the child welfare system.</a:t>
            </a:r>
            <a:endParaRPr sz="2400">
              <a:solidFill>
                <a:srgbClr val="FFFFFF"/>
              </a:solidFill>
              <a:latin typeface="Century Gothic"/>
              <a:ea typeface="Century Gothic"/>
              <a:cs typeface="Century Gothic"/>
              <a:sym typeface="Century Gothic"/>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g59b43c3f81_4_18"/>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Health Effects</a:t>
            </a:r>
            <a:endParaRPr/>
          </a:p>
        </p:txBody>
      </p:sp>
      <p:sp>
        <p:nvSpPr>
          <p:cNvPr id="282" name="Google Shape;282;g59b43c3f81_4_18"/>
          <p:cNvSpPr txBox="1"/>
          <p:nvPr/>
        </p:nvSpPr>
        <p:spPr>
          <a:xfrm>
            <a:off x="452475" y="2717175"/>
            <a:ext cx="10920900" cy="36366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381000" lvl="0" marL="457200" rtl="0" algn="l">
              <a:lnSpc>
                <a:spcPct val="150000"/>
              </a:lnSpc>
              <a:spcBef>
                <a:spcPts val="0"/>
              </a:spcBef>
              <a:spcAft>
                <a:spcPts val="0"/>
              </a:spcAft>
              <a:buClr>
                <a:srgbClr val="00C6BB"/>
              </a:buClr>
              <a:buSzPts val="2400"/>
              <a:buFont typeface="Noto Sans Symbols"/>
              <a:buChar char="●"/>
            </a:pPr>
            <a:r>
              <a:rPr lang="en-US" sz="2400">
                <a:solidFill>
                  <a:srgbClr val="FFFFFF"/>
                </a:solidFill>
                <a:latin typeface="Century Gothic"/>
                <a:ea typeface="Century Gothic"/>
                <a:cs typeface="Century Gothic"/>
                <a:sym typeface="Century Gothic"/>
              </a:rPr>
              <a:t>“Toxic stress” affects many critical organ systems leading to increased behavioral issues, diabetes, weight issues, and cardiovascular disease.</a:t>
            </a:r>
            <a:endParaRPr sz="2400">
              <a:solidFill>
                <a:srgbClr val="FFFFFF"/>
              </a:solidFill>
              <a:latin typeface="Century Gothic"/>
              <a:ea typeface="Century Gothic"/>
              <a:cs typeface="Century Gothic"/>
              <a:sym typeface="Century Gothic"/>
            </a:endParaRPr>
          </a:p>
          <a:p>
            <a:pPr indent="-381000" lvl="0" marL="457200" rtl="0" algn="l">
              <a:lnSpc>
                <a:spcPct val="150000"/>
              </a:lnSpc>
              <a:spcBef>
                <a:spcPts val="0"/>
              </a:spcBef>
              <a:spcAft>
                <a:spcPts val="0"/>
              </a:spcAft>
              <a:buClr>
                <a:srgbClr val="00C6BB"/>
              </a:buClr>
              <a:buSzPts val="2400"/>
              <a:buFont typeface="Noto Sans Symbols"/>
              <a:buChar char="●"/>
            </a:pPr>
            <a:r>
              <a:rPr lang="en-US" sz="2400">
                <a:solidFill>
                  <a:srgbClr val="FFFFFF"/>
                </a:solidFill>
                <a:latin typeface="Century Gothic"/>
                <a:ea typeface="Century Gothic"/>
                <a:cs typeface="Century Gothic"/>
                <a:sym typeface="Century Gothic"/>
              </a:rPr>
              <a:t>Children four and under with unstable housing have almost 20% increased risk of hospitalization, and over 25% risk of developmental delays.</a:t>
            </a:r>
            <a:endParaRPr sz="2400">
              <a:solidFill>
                <a:srgbClr val="FFFFFF"/>
              </a:solidFill>
              <a:latin typeface="Century Gothic"/>
              <a:ea typeface="Century Gothic"/>
              <a:cs typeface="Century Gothic"/>
              <a:sym typeface="Century Gothic"/>
            </a:endParaRPr>
          </a:p>
          <a:p>
            <a:pPr indent="-381000" lvl="0" marL="457200" rtl="0" algn="l">
              <a:lnSpc>
                <a:spcPct val="150000"/>
              </a:lnSpc>
              <a:spcBef>
                <a:spcPts val="0"/>
              </a:spcBef>
              <a:spcAft>
                <a:spcPts val="0"/>
              </a:spcAft>
              <a:buClr>
                <a:srgbClr val="00C6BB"/>
              </a:buClr>
              <a:buSzPts val="2400"/>
              <a:buFont typeface="Noto Sans Symbols"/>
              <a:buChar char="●"/>
            </a:pPr>
            <a:r>
              <a:rPr lang="en-US" sz="2400">
                <a:solidFill>
                  <a:srgbClr val="FFFFFF"/>
                </a:solidFill>
                <a:latin typeface="Century Gothic"/>
                <a:ea typeface="Century Gothic"/>
                <a:cs typeface="Century Gothic"/>
                <a:sym typeface="Century Gothic"/>
              </a:rPr>
              <a:t>Evicted families searching for housing often accept properties with substandard living conditions.</a:t>
            </a:r>
            <a:endParaRPr sz="2400">
              <a:solidFill>
                <a:srgbClr val="FFFFFF"/>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7" name="Shape 287"/>
        <p:cNvGrpSpPr/>
        <p:nvPr/>
      </p:nvGrpSpPr>
      <p:grpSpPr>
        <a:xfrm>
          <a:off x="0" y="0"/>
          <a:ext cx="0" cy="0"/>
          <a:chOff x="0" y="0"/>
          <a:chExt cx="0" cy="0"/>
        </a:xfrm>
      </p:grpSpPr>
      <p:sp>
        <p:nvSpPr>
          <p:cNvPr id="288" name="Google Shape;288;g59b43c3f81_7_15"/>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Evictions and Housing Quality</a:t>
            </a:r>
            <a:endParaRPr/>
          </a:p>
        </p:txBody>
      </p:sp>
      <p:sp>
        <p:nvSpPr>
          <p:cNvPr id="289" name="Google Shape;289;g59b43c3f81_7_15"/>
          <p:cNvSpPr txBox="1"/>
          <p:nvPr/>
        </p:nvSpPr>
        <p:spPr>
          <a:xfrm>
            <a:off x="3453300" y="2539575"/>
            <a:ext cx="8738700" cy="43185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381000" lvl="0" marL="457200" rtl="0" algn="l">
              <a:lnSpc>
                <a:spcPct val="150000"/>
              </a:lnSpc>
              <a:spcBef>
                <a:spcPts val="0"/>
              </a:spcBef>
              <a:spcAft>
                <a:spcPts val="0"/>
              </a:spcAft>
              <a:buClr>
                <a:srgbClr val="00C6BB"/>
              </a:buClr>
              <a:buSzPts val="2400"/>
              <a:buFont typeface="Noto Sans Symbols"/>
              <a:buChar char="●"/>
            </a:pPr>
            <a:r>
              <a:rPr lang="en-US" sz="2400">
                <a:solidFill>
                  <a:srgbClr val="FFFFFF"/>
                </a:solidFill>
                <a:latin typeface="Century Gothic"/>
                <a:ea typeface="Century Gothic"/>
                <a:cs typeface="Century Gothic"/>
                <a:sym typeface="Century Gothic"/>
              </a:rPr>
              <a:t>Poor housing quality leads to bad health outcomes.</a:t>
            </a:r>
            <a:endParaRPr sz="2400">
              <a:solidFill>
                <a:srgbClr val="FFFFFF"/>
              </a:solidFill>
              <a:latin typeface="Century Gothic"/>
              <a:ea typeface="Century Gothic"/>
              <a:cs typeface="Century Gothic"/>
              <a:sym typeface="Century Gothic"/>
            </a:endParaRPr>
          </a:p>
          <a:p>
            <a:pPr indent="-381000" lvl="0" marL="457200" rtl="0" algn="l">
              <a:lnSpc>
                <a:spcPct val="150000"/>
              </a:lnSpc>
              <a:spcBef>
                <a:spcPts val="0"/>
              </a:spcBef>
              <a:spcAft>
                <a:spcPts val="0"/>
              </a:spcAft>
              <a:buClr>
                <a:srgbClr val="00C6BB"/>
              </a:buClr>
              <a:buSzPts val="2400"/>
              <a:buFont typeface="Noto Sans Symbols"/>
              <a:buChar char="●"/>
            </a:pPr>
            <a:r>
              <a:rPr lang="en-US" sz="2400">
                <a:solidFill>
                  <a:srgbClr val="FFFFFF"/>
                </a:solidFill>
                <a:latin typeface="Century Gothic"/>
                <a:ea typeface="Century Gothic"/>
                <a:cs typeface="Century Gothic"/>
                <a:sym typeface="Century Gothic"/>
              </a:rPr>
              <a:t>High demand and low supply lead to power imbalance.</a:t>
            </a:r>
            <a:endParaRPr sz="2400">
              <a:solidFill>
                <a:srgbClr val="FFFFFF"/>
              </a:solidFill>
              <a:latin typeface="Century Gothic"/>
              <a:ea typeface="Century Gothic"/>
              <a:cs typeface="Century Gothic"/>
              <a:sym typeface="Century Gothic"/>
            </a:endParaRPr>
          </a:p>
          <a:p>
            <a:pPr indent="-381000" lvl="0" marL="457200" rtl="0" algn="l">
              <a:lnSpc>
                <a:spcPct val="150000"/>
              </a:lnSpc>
              <a:spcBef>
                <a:spcPts val="0"/>
              </a:spcBef>
              <a:spcAft>
                <a:spcPts val="0"/>
              </a:spcAft>
              <a:buClr>
                <a:srgbClr val="00C6BB"/>
              </a:buClr>
              <a:buSzPts val="2400"/>
              <a:buFont typeface="Noto Sans Symbols"/>
              <a:buChar char="●"/>
            </a:pPr>
            <a:r>
              <a:rPr lang="en-US" sz="2400">
                <a:solidFill>
                  <a:srgbClr val="FFFFFF"/>
                </a:solidFill>
                <a:latin typeface="Century Gothic"/>
                <a:ea typeface="Century Gothic"/>
                <a:cs typeface="Century Gothic"/>
                <a:sym typeface="Century Gothic"/>
              </a:rPr>
              <a:t>Tenants may withhold rent if properties are not up to code.</a:t>
            </a:r>
            <a:endParaRPr sz="2400">
              <a:solidFill>
                <a:srgbClr val="FFFFFF"/>
              </a:solidFill>
              <a:latin typeface="Century Gothic"/>
              <a:ea typeface="Century Gothic"/>
              <a:cs typeface="Century Gothic"/>
              <a:sym typeface="Century Gothic"/>
            </a:endParaRPr>
          </a:p>
          <a:p>
            <a:pPr indent="-381000" lvl="0" marL="457200" rtl="0" algn="l">
              <a:lnSpc>
                <a:spcPct val="150000"/>
              </a:lnSpc>
              <a:spcBef>
                <a:spcPts val="0"/>
              </a:spcBef>
              <a:spcAft>
                <a:spcPts val="0"/>
              </a:spcAft>
              <a:buClr>
                <a:srgbClr val="00C6BB"/>
              </a:buClr>
              <a:buSzPts val="2400"/>
              <a:buFont typeface="Noto Sans Symbols"/>
              <a:buChar char="●"/>
            </a:pPr>
            <a:r>
              <a:rPr lang="en-US" sz="2400">
                <a:solidFill>
                  <a:srgbClr val="FFFFFF"/>
                </a:solidFill>
                <a:latin typeface="Century Gothic"/>
                <a:ea typeface="Century Gothic"/>
                <a:cs typeface="Century Gothic"/>
                <a:sym typeface="Century Gothic"/>
              </a:rPr>
              <a:t>Tenants rarely file complaints about code violations for fear  of retaliatory evictions or “lock-outs.”</a:t>
            </a:r>
            <a:endParaRPr sz="2400">
              <a:solidFill>
                <a:srgbClr val="FFFFFF"/>
              </a:solidFill>
              <a:latin typeface="Century Gothic"/>
              <a:ea typeface="Century Gothic"/>
              <a:cs typeface="Century Gothic"/>
              <a:sym typeface="Century Gothic"/>
            </a:endParaRPr>
          </a:p>
          <a:p>
            <a:pPr indent="0" lvl="0" marL="457200" rtl="0" algn="l">
              <a:lnSpc>
                <a:spcPct val="150000"/>
              </a:lnSpc>
              <a:spcBef>
                <a:spcPts val="0"/>
              </a:spcBef>
              <a:spcAft>
                <a:spcPts val="0"/>
              </a:spcAft>
              <a:buNone/>
            </a:pPr>
            <a:r>
              <a:t/>
            </a:r>
            <a:endParaRPr sz="2400">
              <a:solidFill>
                <a:srgbClr val="FFFFFF"/>
              </a:solidFill>
              <a:latin typeface="Century Gothic"/>
              <a:ea typeface="Century Gothic"/>
              <a:cs typeface="Century Gothic"/>
              <a:sym typeface="Century Gothic"/>
            </a:endParaRPr>
          </a:p>
        </p:txBody>
      </p:sp>
      <p:pic>
        <p:nvPicPr>
          <p:cNvPr id="290" name="Google Shape;290;g59b43c3f81_7_15"/>
          <p:cNvPicPr preferRelativeResize="0"/>
          <p:nvPr/>
        </p:nvPicPr>
        <p:blipFill>
          <a:blip r:embed="rId3">
            <a:alphaModFix/>
          </a:blip>
          <a:stretch>
            <a:fillRect/>
          </a:stretch>
        </p:blipFill>
        <p:spPr>
          <a:xfrm>
            <a:off x="0" y="1887775"/>
            <a:ext cx="3453300" cy="49702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g59b43c3f81_4_6"/>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Landlord/Tenant</a:t>
            </a:r>
            <a:r>
              <a:rPr lang="en-US"/>
              <a:t> Court: No Representation</a:t>
            </a:r>
            <a:endParaRPr/>
          </a:p>
        </p:txBody>
      </p:sp>
      <p:sp>
        <p:nvSpPr>
          <p:cNvPr id="297" name="Google Shape;297;g59b43c3f81_4_6"/>
          <p:cNvSpPr txBox="1"/>
          <p:nvPr/>
        </p:nvSpPr>
        <p:spPr>
          <a:xfrm>
            <a:off x="452475" y="2420250"/>
            <a:ext cx="8173200" cy="41124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381000" lvl="0" marL="457200" rtl="0" algn="l">
              <a:lnSpc>
                <a:spcPct val="150000"/>
              </a:lnSpc>
              <a:spcBef>
                <a:spcPts val="0"/>
              </a:spcBef>
              <a:spcAft>
                <a:spcPts val="0"/>
              </a:spcAft>
              <a:buClr>
                <a:srgbClr val="00C6BB"/>
              </a:buClr>
              <a:buSzPts val="2400"/>
              <a:buFont typeface="Noto Sans Symbols"/>
              <a:buChar char="●"/>
            </a:pPr>
            <a:r>
              <a:rPr lang="en-US" sz="2400">
                <a:solidFill>
                  <a:srgbClr val="FFFFFF"/>
                </a:solidFill>
                <a:latin typeface="Century Gothic"/>
                <a:ea typeface="Century Gothic"/>
                <a:cs typeface="Century Gothic"/>
                <a:sym typeface="Century Gothic"/>
              </a:rPr>
              <a:t>From 2007-2016 landlords were represented </a:t>
            </a:r>
            <a:r>
              <a:rPr b="1" lang="en-US" sz="2400">
                <a:solidFill>
                  <a:srgbClr val="FFFFFF"/>
                </a:solidFill>
                <a:latin typeface="Century Gothic"/>
                <a:ea typeface="Century Gothic"/>
                <a:cs typeface="Century Gothic"/>
                <a:sym typeface="Century Gothic"/>
              </a:rPr>
              <a:t>80%</a:t>
            </a:r>
            <a:r>
              <a:rPr lang="en-US" sz="2400">
                <a:solidFill>
                  <a:srgbClr val="FFFFFF"/>
                </a:solidFill>
                <a:latin typeface="Century Gothic"/>
                <a:ea typeface="Century Gothic"/>
                <a:cs typeface="Century Gothic"/>
                <a:sym typeface="Century Gothic"/>
              </a:rPr>
              <a:t> of the time while tenants were represented </a:t>
            </a:r>
            <a:r>
              <a:rPr b="1" lang="en-US" sz="2400">
                <a:solidFill>
                  <a:srgbClr val="FFFFFF"/>
                </a:solidFill>
                <a:latin typeface="Century Gothic"/>
                <a:ea typeface="Century Gothic"/>
                <a:cs typeface="Century Gothic"/>
                <a:sym typeface="Century Gothic"/>
              </a:rPr>
              <a:t>7%</a:t>
            </a:r>
            <a:r>
              <a:rPr lang="en-US" sz="2400">
                <a:solidFill>
                  <a:srgbClr val="FFFFFF"/>
                </a:solidFill>
                <a:latin typeface="Century Gothic"/>
                <a:ea typeface="Century Gothic"/>
                <a:cs typeface="Century Gothic"/>
                <a:sym typeface="Century Gothic"/>
              </a:rPr>
              <a:t> of the time.</a:t>
            </a:r>
            <a:endParaRPr sz="2400">
              <a:solidFill>
                <a:srgbClr val="FFFFFF"/>
              </a:solidFill>
              <a:latin typeface="Century Gothic"/>
              <a:ea typeface="Century Gothic"/>
              <a:cs typeface="Century Gothic"/>
              <a:sym typeface="Century Gothic"/>
            </a:endParaRPr>
          </a:p>
          <a:p>
            <a:pPr indent="-381000" lvl="0" marL="457200" rtl="0" algn="l">
              <a:lnSpc>
                <a:spcPct val="150000"/>
              </a:lnSpc>
              <a:spcBef>
                <a:spcPts val="0"/>
              </a:spcBef>
              <a:spcAft>
                <a:spcPts val="0"/>
              </a:spcAft>
              <a:buClr>
                <a:srgbClr val="00C6BB"/>
              </a:buClr>
              <a:buSzPts val="2400"/>
              <a:buFont typeface="Noto Sans Symbols"/>
              <a:buChar char="●"/>
            </a:pPr>
            <a:r>
              <a:rPr lang="en-US" sz="2400">
                <a:solidFill>
                  <a:srgbClr val="FFFFFF"/>
                </a:solidFill>
                <a:latin typeface="Century Gothic"/>
                <a:ea typeface="Century Gothic"/>
                <a:cs typeface="Century Gothic"/>
                <a:sym typeface="Century Gothic"/>
              </a:rPr>
              <a:t>Tenants are reluctant to go to court due to distrust in the legal system, lack of information, an intimidating and unfamiliar court experience.</a:t>
            </a:r>
            <a:endParaRPr sz="2400">
              <a:solidFill>
                <a:srgbClr val="FFFFFF"/>
              </a:solidFill>
              <a:latin typeface="Century Gothic"/>
              <a:ea typeface="Century Gothic"/>
              <a:cs typeface="Century Gothic"/>
              <a:sym typeface="Century Gothic"/>
            </a:endParaRPr>
          </a:p>
          <a:p>
            <a:pPr indent="-381000" lvl="0" marL="457200" rtl="0" algn="l">
              <a:lnSpc>
                <a:spcPct val="150000"/>
              </a:lnSpc>
              <a:spcBef>
                <a:spcPts val="0"/>
              </a:spcBef>
              <a:spcAft>
                <a:spcPts val="0"/>
              </a:spcAft>
              <a:buClr>
                <a:srgbClr val="00C6BB"/>
              </a:buClr>
              <a:buSzPts val="2400"/>
              <a:buFont typeface="Noto Sans Symbols"/>
              <a:buChar char="●"/>
            </a:pPr>
            <a:r>
              <a:rPr lang="en-US" sz="2400">
                <a:solidFill>
                  <a:srgbClr val="FFFFFF"/>
                </a:solidFill>
                <a:latin typeface="Century Gothic"/>
                <a:ea typeface="Century Gothic"/>
                <a:cs typeface="Century Gothic"/>
                <a:sym typeface="Century Gothic"/>
              </a:rPr>
              <a:t>Tenants have various goals for case outcomes.</a:t>
            </a:r>
            <a:endParaRPr sz="2400">
              <a:solidFill>
                <a:srgbClr val="FFFFFF"/>
              </a:solidFill>
              <a:latin typeface="Century Gothic"/>
              <a:ea typeface="Century Gothic"/>
              <a:cs typeface="Century Gothic"/>
              <a:sym typeface="Century Gothic"/>
            </a:endParaRPr>
          </a:p>
        </p:txBody>
      </p:sp>
      <p:pic>
        <p:nvPicPr>
          <p:cNvPr id="298" name="Google Shape;298;g59b43c3f81_4_6"/>
          <p:cNvPicPr preferRelativeResize="0"/>
          <p:nvPr/>
        </p:nvPicPr>
        <p:blipFill>
          <a:blip r:embed="rId3">
            <a:alphaModFix/>
          </a:blip>
          <a:stretch>
            <a:fillRect/>
          </a:stretch>
        </p:blipFill>
        <p:spPr>
          <a:xfrm>
            <a:off x="8625675" y="3130213"/>
            <a:ext cx="3261525" cy="300445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g59b43c3f81_4_12"/>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With Representation</a:t>
            </a:r>
            <a:endParaRPr/>
          </a:p>
        </p:txBody>
      </p:sp>
      <p:sp>
        <p:nvSpPr>
          <p:cNvPr id="305" name="Google Shape;305;g59b43c3f81_4_12"/>
          <p:cNvSpPr txBox="1"/>
          <p:nvPr/>
        </p:nvSpPr>
        <p:spPr>
          <a:xfrm>
            <a:off x="226250" y="2165725"/>
            <a:ext cx="11155800" cy="46923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0" lvl="0" marL="0" rtl="0" algn="l">
              <a:lnSpc>
                <a:spcPct val="150000"/>
              </a:lnSpc>
              <a:spcBef>
                <a:spcPts val="360"/>
              </a:spcBef>
              <a:spcAft>
                <a:spcPts val="0"/>
              </a:spcAft>
              <a:buNone/>
            </a:pPr>
            <a:r>
              <a:t/>
            </a:r>
            <a:endParaRPr sz="2400">
              <a:solidFill>
                <a:srgbClr val="FFFFFF"/>
              </a:solidFill>
              <a:latin typeface="Century Gothic"/>
              <a:ea typeface="Century Gothic"/>
              <a:cs typeface="Century Gothic"/>
              <a:sym typeface="Century Gothic"/>
            </a:endParaRPr>
          </a:p>
          <a:p>
            <a:pPr indent="-381000" lvl="0" marL="457200" rtl="0" algn="l">
              <a:lnSpc>
                <a:spcPct val="150000"/>
              </a:lnSpc>
              <a:spcBef>
                <a:spcPts val="600"/>
              </a:spcBef>
              <a:spcAft>
                <a:spcPts val="0"/>
              </a:spcAft>
              <a:buClr>
                <a:srgbClr val="00C6BB"/>
              </a:buClr>
              <a:buSzPts val="2400"/>
              <a:buFont typeface="Noto Sans Symbols"/>
              <a:buChar char="●"/>
            </a:pPr>
            <a:r>
              <a:rPr lang="en-US" sz="2400">
                <a:solidFill>
                  <a:srgbClr val="FFFFFF"/>
                </a:solidFill>
                <a:latin typeface="Century Gothic"/>
                <a:ea typeface="Century Gothic"/>
                <a:cs typeface="Century Gothic"/>
                <a:sym typeface="Century Gothic"/>
              </a:rPr>
              <a:t>Represented tenants were </a:t>
            </a:r>
            <a:r>
              <a:rPr b="1" lang="en-US" sz="2400">
                <a:solidFill>
                  <a:srgbClr val="FFFFFF"/>
                </a:solidFill>
                <a:latin typeface="Century Gothic"/>
                <a:ea typeface="Century Gothic"/>
                <a:cs typeface="Century Gothic"/>
                <a:sym typeface="Century Gothic"/>
              </a:rPr>
              <a:t>90% less likely</a:t>
            </a:r>
            <a:r>
              <a:rPr lang="en-US" sz="2400">
                <a:solidFill>
                  <a:srgbClr val="FFFFFF"/>
                </a:solidFill>
                <a:latin typeface="Century Gothic"/>
                <a:ea typeface="Century Gothic"/>
                <a:cs typeface="Century Gothic"/>
                <a:sym typeface="Century Gothic"/>
              </a:rPr>
              <a:t> to lose by default than unrepresented tenants.</a:t>
            </a:r>
            <a:endParaRPr sz="2400">
              <a:solidFill>
                <a:srgbClr val="FFFFFF"/>
              </a:solidFill>
              <a:latin typeface="Century Gothic"/>
              <a:ea typeface="Century Gothic"/>
              <a:cs typeface="Century Gothic"/>
              <a:sym typeface="Century Gothic"/>
            </a:endParaRPr>
          </a:p>
          <a:p>
            <a:pPr indent="-381000" lvl="0" marL="457200" rtl="0" algn="l">
              <a:lnSpc>
                <a:spcPct val="150000"/>
              </a:lnSpc>
              <a:spcBef>
                <a:spcPts val="0"/>
              </a:spcBef>
              <a:spcAft>
                <a:spcPts val="0"/>
              </a:spcAft>
              <a:buClr>
                <a:srgbClr val="00C6BB"/>
              </a:buClr>
              <a:buSzPts val="2400"/>
              <a:buFont typeface="Noto Sans Symbols"/>
              <a:buChar char="●"/>
            </a:pPr>
            <a:r>
              <a:rPr lang="en-US" sz="2400">
                <a:solidFill>
                  <a:srgbClr val="FFFFFF"/>
                </a:solidFill>
                <a:latin typeface="Century Gothic"/>
                <a:ea typeface="Century Gothic"/>
                <a:cs typeface="Century Gothic"/>
                <a:sym typeface="Century Gothic"/>
              </a:rPr>
              <a:t>They were given approximately </a:t>
            </a:r>
            <a:r>
              <a:rPr b="1" lang="en-US" sz="2400">
                <a:solidFill>
                  <a:srgbClr val="FFFFFF"/>
                </a:solidFill>
                <a:latin typeface="Century Gothic"/>
                <a:ea typeface="Century Gothic"/>
                <a:cs typeface="Century Gothic"/>
                <a:sym typeface="Century Gothic"/>
              </a:rPr>
              <a:t>50 days</a:t>
            </a:r>
            <a:r>
              <a:rPr lang="en-US" sz="2400">
                <a:solidFill>
                  <a:srgbClr val="FFFFFF"/>
                </a:solidFill>
                <a:latin typeface="Century Gothic"/>
                <a:ea typeface="Century Gothic"/>
                <a:cs typeface="Century Gothic"/>
                <a:sym typeface="Century Gothic"/>
              </a:rPr>
              <a:t> to find a new residents in comparison to the approximately </a:t>
            </a:r>
            <a:r>
              <a:rPr b="1" lang="en-US" sz="2400">
                <a:solidFill>
                  <a:srgbClr val="FFFFFF"/>
                </a:solidFill>
                <a:latin typeface="Century Gothic"/>
                <a:ea typeface="Century Gothic"/>
                <a:cs typeface="Century Gothic"/>
                <a:sym typeface="Century Gothic"/>
              </a:rPr>
              <a:t>35 days</a:t>
            </a:r>
            <a:r>
              <a:rPr lang="en-US" sz="2400">
                <a:solidFill>
                  <a:srgbClr val="FFFFFF"/>
                </a:solidFill>
                <a:latin typeface="Century Gothic"/>
                <a:ea typeface="Century Gothic"/>
                <a:cs typeface="Century Gothic"/>
                <a:sym typeface="Century Gothic"/>
              </a:rPr>
              <a:t> that unrepresented tenants are allowed.</a:t>
            </a:r>
            <a:endParaRPr sz="2400">
              <a:solidFill>
                <a:srgbClr val="FFFFFF"/>
              </a:solidFill>
              <a:latin typeface="Century Gothic"/>
              <a:ea typeface="Century Gothic"/>
              <a:cs typeface="Century Gothic"/>
              <a:sym typeface="Century Gothic"/>
            </a:endParaRPr>
          </a:p>
          <a:p>
            <a:pPr indent="-381000" lvl="0" marL="457200" rtl="0" algn="l">
              <a:lnSpc>
                <a:spcPct val="150000"/>
              </a:lnSpc>
              <a:spcBef>
                <a:spcPts val="0"/>
              </a:spcBef>
              <a:spcAft>
                <a:spcPts val="0"/>
              </a:spcAft>
              <a:buClr>
                <a:srgbClr val="00C6BB"/>
              </a:buClr>
              <a:buSzPts val="2400"/>
              <a:buFont typeface="Noto Sans Symbols"/>
              <a:buChar char="●"/>
            </a:pPr>
            <a:r>
              <a:rPr lang="en-US" sz="2400">
                <a:solidFill>
                  <a:srgbClr val="FFFFFF"/>
                </a:solidFill>
                <a:latin typeface="Century Gothic"/>
                <a:ea typeface="Century Gothic"/>
                <a:cs typeface="Century Gothic"/>
                <a:sym typeface="Century Gothic"/>
              </a:rPr>
              <a:t>They are twice as likely to satisfy the judgements of their agreements.</a:t>
            </a:r>
            <a:endParaRPr sz="2400">
              <a:solidFill>
                <a:srgbClr val="FFFFFF"/>
              </a:solidFill>
              <a:latin typeface="Century Gothic"/>
              <a:ea typeface="Century Gothic"/>
              <a:cs typeface="Century Gothic"/>
              <a:sym typeface="Century Gothic"/>
            </a:endParaRPr>
          </a:p>
          <a:p>
            <a:pPr indent="-381000" lvl="0" marL="457200" rtl="0" algn="l">
              <a:lnSpc>
                <a:spcPct val="150000"/>
              </a:lnSpc>
              <a:spcBef>
                <a:spcPts val="0"/>
              </a:spcBef>
              <a:spcAft>
                <a:spcPts val="0"/>
              </a:spcAft>
              <a:buClr>
                <a:srgbClr val="00C6BB"/>
              </a:buClr>
              <a:buSzPts val="2400"/>
              <a:buFont typeface="Noto Sans Symbols"/>
              <a:buChar char="●"/>
            </a:pPr>
            <a:r>
              <a:rPr lang="en-US" sz="2400">
                <a:solidFill>
                  <a:srgbClr val="FFFFFF"/>
                </a:solidFill>
                <a:latin typeface="Century Gothic"/>
                <a:ea typeface="Century Gothic"/>
                <a:cs typeface="Century Gothic"/>
                <a:sym typeface="Century Gothic"/>
              </a:rPr>
              <a:t>In New York, representation prevented loss of housing for </a:t>
            </a:r>
            <a:r>
              <a:rPr b="1" lang="en-US" sz="2400">
                <a:solidFill>
                  <a:srgbClr val="FFFFFF"/>
                </a:solidFill>
                <a:latin typeface="Century Gothic"/>
                <a:ea typeface="Century Gothic"/>
                <a:cs typeface="Century Gothic"/>
                <a:sym typeface="Century Gothic"/>
              </a:rPr>
              <a:t>91% </a:t>
            </a:r>
            <a:r>
              <a:rPr lang="en-US" sz="2400">
                <a:solidFill>
                  <a:srgbClr val="FFFFFF"/>
                </a:solidFill>
                <a:latin typeface="Century Gothic"/>
                <a:ea typeface="Century Gothic"/>
                <a:cs typeface="Century Gothic"/>
                <a:sym typeface="Century Gothic"/>
              </a:rPr>
              <a:t>of clients.</a:t>
            </a:r>
            <a:endParaRPr sz="2400">
              <a:solidFill>
                <a:srgbClr val="FFFFFF"/>
              </a:solidFill>
              <a:latin typeface="Century Gothic"/>
              <a:ea typeface="Century Gothic"/>
              <a:cs typeface="Century Gothic"/>
              <a:sym typeface="Century Gothic"/>
            </a:endParaRPr>
          </a:p>
          <a:p>
            <a:pPr indent="0" lvl="0" marL="457200" rtl="0" algn="l">
              <a:lnSpc>
                <a:spcPct val="150000"/>
              </a:lnSpc>
              <a:spcBef>
                <a:spcPts val="600"/>
              </a:spcBef>
              <a:spcAft>
                <a:spcPts val="600"/>
              </a:spcAft>
              <a:buNone/>
            </a:pPr>
            <a:r>
              <a:t/>
            </a:r>
            <a:endParaRPr sz="2400">
              <a:solidFill>
                <a:srgbClr val="FFFFFF"/>
              </a:solidFill>
              <a:latin typeface="Century Gothic"/>
              <a:ea typeface="Century Gothic"/>
              <a:cs typeface="Century Gothic"/>
              <a:sym typeface="Century Gothic"/>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g59b43c3f81_4_24"/>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City Initiatives: National</a:t>
            </a:r>
            <a:endParaRPr/>
          </a:p>
        </p:txBody>
      </p:sp>
      <p:sp>
        <p:nvSpPr>
          <p:cNvPr id="312" name="Google Shape;312;g59b43c3f81_4_24"/>
          <p:cNvSpPr txBox="1"/>
          <p:nvPr/>
        </p:nvSpPr>
        <p:spPr>
          <a:xfrm>
            <a:off x="818712" y="1610712"/>
            <a:ext cx="10554600" cy="3636600"/>
          </a:xfrm>
          <a:prstGeom prst="rect">
            <a:avLst/>
          </a:prstGeom>
          <a:noFill/>
          <a:ln>
            <a:noFill/>
          </a:ln>
          <a:effectLst>
            <a:outerShdw blurRad="50800">
              <a:srgbClr val="000000">
                <a:alpha val="40000"/>
              </a:srgbClr>
            </a:outerShdw>
          </a:effectLst>
        </p:spPr>
        <p:txBody>
          <a:bodyPr anchorCtr="0" anchor="t" bIns="45700" lIns="91425" spcFirstLastPara="1" rIns="91425" wrap="square" tIns="45700">
            <a:noAutofit/>
          </a:bodyPr>
          <a:lstStyle/>
          <a:p>
            <a:pPr indent="0" lvl="0" marL="457200" rtl="0" algn="l">
              <a:lnSpc>
                <a:spcPct val="200000"/>
              </a:lnSpc>
              <a:spcBef>
                <a:spcPts val="360"/>
              </a:spcBef>
              <a:spcAft>
                <a:spcPts val="0"/>
              </a:spcAft>
              <a:buNone/>
            </a:pPr>
            <a:r>
              <a:t/>
            </a:r>
            <a:endParaRPr b="1" sz="1800">
              <a:solidFill>
                <a:srgbClr val="FFFFFF"/>
              </a:solidFill>
              <a:latin typeface="Century Gothic"/>
              <a:ea typeface="Century Gothic"/>
              <a:cs typeface="Century Gothic"/>
              <a:sym typeface="Century Gothic"/>
            </a:endParaRPr>
          </a:p>
          <a:p>
            <a:pPr indent="-381000" lvl="0" marL="457200" rtl="0" algn="l">
              <a:lnSpc>
                <a:spcPct val="150000"/>
              </a:lnSpc>
              <a:spcBef>
                <a:spcPts val="600"/>
              </a:spcBef>
              <a:spcAft>
                <a:spcPts val="0"/>
              </a:spcAft>
              <a:buClr>
                <a:srgbClr val="00C6BB"/>
              </a:buClr>
              <a:buSzPts val="2400"/>
              <a:buFont typeface="Noto Sans Symbols"/>
              <a:buChar char="●"/>
            </a:pPr>
            <a:r>
              <a:rPr b="1" lang="en-US" sz="2400">
                <a:solidFill>
                  <a:srgbClr val="FFFFFF"/>
                </a:solidFill>
                <a:latin typeface="Century Gothic"/>
                <a:ea typeface="Century Gothic"/>
                <a:cs typeface="Century Gothic"/>
                <a:sym typeface="Century Gothic"/>
              </a:rPr>
              <a:t>Passed Right to Counsel legislation</a:t>
            </a:r>
            <a:r>
              <a:rPr lang="en-US" sz="2400">
                <a:solidFill>
                  <a:srgbClr val="FFFFFF"/>
                </a:solidFill>
                <a:latin typeface="Century Gothic"/>
                <a:ea typeface="Century Gothic"/>
                <a:cs typeface="Century Gothic"/>
                <a:sym typeface="Century Gothic"/>
              </a:rPr>
              <a:t> - New York City, San Francisco, and Newark</a:t>
            </a:r>
            <a:endParaRPr sz="2400">
              <a:solidFill>
                <a:srgbClr val="FFFFFF"/>
              </a:solidFill>
              <a:latin typeface="Century Gothic"/>
              <a:ea typeface="Century Gothic"/>
              <a:cs typeface="Century Gothic"/>
              <a:sym typeface="Century Gothic"/>
            </a:endParaRPr>
          </a:p>
          <a:p>
            <a:pPr indent="-381000" lvl="0" marL="457200" rtl="0" algn="l">
              <a:lnSpc>
                <a:spcPct val="150000"/>
              </a:lnSpc>
              <a:spcBef>
                <a:spcPts val="0"/>
              </a:spcBef>
              <a:spcAft>
                <a:spcPts val="0"/>
              </a:spcAft>
              <a:buClr>
                <a:srgbClr val="00C6BB"/>
              </a:buClr>
              <a:buSzPts val="2400"/>
              <a:buFont typeface="Noto Sans Symbols"/>
              <a:buChar char="●"/>
            </a:pPr>
            <a:r>
              <a:rPr b="1" lang="en-US" sz="2400">
                <a:solidFill>
                  <a:srgbClr val="FFFFFF"/>
                </a:solidFill>
                <a:latin typeface="Century Gothic"/>
                <a:ea typeface="Century Gothic"/>
                <a:cs typeface="Century Gothic"/>
                <a:sym typeface="Century Gothic"/>
              </a:rPr>
              <a:t>Launched pilot projects for Right to Counsel </a:t>
            </a:r>
            <a:r>
              <a:rPr lang="en-US" sz="2400">
                <a:solidFill>
                  <a:srgbClr val="FFFFFF"/>
                </a:solidFill>
                <a:latin typeface="Century Gothic"/>
                <a:ea typeface="Century Gothic"/>
                <a:cs typeface="Century Gothic"/>
                <a:sym typeface="Century Gothic"/>
              </a:rPr>
              <a:t>- Boston, Los Angeles, San Diego, and Kern, Northern Santa Barbara, and Yolo Counties in CA</a:t>
            </a:r>
            <a:endParaRPr sz="2400">
              <a:solidFill>
                <a:srgbClr val="FFFFFF"/>
              </a:solidFill>
              <a:latin typeface="Century Gothic"/>
              <a:ea typeface="Century Gothic"/>
              <a:cs typeface="Century Gothic"/>
              <a:sym typeface="Century Gothic"/>
            </a:endParaRPr>
          </a:p>
          <a:p>
            <a:pPr indent="-381000" lvl="0" marL="457200" rtl="0" algn="l">
              <a:lnSpc>
                <a:spcPct val="150000"/>
              </a:lnSpc>
              <a:spcBef>
                <a:spcPts val="0"/>
              </a:spcBef>
              <a:spcAft>
                <a:spcPts val="0"/>
              </a:spcAft>
              <a:buClr>
                <a:srgbClr val="00C6BB"/>
              </a:buClr>
              <a:buSzPts val="2400"/>
              <a:buFont typeface="Noto Sans Symbols"/>
              <a:buChar char="●"/>
            </a:pPr>
            <a:r>
              <a:rPr b="1" lang="en-US" sz="2400">
                <a:solidFill>
                  <a:srgbClr val="FFFFFF"/>
                </a:solidFill>
                <a:latin typeface="Century Gothic"/>
                <a:ea typeface="Century Gothic"/>
                <a:cs typeface="Century Gothic"/>
                <a:sym typeface="Century Gothic"/>
              </a:rPr>
              <a:t>Created fund for eviction defense </a:t>
            </a:r>
            <a:r>
              <a:rPr lang="en-US" sz="2400">
                <a:solidFill>
                  <a:srgbClr val="FFFFFF"/>
                </a:solidFill>
                <a:latin typeface="Century Gothic"/>
                <a:ea typeface="Century Gothic"/>
                <a:cs typeface="Century Gothic"/>
                <a:sym typeface="Century Gothic"/>
              </a:rPr>
              <a:t>- Minneapolis</a:t>
            </a:r>
            <a:endParaRPr sz="2400">
              <a:solidFill>
                <a:srgbClr val="FFFFFF"/>
              </a:solidFill>
              <a:latin typeface="Century Gothic"/>
              <a:ea typeface="Century Gothic"/>
              <a:cs typeface="Century Gothic"/>
              <a:sym typeface="Century Gothic"/>
            </a:endParaRPr>
          </a:p>
          <a:p>
            <a:pPr indent="-381000" lvl="0" marL="457200" rtl="0" algn="l">
              <a:lnSpc>
                <a:spcPct val="150000"/>
              </a:lnSpc>
              <a:spcBef>
                <a:spcPts val="0"/>
              </a:spcBef>
              <a:spcAft>
                <a:spcPts val="0"/>
              </a:spcAft>
              <a:buClr>
                <a:srgbClr val="00C6BB"/>
              </a:buClr>
              <a:buSzPts val="2400"/>
              <a:buFont typeface="Noto Sans Symbols"/>
              <a:buChar char="●"/>
            </a:pPr>
            <a:r>
              <a:rPr b="1" lang="en-US" sz="2400">
                <a:solidFill>
                  <a:srgbClr val="FFFFFF"/>
                </a:solidFill>
                <a:latin typeface="Century Gothic"/>
                <a:ea typeface="Century Gothic"/>
                <a:cs typeface="Century Gothic"/>
                <a:sym typeface="Century Gothic"/>
              </a:rPr>
              <a:t>Introduced bill to establish Right to Counsel</a:t>
            </a:r>
            <a:r>
              <a:rPr lang="en-US" sz="2400">
                <a:solidFill>
                  <a:srgbClr val="FFFFFF"/>
                </a:solidFill>
                <a:latin typeface="Century Gothic"/>
                <a:ea typeface="Century Gothic"/>
                <a:cs typeface="Century Gothic"/>
                <a:sym typeface="Century Gothic"/>
              </a:rPr>
              <a:t> - Baltimore, Washington D.C., and Boston</a:t>
            </a:r>
            <a:endParaRPr sz="2400">
              <a:solidFill>
                <a:srgbClr val="FFFFFF"/>
              </a:solidFill>
              <a:latin typeface="Century Gothic"/>
              <a:ea typeface="Century Gothic"/>
              <a:cs typeface="Century Gothic"/>
              <a:sym typeface="Century Gothic"/>
            </a:endParaRPr>
          </a:p>
          <a:p>
            <a:pPr indent="0" lvl="0" marL="0" rtl="0" algn="l">
              <a:spcBef>
                <a:spcPts val="600"/>
              </a:spcBef>
              <a:spcAft>
                <a:spcPts val="600"/>
              </a:spcAft>
              <a:buNone/>
            </a:pPr>
            <a:r>
              <a:t/>
            </a:r>
            <a:endParaRPr sz="1800">
              <a:solidFill>
                <a:srgbClr val="FFFFFF"/>
              </a:solidFill>
              <a:latin typeface="Century Gothic"/>
              <a:ea typeface="Century Gothic"/>
              <a:cs typeface="Century Gothic"/>
              <a:sym typeface="Century Gothic"/>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7" name="Shape 317"/>
        <p:cNvGrpSpPr/>
        <p:nvPr/>
      </p:nvGrpSpPr>
      <p:grpSpPr>
        <a:xfrm>
          <a:off x="0" y="0"/>
          <a:ext cx="0" cy="0"/>
          <a:chOff x="0" y="0"/>
          <a:chExt cx="0" cy="0"/>
        </a:xfrm>
      </p:grpSpPr>
      <p:sp>
        <p:nvSpPr>
          <p:cNvPr id="318" name="Google Shape;318;g59b43c3f81_4_36"/>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Philadelphia Initiatives</a:t>
            </a:r>
            <a:endParaRPr/>
          </a:p>
        </p:txBody>
      </p:sp>
      <p:sp>
        <p:nvSpPr>
          <p:cNvPr id="319" name="Google Shape;319;g59b43c3f81_4_36"/>
          <p:cNvSpPr txBox="1"/>
          <p:nvPr/>
        </p:nvSpPr>
        <p:spPr>
          <a:xfrm>
            <a:off x="47275" y="1894800"/>
            <a:ext cx="10289100" cy="49632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381000" lvl="0" marL="457200" rtl="0" algn="l">
              <a:lnSpc>
                <a:spcPct val="150000"/>
              </a:lnSpc>
              <a:spcBef>
                <a:spcPts val="360"/>
              </a:spcBef>
              <a:spcAft>
                <a:spcPts val="0"/>
              </a:spcAft>
              <a:buClr>
                <a:srgbClr val="00C6BB"/>
              </a:buClr>
              <a:buSzPts val="2400"/>
              <a:buFont typeface="Noto Sans Symbols"/>
              <a:buChar char="●"/>
            </a:pPr>
            <a:r>
              <a:rPr lang="en-US" sz="2400">
                <a:solidFill>
                  <a:srgbClr val="FFFFFF"/>
                </a:solidFill>
                <a:latin typeface="Century Gothic"/>
                <a:ea typeface="Century Gothic"/>
                <a:cs typeface="Century Gothic"/>
                <a:sym typeface="Century Gothic"/>
              </a:rPr>
              <a:t>Philadelphia Bar Association’s Civil Gideon and Access to Justice Task Force gives testimony advocating for legal representation for low-income tenants.</a:t>
            </a:r>
            <a:endParaRPr sz="2400">
              <a:solidFill>
                <a:srgbClr val="FFFFFF"/>
              </a:solidFill>
              <a:latin typeface="Century Gothic"/>
              <a:ea typeface="Century Gothic"/>
              <a:cs typeface="Century Gothic"/>
              <a:sym typeface="Century Gothic"/>
            </a:endParaRPr>
          </a:p>
          <a:p>
            <a:pPr indent="-381000" lvl="0" marL="457200" rtl="0" algn="l">
              <a:lnSpc>
                <a:spcPct val="150000"/>
              </a:lnSpc>
              <a:spcBef>
                <a:spcPts val="0"/>
              </a:spcBef>
              <a:spcAft>
                <a:spcPts val="0"/>
              </a:spcAft>
              <a:buClr>
                <a:srgbClr val="00C6BB"/>
              </a:buClr>
              <a:buSzPts val="2400"/>
              <a:buFont typeface="Noto Sans Symbols"/>
              <a:buChar char="●"/>
            </a:pPr>
            <a:r>
              <a:rPr lang="en-US" sz="2400">
                <a:solidFill>
                  <a:srgbClr val="FFFFFF"/>
                </a:solidFill>
                <a:latin typeface="Century Gothic"/>
                <a:ea typeface="Century Gothic"/>
                <a:cs typeface="Century Gothic"/>
                <a:sym typeface="Century Gothic"/>
              </a:rPr>
              <a:t>City Council creates pilot project to increase legal aid to tenants: </a:t>
            </a:r>
            <a:r>
              <a:rPr lang="en-US" sz="2400">
                <a:solidFill>
                  <a:schemeClr val="lt1"/>
                </a:solidFill>
                <a:latin typeface="Century Gothic"/>
                <a:ea typeface="Century Gothic"/>
                <a:cs typeface="Century Gothic"/>
                <a:sym typeface="Century Gothic"/>
              </a:rPr>
              <a:t>Philadelphia Eviction Prevention Project (PEPP)</a:t>
            </a:r>
            <a:r>
              <a:rPr lang="en-US" sz="2400">
                <a:solidFill>
                  <a:srgbClr val="FFFFFF"/>
                </a:solidFill>
                <a:latin typeface="Century Gothic"/>
                <a:ea typeface="Century Gothic"/>
                <a:cs typeface="Century Gothic"/>
                <a:sym typeface="Century Gothic"/>
              </a:rPr>
              <a:t>.</a:t>
            </a:r>
            <a:endParaRPr sz="2400">
              <a:solidFill>
                <a:srgbClr val="FFFFFF"/>
              </a:solidFill>
              <a:latin typeface="Century Gothic"/>
              <a:ea typeface="Century Gothic"/>
              <a:cs typeface="Century Gothic"/>
              <a:sym typeface="Century Gothic"/>
            </a:endParaRPr>
          </a:p>
          <a:p>
            <a:pPr indent="-381000" lvl="0" marL="457200" rtl="0" algn="l">
              <a:lnSpc>
                <a:spcPct val="150000"/>
              </a:lnSpc>
              <a:spcBef>
                <a:spcPts val="0"/>
              </a:spcBef>
              <a:spcAft>
                <a:spcPts val="0"/>
              </a:spcAft>
              <a:buClr>
                <a:srgbClr val="00C6BB"/>
              </a:buClr>
              <a:buSzPts val="2400"/>
              <a:buFont typeface="Noto Sans Symbols"/>
              <a:buChar char="●"/>
            </a:pPr>
            <a:r>
              <a:rPr lang="en-US" sz="2400">
                <a:solidFill>
                  <a:srgbClr val="FFFFFF"/>
                </a:solidFill>
                <a:latin typeface="Century Gothic"/>
                <a:ea typeface="Century Gothic"/>
                <a:cs typeface="Century Gothic"/>
                <a:sym typeface="Century Gothic"/>
              </a:rPr>
              <a:t>Councilwoman Helen Gym introduces bill to guarantee Right to Counsel for low-income tenant facing eviction.</a:t>
            </a:r>
            <a:endParaRPr sz="2400">
              <a:solidFill>
                <a:srgbClr val="FFFFFF"/>
              </a:solidFill>
              <a:latin typeface="Century Gothic"/>
              <a:ea typeface="Century Gothic"/>
              <a:cs typeface="Century Gothic"/>
              <a:sym typeface="Century Gothic"/>
            </a:endParaRPr>
          </a:p>
        </p:txBody>
      </p:sp>
      <p:pic>
        <p:nvPicPr>
          <p:cNvPr id="320" name="Google Shape;320;g59b43c3f81_4_36"/>
          <p:cNvPicPr preferRelativeResize="0"/>
          <p:nvPr/>
        </p:nvPicPr>
        <p:blipFill>
          <a:blip r:embed="rId3">
            <a:alphaModFix/>
          </a:blip>
          <a:stretch>
            <a:fillRect/>
          </a:stretch>
        </p:blipFill>
        <p:spPr>
          <a:xfrm>
            <a:off x="10336363" y="2854775"/>
            <a:ext cx="1857375" cy="26289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g5c6d7af7dd_11_1"/>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Philly’s Right to Counsel to Bill</a:t>
            </a:r>
            <a:endParaRPr/>
          </a:p>
        </p:txBody>
      </p:sp>
      <p:sp>
        <p:nvSpPr>
          <p:cNvPr id="327" name="Google Shape;327;g5c6d7af7dd_11_1"/>
          <p:cNvSpPr txBox="1"/>
          <p:nvPr>
            <p:ph idx="1" type="body"/>
          </p:nvPr>
        </p:nvSpPr>
        <p:spPr>
          <a:xfrm>
            <a:off x="818712" y="2637112"/>
            <a:ext cx="10554600" cy="3636600"/>
          </a:xfrm>
          <a:prstGeom prst="rect">
            <a:avLst/>
          </a:prstGeom>
        </p:spPr>
        <p:txBody>
          <a:bodyPr anchorCtr="0" anchor="ctr" bIns="45700" lIns="91425" spcFirstLastPara="1" rIns="91425" wrap="square" tIns="45700">
            <a:noAutofit/>
          </a:bodyPr>
          <a:lstStyle/>
          <a:p>
            <a:pPr indent="-381000" lvl="0" marL="457200" rtl="0" algn="l">
              <a:lnSpc>
                <a:spcPct val="150000"/>
              </a:lnSpc>
              <a:spcBef>
                <a:spcPts val="360"/>
              </a:spcBef>
              <a:spcAft>
                <a:spcPts val="0"/>
              </a:spcAft>
              <a:buSzPts val="2400"/>
              <a:buChar char="●"/>
            </a:pPr>
            <a:r>
              <a:rPr lang="en-US" sz="2400"/>
              <a:t>The bill allocates $5 million to fund counsel for low-income (below $43,000 for a family of three) </a:t>
            </a:r>
            <a:r>
              <a:rPr lang="en-US" sz="2400"/>
              <a:t>tenants facing eviction</a:t>
            </a:r>
            <a:endParaRPr sz="2400"/>
          </a:p>
          <a:p>
            <a:pPr indent="-381000" lvl="0" marL="457200" rtl="0" algn="l">
              <a:lnSpc>
                <a:spcPct val="150000"/>
              </a:lnSpc>
              <a:spcBef>
                <a:spcPts val="0"/>
              </a:spcBef>
              <a:spcAft>
                <a:spcPts val="0"/>
              </a:spcAft>
              <a:buSzPts val="2400"/>
              <a:buChar char="●"/>
            </a:pPr>
            <a:r>
              <a:rPr lang="en-US" sz="2400"/>
              <a:t>The Philadelphia Bar Association asked Stout to quantify City savings for funding $3.5 million towards right to counsel, and the City would save $13 for every $1 invested in the program</a:t>
            </a:r>
            <a:endParaRPr sz="2400"/>
          </a:p>
          <a:p>
            <a:pPr indent="-381000" lvl="0" marL="457200" rtl="0" algn="l">
              <a:lnSpc>
                <a:spcPct val="150000"/>
              </a:lnSpc>
              <a:spcBef>
                <a:spcPts val="0"/>
              </a:spcBef>
              <a:spcAft>
                <a:spcPts val="0"/>
              </a:spcAft>
              <a:buSzPts val="2400"/>
              <a:buChar char="●"/>
            </a:pPr>
            <a:r>
              <a:rPr lang="en-US" sz="2400"/>
              <a:t>Approximately $4.64 in direct healthcare costs avoided per 1$ invested</a:t>
            </a:r>
            <a:endParaRPr sz="2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g59b43c3f81_5_0"/>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Example Proposal</a:t>
            </a:r>
            <a:endParaRPr/>
          </a:p>
        </p:txBody>
      </p:sp>
      <p:sp>
        <p:nvSpPr>
          <p:cNvPr id="334" name="Google Shape;334;g59b43c3f81_5_0"/>
          <p:cNvSpPr txBox="1"/>
          <p:nvPr/>
        </p:nvSpPr>
        <p:spPr>
          <a:xfrm>
            <a:off x="818712" y="2166087"/>
            <a:ext cx="10554600" cy="36366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0" lvl="0" marL="0" rtl="0" algn="l">
              <a:lnSpc>
                <a:spcPct val="150000"/>
              </a:lnSpc>
              <a:spcBef>
                <a:spcPts val="360"/>
              </a:spcBef>
              <a:spcAft>
                <a:spcPts val="600"/>
              </a:spcAft>
              <a:buNone/>
            </a:pPr>
            <a:r>
              <a:rPr lang="en-US" sz="2400">
                <a:solidFill>
                  <a:srgbClr val="FFFFFF"/>
                </a:solidFill>
                <a:latin typeface="Century Gothic"/>
                <a:ea typeface="Century Gothic"/>
                <a:cs typeface="Century Gothic"/>
                <a:sym typeface="Century Gothic"/>
              </a:rPr>
              <a:t>Philadelphia hospitals pool funds to supplement the City’s funding in order to fully represent all low-income tenants (less than 200% of poverty level), preventing harm and saving both the City and hospitals resources.</a:t>
            </a:r>
            <a:endParaRPr sz="2400">
              <a:solidFill>
                <a:srgbClr val="FFFFFF"/>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g59b43c3f81_3_7"/>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How Did We Arrive at This Topic? </a:t>
            </a:r>
            <a:endParaRPr/>
          </a:p>
        </p:txBody>
      </p:sp>
      <p:sp>
        <p:nvSpPr>
          <p:cNvPr id="138" name="Google Shape;138;g59b43c3f81_3_7"/>
          <p:cNvSpPr txBox="1"/>
          <p:nvPr>
            <p:ph idx="1" type="body"/>
          </p:nvPr>
        </p:nvSpPr>
        <p:spPr>
          <a:xfrm>
            <a:off x="818712" y="2222287"/>
            <a:ext cx="10554600" cy="3636600"/>
          </a:xfrm>
          <a:prstGeom prst="rect">
            <a:avLst/>
          </a:prstGeom>
        </p:spPr>
        <p:txBody>
          <a:bodyPr anchorCtr="0" anchor="ctr" bIns="45700" lIns="91425" spcFirstLastPara="1" rIns="91425" wrap="square" tIns="45700">
            <a:noAutofit/>
          </a:bodyPr>
          <a:lstStyle/>
          <a:p>
            <a:pPr indent="-381000" lvl="0" marL="457200" rtl="0" algn="l">
              <a:lnSpc>
                <a:spcPct val="150000"/>
              </a:lnSpc>
              <a:spcBef>
                <a:spcPts val="360"/>
              </a:spcBef>
              <a:spcAft>
                <a:spcPts val="0"/>
              </a:spcAft>
              <a:buSzPts val="2400"/>
              <a:buChar char="●"/>
            </a:pPr>
            <a:r>
              <a:rPr lang="en-US" sz="2400"/>
              <a:t>Promise Zone Background </a:t>
            </a:r>
            <a:endParaRPr sz="2400"/>
          </a:p>
          <a:p>
            <a:pPr indent="-381000" lvl="0" marL="457200" rtl="0" algn="l">
              <a:lnSpc>
                <a:spcPct val="150000"/>
              </a:lnSpc>
              <a:spcBef>
                <a:spcPts val="0"/>
              </a:spcBef>
              <a:spcAft>
                <a:spcPts val="0"/>
              </a:spcAft>
              <a:buSzPts val="2400"/>
              <a:buChar char="●"/>
            </a:pPr>
            <a:r>
              <a:rPr lang="en-US" sz="2400"/>
              <a:t>PACDC Health and Housing Summit, Dr. Kelly Kelleher Keynote </a:t>
            </a:r>
            <a:endParaRPr sz="2400"/>
          </a:p>
          <a:p>
            <a:pPr indent="-381000" lvl="0" marL="457200" rtl="0" algn="l">
              <a:lnSpc>
                <a:spcPct val="150000"/>
              </a:lnSpc>
              <a:spcBef>
                <a:spcPts val="0"/>
              </a:spcBef>
              <a:spcAft>
                <a:spcPts val="0"/>
              </a:spcAft>
              <a:buSzPts val="2400"/>
              <a:buChar char="●"/>
            </a:pPr>
            <a:r>
              <a:rPr lang="en-US" sz="2400"/>
              <a:t>Mayor’s Task Force on Eviction, Housing Security Working Group, and Housing Action Plan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6"/>
          <p:cNvSpPr txBox="1"/>
          <p:nvPr>
            <p:ph type="title"/>
          </p:nvPr>
        </p:nvSpPr>
        <p:spPr>
          <a:xfrm>
            <a:off x="810000" y="447188"/>
            <a:ext cx="105720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en-US"/>
              <a:t>Creation of Community Health Assets</a:t>
            </a:r>
            <a:endParaRPr/>
          </a:p>
        </p:txBody>
      </p:sp>
      <p:pic>
        <p:nvPicPr>
          <p:cNvPr id="341" name="Google Shape;341;p6"/>
          <p:cNvPicPr preferRelativeResize="0"/>
          <p:nvPr/>
        </p:nvPicPr>
        <p:blipFill rotWithShape="1">
          <a:blip r:embed="rId3">
            <a:alphaModFix/>
          </a:blip>
          <a:srcRect b="0" l="0" r="0" t="0"/>
          <a:stretch/>
        </p:blipFill>
        <p:spPr>
          <a:xfrm>
            <a:off x="1393685" y="2185112"/>
            <a:ext cx="5176928" cy="3762980"/>
          </a:xfrm>
          <a:prstGeom prst="rect">
            <a:avLst/>
          </a:prstGeom>
          <a:noFill/>
          <a:ln>
            <a:noFill/>
          </a:ln>
        </p:spPr>
      </p:pic>
      <p:pic>
        <p:nvPicPr>
          <p:cNvPr id="342" name="Google Shape;342;p6"/>
          <p:cNvPicPr preferRelativeResize="0"/>
          <p:nvPr/>
        </p:nvPicPr>
        <p:blipFill rotWithShape="1">
          <a:blip r:embed="rId4">
            <a:alphaModFix/>
          </a:blip>
          <a:srcRect b="0" l="0" r="0" t="0"/>
          <a:stretch/>
        </p:blipFill>
        <p:spPr>
          <a:xfrm>
            <a:off x="7137111" y="2841306"/>
            <a:ext cx="3477747" cy="310678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g5c6d7af7dd_8_21"/>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Housing Costs and Health</a:t>
            </a:r>
            <a:endParaRPr/>
          </a:p>
        </p:txBody>
      </p:sp>
      <p:sp>
        <p:nvSpPr>
          <p:cNvPr id="349" name="Google Shape;349;g5c6d7af7dd_8_21"/>
          <p:cNvSpPr txBox="1"/>
          <p:nvPr>
            <p:ph idx="1" type="body"/>
          </p:nvPr>
        </p:nvSpPr>
        <p:spPr>
          <a:xfrm>
            <a:off x="818712" y="2222287"/>
            <a:ext cx="10554600" cy="3636600"/>
          </a:xfrm>
          <a:prstGeom prst="rect">
            <a:avLst/>
          </a:prstGeom>
        </p:spPr>
        <p:txBody>
          <a:bodyPr anchorCtr="0" anchor="ctr" bIns="45700" lIns="91425" spcFirstLastPara="1" rIns="91425" wrap="square" tIns="45700">
            <a:noAutofit/>
          </a:bodyPr>
          <a:lstStyle/>
          <a:p>
            <a:pPr indent="-381000" lvl="0" marL="457200" rtl="0" algn="l">
              <a:spcBef>
                <a:spcPts val="360"/>
              </a:spcBef>
              <a:spcAft>
                <a:spcPts val="0"/>
              </a:spcAft>
              <a:buSzPts val="2400"/>
              <a:buChar char="●"/>
            </a:pPr>
            <a:r>
              <a:rPr lang="en-US" sz="2400"/>
              <a:t>Stress  </a:t>
            </a:r>
            <a:endParaRPr sz="2400"/>
          </a:p>
          <a:p>
            <a:pPr indent="-381000" lvl="0" marL="457200" rtl="0" algn="l">
              <a:spcBef>
                <a:spcPts val="0"/>
              </a:spcBef>
              <a:spcAft>
                <a:spcPts val="0"/>
              </a:spcAft>
              <a:buSzPts val="2400"/>
              <a:buChar char="●"/>
            </a:pPr>
            <a:r>
              <a:rPr lang="en-US" sz="2400"/>
              <a:t>F</a:t>
            </a:r>
            <a:r>
              <a:rPr lang="en-US" sz="2400">
                <a:solidFill>
                  <a:srgbClr val="FFFFFF"/>
                </a:solidFill>
              </a:rPr>
              <a:t>orgoing Care: </a:t>
            </a:r>
            <a:r>
              <a:rPr lang="en-US" sz="2400">
                <a:solidFill>
                  <a:srgbClr val="FFFFFF"/>
                </a:solidFill>
              </a:rPr>
              <a:t>“Low-income families with difficulty paying their rent or mortgage or their utility bills are less likely to have a usual source of medical care and more likely to postpone needed treatment than those who enjoy more-affordable housing.” (Health Affairs)</a:t>
            </a:r>
            <a:endParaRPr sz="2400">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g5c6d7af7dd_8_27"/>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Carefully Considered Equitable Development</a:t>
            </a:r>
            <a:endParaRPr/>
          </a:p>
        </p:txBody>
      </p:sp>
      <p:sp>
        <p:nvSpPr>
          <p:cNvPr id="356" name="Google Shape;356;g5c6d7af7dd_8_27"/>
          <p:cNvSpPr txBox="1"/>
          <p:nvPr>
            <p:ph idx="1" type="body"/>
          </p:nvPr>
        </p:nvSpPr>
        <p:spPr>
          <a:xfrm>
            <a:off x="818712" y="2222287"/>
            <a:ext cx="10554600" cy="3636600"/>
          </a:xfrm>
          <a:prstGeom prst="rect">
            <a:avLst/>
          </a:prstGeom>
        </p:spPr>
        <p:txBody>
          <a:bodyPr anchorCtr="0" anchor="ctr" bIns="45700" lIns="91425" spcFirstLastPara="1" rIns="91425" wrap="square" tIns="45700">
            <a:noAutofit/>
          </a:bodyPr>
          <a:lstStyle/>
          <a:p>
            <a:pPr indent="-381000" lvl="0" marL="457200" rtl="0" algn="l">
              <a:spcBef>
                <a:spcPts val="360"/>
              </a:spcBef>
              <a:spcAft>
                <a:spcPts val="0"/>
              </a:spcAft>
              <a:buSzPts val="2400"/>
              <a:buChar char="●"/>
            </a:pPr>
            <a:r>
              <a:rPr lang="en-US" sz="2400"/>
              <a:t>Affordability and displacement</a:t>
            </a:r>
            <a:endParaRPr sz="2400"/>
          </a:p>
          <a:p>
            <a:pPr indent="-381000" lvl="0" marL="457200" rtl="0" algn="l">
              <a:spcBef>
                <a:spcPts val="0"/>
              </a:spcBef>
              <a:spcAft>
                <a:spcPts val="0"/>
              </a:spcAft>
              <a:buSzPts val="2400"/>
              <a:buChar char="●"/>
            </a:pPr>
            <a:r>
              <a:rPr lang="en-US" sz="2400"/>
              <a:t>Community involvement and ownership</a:t>
            </a:r>
            <a:endParaRPr sz="24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7"/>
          <p:cNvSpPr txBox="1"/>
          <p:nvPr>
            <p:ph type="title"/>
          </p:nvPr>
        </p:nvSpPr>
        <p:spPr>
          <a:xfrm>
            <a:off x="810000" y="447188"/>
            <a:ext cx="105720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3800"/>
              <a:buFont typeface="Century Gothic"/>
              <a:buNone/>
            </a:pPr>
            <a:r>
              <a:rPr lang="en-US" sz="3800"/>
              <a:t>ProMedica &amp; Social Determinants of Health</a:t>
            </a:r>
            <a:endParaRPr/>
          </a:p>
        </p:txBody>
      </p:sp>
      <p:sp>
        <p:nvSpPr>
          <p:cNvPr id="363" name="Google Shape;363;p7"/>
          <p:cNvSpPr txBox="1"/>
          <p:nvPr>
            <p:ph idx="1" type="body"/>
          </p:nvPr>
        </p:nvSpPr>
        <p:spPr>
          <a:xfrm>
            <a:off x="1661559" y="2210445"/>
            <a:ext cx="3207300" cy="43527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0" lvl="0" marL="0" rtl="0" algn="l">
              <a:spcBef>
                <a:spcPts val="2280"/>
              </a:spcBef>
              <a:spcAft>
                <a:spcPts val="0"/>
              </a:spcAft>
              <a:buSzPts val="2400"/>
              <a:buNone/>
            </a:pPr>
            <a:r>
              <a:rPr lang="en-US" sz="2400"/>
              <a:t>Screening for food insecurity</a:t>
            </a:r>
            <a:endParaRPr/>
          </a:p>
          <a:p>
            <a:pPr indent="0" lvl="0" marL="0" rtl="0" algn="l">
              <a:spcBef>
                <a:spcPts val="2280"/>
              </a:spcBef>
              <a:spcAft>
                <a:spcPts val="0"/>
              </a:spcAft>
              <a:buSzPts val="2400"/>
              <a:buNone/>
            </a:pPr>
            <a:r>
              <a:rPr lang="en-US" sz="2400"/>
              <a:t>Food reclamation</a:t>
            </a:r>
            <a:endParaRPr sz="2400"/>
          </a:p>
          <a:p>
            <a:pPr indent="0" lvl="0" marL="0" rtl="0" algn="l">
              <a:spcBef>
                <a:spcPts val="2280"/>
              </a:spcBef>
              <a:spcAft>
                <a:spcPts val="0"/>
              </a:spcAft>
              <a:buSzPts val="2400"/>
              <a:buNone/>
            </a:pPr>
            <a:r>
              <a:rPr lang="en-US" sz="2400"/>
              <a:t>Food clinic</a:t>
            </a:r>
            <a:endParaRPr/>
          </a:p>
          <a:p>
            <a:pPr indent="0" lvl="0" marL="0" rtl="0" algn="l">
              <a:spcBef>
                <a:spcPts val="2280"/>
              </a:spcBef>
              <a:spcAft>
                <a:spcPts val="0"/>
              </a:spcAft>
              <a:buSzPts val="2400"/>
              <a:buNone/>
            </a:pPr>
            <a:r>
              <a:rPr lang="en-US" sz="2400"/>
              <a:t>Grocery store</a:t>
            </a:r>
            <a:endParaRPr/>
          </a:p>
        </p:txBody>
      </p:sp>
      <p:pic>
        <p:nvPicPr>
          <p:cNvPr descr="Image result for social determinants of health" id="364" name="Google Shape;364;p7"/>
          <p:cNvPicPr preferRelativeResize="0"/>
          <p:nvPr/>
        </p:nvPicPr>
        <p:blipFill rotWithShape="1">
          <a:blip r:embed="rId3">
            <a:alphaModFix/>
          </a:blip>
          <a:srcRect b="0" l="0" r="0" t="0"/>
          <a:stretch/>
        </p:blipFill>
        <p:spPr>
          <a:xfrm>
            <a:off x="5865065" y="2362762"/>
            <a:ext cx="5516932" cy="4048050"/>
          </a:xfrm>
          <a:prstGeom prst="rect">
            <a:avLst/>
          </a:prstGeom>
          <a:noFill/>
          <a:ln>
            <a:noFill/>
          </a:ln>
        </p:spPr>
      </p:pic>
      <p:cxnSp>
        <p:nvCxnSpPr>
          <p:cNvPr id="365" name="Google Shape;365;p7"/>
          <p:cNvCxnSpPr/>
          <p:nvPr/>
        </p:nvCxnSpPr>
        <p:spPr>
          <a:xfrm>
            <a:off x="1428873" y="3064804"/>
            <a:ext cx="0" cy="2947800"/>
          </a:xfrm>
          <a:prstGeom prst="straightConnector1">
            <a:avLst/>
          </a:prstGeom>
          <a:noFill/>
          <a:ln cap="flat" cmpd="sng" w="76200">
            <a:solidFill>
              <a:schemeClr val="accent1"/>
            </a:solidFill>
            <a:prstDash val="solid"/>
            <a:round/>
            <a:headEnd len="sm" w="sm" type="none"/>
            <a:tailEnd len="med" w="med" type="triangle"/>
          </a:ln>
        </p:spPr>
      </p:cxn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8"/>
          <p:cNvSpPr txBox="1"/>
          <p:nvPr>
            <p:ph type="title"/>
          </p:nvPr>
        </p:nvSpPr>
        <p:spPr>
          <a:xfrm>
            <a:off x="810000" y="447188"/>
            <a:ext cx="105720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en-US"/>
              <a:t>The Grocery Store Model</a:t>
            </a:r>
            <a:endParaRPr/>
          </a:p>
        </p:txBody>
      </p:sp>
      <p:pic>
        <p:nvPicPr>
          <p:cNvPr id="372" name="Google Shape;372;p8"/>
          <p:cNvPicPr preferRelativeResize="0"/>
          <p:nvPr>
            <p:ph idx="1" type="body"/>
          </p:nvPr>
        </p:nvPicPr>
        <p:blipFill rotWithShape="1">
          <a:blip r:embed="rId3">
            <a:alphaModFix/>
          </a:blip>
          <a:srcRect b="0" l="0" r="0" t="0"/>
          <a:stretch/>
        </p:blipFill>
        <p:spPr>
          <a:xfrm>
            <a:off x="7887623" y="2882848"/>
            <a:ext cx="3494400" cy="2999400"/>
          </a:xfrm>
          <a:prstGeom prst="rect">
            <a:avLst/>
          </a:prstGeom>
          <a:noFill/>
          <a:ln>
            <a:noFill/>
          </a:ln>
          <a:effectLst>
            <a:outerShdw blurRad="50800">
              <a:srgbClr val="000000">
                <a:alpha val="40000"/>
              </a:srgbClr>
            </a:outerShdw>
          </a:effectLst>
        </p:spPr>
      </p:pic>
      <p:sp>
        <p:nvSpPr>
          <p:cNvPr id="373" name="Google Shape;373;p8"/>
          <p:cNvSpPr txBox="1"/>
          <p:nvPr/>
        </p:nvSpPr>
        <p:spPr>
          <a:xfrm>
            <a:off x="695748" y="2218936"/>
            <a:ext cx="7424700" cy="36633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chemeClr val="accent1"/>
              </a:buClr>
              <a:buSzPts val="1800"/>
              <a:buFont typeface="Noto Sans Symbols"/>
              <a:buNone/>
            </a:pPr>
            <a:r>
              <a:t/>
            </a:r>
            <a:endParaRPr b="0" i="0" sz="1800" u="none" cap="none" strike="noStrike">
              <a:solidFill>
                <a:schemeClr val="lt1"/>
              </a:solidFill>
              <a:latin typeface="Century Gothic"/>
              <a:ea typeface="Century Gothic"/>
              <a:cs typeface="Century Gothic"/>
              <a:sym typeface="Century Gothic"/>
            </a:endParaRPr>
          </a:p>
          <a:p>
            <a:pPr indent="-381000" lvl="0" marL="457200" marR="0" rtl="0" algn="l">
              <a:spcBef>
                <a:spcPts val="1080"/>
              </a:spcBef>
              <a:spcAft>
                <a:spcPts val="0"/>
              </a:spcAft>
              <a:buClr>
                <a:schemeClr val="lt1"/>
              </a:buClr>
              <a:buSzPts val="2400"/>
              <a:buFont typeface="Century Gothic"/>
              <a:buChar char="●"/>
            </a:pPr>
            <a:r>
              <a:rPr b="0" i="0" lang="en-US" sz="2400" u="none" cap="none" strike="noStrike">
                <a:solidFill>
                  <a:schemeClr val="lt1"/>
                </a:solidFill>
                <a:latin typeface="Century Gothic"/>
                <a:ea typeface="Century Gothic"/>
                <a:cs typeface="Century Gothic"/>
                <a:sym typeface="Century Gothic"/>
              </a:rPr>
              <a:t>Full-service grocery store est. 2015</a:t>
            </a:r>
            <a:endParaRPr/>
          </a:p>
          <a:p>
            <a:pPr indent="-381000" lvl="0" marL="457200" marR="0" rtl="0" algn="l">
              <a:spcBef>
                <a:spcPts val="0"/>
              </a:spcBef>
              <a:spcAft>
                <a:spcPts val="0"/>
              </a:spcAft>
              <a:buClr>
                <a:schemeClr val="lt1"/>
              </a:buClr>
              <a:buSzPts val="2400"/>
              <a:buFont typeface="Century Gothic"/>
              <a:buChar char="●"/>
            </a:pPr>
            <a:r>
              <a:rPr b="0" i="0" lang="en-US" sz="2400" u="none" cap="none" strike="noStrike">
                <a:solidFill>
                  <a:schemeClr val="lt1"/>
                </a:solidFill>
                <a:latin typeface="Century Gothic"/>
                <a:ea typeface="Century Gothic"/>
                <a:cs typeface="Century Gothic"/>
                <a:sym typeface="Century Gothic"/>
              </a:rPr>
              <a:t>Established in a food desert</a:t>
            </a:r>
            <a:endParaRPr/>
          </a:p>
          <a:p>
            <a:pPr indent="-381000" lvl="0" marL="457200" marR="0" rtl="0" algn="l">
              <a:spcBef>
                <a:spcPts val="0"/>
              </a:spcBef>
              <a:spcAft>
                <a:spcPts val="0"/>
              </a:spcAft>
              <a:buClr>
                <a:schemeClr val="lt1"/>
              </a:buClr>
              <a:buSzPts val="2400"/>
              <a:buFont typeface="Century Gothic"/>
              <a:buChar char="●"/>
            </a:pPr>
            <a:r>
              <a:rPr b="0" i="0" lang="en-US" sz="2400" u="none" cap="none" strike="noStrike">
                <a:solidFill>
                  <a:schemeClr val="lt1"/>
                </a:solidFill>
                <a:latin typeface="Century Gothic"/>
                <a:ea typeface="Century Gothic"/>
                <a:cs typeface="Century Gothic"/>
                <a:sym typeface="Century Gothic"/>
              </a:rPr>
              <a:t>Workforce pipeline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Google Shape;379;p9"/>
          <p:cNvSpPr txBox="1"/>
          <p:nvPr>
            <p:ph type="title"/>
          </p:nvPr>
        </p:nvSpPr>
        <p:spPr>
          <a:xfrm>
            <a:off x="810000" y="447188"/>
            <a:ext cx="105720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en-US"/>
              <a:t>Beyond Groceries</a:t>
            </a:r>
            <a:endParaRPr/>
          </a:p>
        </p:txBody>
      </p:sp>
      <p:pic>
        <p:nvPicPr>
          <p:cNvPr id="380" name="Google Shape;380;p9"/>
          <p:cNvPicPr preferRelativeResize="0"/>
          <p:nvPr>
            <p:ph idx="1" type="body"/>
          </p:nvPr>
        </p:nvPicPr>
        <p:blipFill rotWithShape="1">
          <a:blip r:embed="rId3">
            <a:alphaModFix/>
          </a:blip>
          <a:srcRect b="0" l="0" r="0" t="0"/>
          <a:stretch/>
        </p:blipFill>
        <p:spPr>
          <a:xfrm>
            <a:off x="640555" y="2631933"/>
            <a:ext cx="5455500" cy="3636900"/>
          </a:xfrm>
          <a:prstGeom prst="rect">
            <a:avLst/>
          </a:prstGeom>
          <a:noFill/>
          <a:ln>
            <a:noFill/>
          </a:ln>
          <a:effectLst>
            <a:outerShdw blurRad="50800">
              <a:srgbClr val="000000">
                <a:alpha val="40000"/>
              </a:srgbClr>
            </a:outerShdw>
          </a:effectLst>
        </p:spPr>
      </p:pic>
      <p:sp>
        <p:nvSpPr>
          <p:cNvPr id="381" name="Google Shape;381;p9"/>
          <p:cNvSpPr txBox="1"/>
          <p:nvPr/>
        </p:nvSpPr>
        <p:spPr>
          <a:xfrm>
            <a:off x="6523342" y="2341766"/>
            <a:ext cx="4981800" cy="36633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Clr>
                <a:schemeClr val="accent1"/>
              </a:buClr>
              <a:buSzPts val="1800"/>
              <a:buFont typeface="Noto Sans Symbols"/>
              <a:buNone/>
            </a:pPr>
            <a:r>
              <a:t/>
            </a:r>
            <a:endParaRPr b="0" i="0" sz="1800" u="none" cap="none" strike="noStrike">
              <a:solidFill>
                <a:schemeClr val="lt1"/>
              </a:solidFill>
              <a:latin typeface="Century Gothic"/>
              <a:ea typeface="Century Gothic"/>
              <a:cs typeface="Century Gothic"/>
              <a:sym typeface="Century Gothic"/>
            </a:endParaRPr>
          </a:p>
          <a:p>
            <a:pPr indent="-381000" lvl="0" marL="457200" marR="0" rtl="0" algn="l">
              <a:spcBef>
                <a:spcPts val="1080"/>
              </a:spcBef>
              <a:spcAft>
                <a:spcPts val="0"/>
              </a:spcAft>
              <a:buClr>
                <a:schemeClr val="lt1"/>
              </a:buClr>
              <a:buSzPts val="2400"/>
              <a:buFont typeface="Century Gothic"/>
              <a:buChar char="●"/>
            </a:pPr>
            <a:r>
              <a:rPr b="0" i="0" lang="en-US" sz="2400" u="none" cap="none" strike="noStrike">
                <a:solidFill>
                  <a:schemeClr val="lt1"/>
                </a:solidFill>
                <a:latin typeface="Century Gothic"/>
                <a:ea typeface="Century Gothic"/>
                <a:cs typeface="Century Gothic"/>
                <a:sym typeface="Century Gothic"/>
              </a:rPr>
              <a:t>Financial Opportunity Center</a:t>
            </a:r>
            <a:endParaRPr b="0" i="0" sz="2400" u="none" cap="none" strike="noStrike">
              <a:solidFill>
                <a:schemeClr val="lt1"/>
              </a:solidFill>
              <a:latin typeface="Century Gothic"/>
              <a:ea typeface="Century Gothic"/>
              <a:cs typeface="Century Gothic"/>
              <a:sym typeface="Century Gothic"/>
            </a:endParaRPr>
          </a:p>
          <a:p>
            <a:pPr indent="-381000" lvl="0" marL="457200" marR="0" rtl="0" algn="l">
              <a:spcBef>
                <a:spcPts val="0"/>
              </a:spcBef>
              <a:spcAft>
                <a:spcPts val="0"/>
              </a:spcAft>
              <a:buClr>
                <a:schemeClr val="lt1"/>
              </a:buClr>
              <a:buSzPts val="2400"/>
              <a:buFont typeface="Century Gothic"/>
              <a:buChar char="●"/>
            </a:pPr>
            <a:r>
              <a:rPr lang="en-US" sz="2400">
                <a:solidFill>
                  <a:schemeClr val="lt1"/>
                </a:solidFill>
                <a:latin typeface="Century Gothic"/>
                <a:ea typeface="Century Gothic"/>
                <a:cs typeface="Century Gothic"/>
                <a:sym typeface="Century Gothic"/>
              </a:rPr>
              <a:t>Free GED and STNA classes</a:t>
            </a:r>
            <a:endParaRPr sz="2400">
              <a:solidFill>
                <a:schemeClr val="lt1"/>
              </a:solidFill>
              <a:latin typeface="Century Gothic"/>
              <a:ea typeface="Century Gothic"/>
              <a:cs typeface="Century Gothic"/>
              <a:sym typeface="Century Gothic"/>
            </a:endParaRPr>
          </a:p>
          <a:p>
            <a:pPr indent="-381000" lvl="0" marL="457200" marR="0" rtl="0" algn="l">
              <a:spcBef>
                <a:spcPts val="0"/>
              </a:spcBef>
              <a:spcAft>
                <a:spcPts val="0"/>
              </a:spcAft>
              <a:buClr>
                <a:schemeClr val="lt1"/>
              </a:buClr>
              <a:buSzPts val="2400"/>
              <a:buFont typeface="Century Gothic"/>
              <a:buChar char="●"/>
            </a:pPr>
            <a:r>
              <a:rPr b="0" i="0" lang="en-US" sz="2400" u="none" cap="none" strike="noStrike">
                <a:solidFill>
                  <a:schemeClr val="lt1"/>
                </a:solidFill>
                <a:latin typeface="Century Gothic"/>
                <a:ea typeface="Century Gothic"/>
                <a:cs typeface="Century Gothic"/>
                <a:sym typeface="Century Gothic"/>
              </a:rPr>
              <a:t>Computer lab</a:t>
            </a:r>
            <a:endParaRPr/>
          </a:p>
          <a:p>
            <a:pPr indent="-381000" lvl="0" marL="457200" marR="0" rtl="0" algn="l">
              <a:spcBef>
                <a:spcPts val="0"/>
              </a:spcBef>
              <a:spcAft>
                <a:spcPts val="0"/>
              </a:spcAft>
              <a:buClr>
                <a:schemeClr val="lt1"/>
              </a:buClr>
              <a:buSzPts val="2400"/>
              <a:buFont typeface="Century Gothic"/>
              <a:buChar char="●"/>
            </a:pPr>
            <a:r>
              <a:rPr b="0" i="0" lang="en-US" sz="2400" u="none" cap="none" strike="noStrike">
                <a:solidFill>
                  <a:schemeClr val="lt1"/>
                </a:solidFill>
                <a:latin typeface="Century Gothic"/>
                <a:ea typeface="Century Gothic"/>
                <a:cs typeface="Century Gothic"/>
                <a:sym typeface="Century Gothic"/>
              </a:rPr>
              <a:t>Teaching kitchen</a:t>
            </a:r>
            <a:endParaRPr/>
          </a:p>
          <a:p>
            <a:pPr indent="-381000" lvl="0" marL="457200" marR="0" rtl="0" algn="l">
              <a:spcBef>
                <a:spcPts val="0"/>
              </a:spcBef>
              <a:spcAft>
                <a:spcPts val="0"/>
              </a:spcAft>
              <a:buClr>
                <a:schemeClr val="lt1"/>
              </a:buClr>
              <a:buSzPts val="2400"/>
              <a:buFont typeface="Century Gothic"/>
              <a:buChar char="●"/>
            </a:pPr>
            <a:r>
              <a:rPr b="0" i="0" lang="en-US" sz="2400" u="none" cap="none" strike="noStrike">
                <a:solidFill>
                  <a:schemeClr val="lt1"/>
                </a:solidFill>
                <a:latin typeface="Century Gothic"/>
                <a:ea typeface="Century Gothic"/>
                <a:cs typeface="Century Gothic"/>
                <a:sym typeface="Century Gothic"/>
              </a:rPr>
              <a:t>Mixed income multifamily development to be built across the street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g5c6d7af7dd_0_16"/>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Other Community Health Assets</a:t>
            </a:r>
            <a:endParaRPr/>
          </a:p>
        </p:txBody>
      </p:sp>
      <p:sp>
        <p:nvSpPr>
          <p:cNvPr id="388" name="Google Shape;388;g5c6d7af7dd_0_16"/>
          <p:cNvSpPr txBox="1"/>
          <p:nvPr>
            <p:ph idx="1" type="body"/>
          </p:nvPr>
        </p:nvSpPr>
        <p:spPr>
          <a:xfrm>
            <a:off x="818707" y="2222275"/>
            <a:ext cx="4560900" cy="3636600"/>
          </a:xfrm>
          <a:prstGeom prst="rect">
            <a:avLst/>
          </a:prstGeom>
          <a:ln cap="flat" cmpd="sng" w="9525">
            <a:solidFill>
              <a:srgbClr val="00C6BB"/>
            </a:solidFill>
            <a:prstDash val="solid"/>
            <a:round/>
            <a:headEnd len="sm" w="sm" type="none"/>
            <a:tailEnd len="sm" w="sm" type="none"/>
          </a:ln>
        </p:spPr>
        <p:txBody>
          <a:bodyPr anchorCtr="0" anchor="ctr" bIns="45700" lIns="91425" spcFirstLastPara="1" rIns="91425" wrap="square" tIns="45700">
            <a:noAutofit/>
          </a:bodyPr>
          <a:lstStyle/>
          <a:p>
            <a:pPr indent="-381000" lvl="0" marL="457200" rtl="0" algn="l">
              <a:lnSpc>
                <a:spcPct val="115000"/>
              </a:lnSpc>
              <a:spcBef>
                <a:spcPts val="0"/>
              </a:spcBef>
              <a:spcAft>
                <a:spcPts val="0"/>
              </a:spcAft>
              <a:buClr>
                <a:srgbClr val="FFFFFF"/>
              </a:buClr>
              <a:buSzPts val="2400"/>
              <a:buChar char="●"/>
            </a:pPr>
            <a:r>
              <a:rPr lang="en-US" sz="2400">
                <a:solidFill>
                  <a:srgbClr val="FFFFFF"/>
                </a:solidFill>
              </a:rPr>
              <a:t>Bons Secours</a:t>
            </a:r>
            <a:endParaRPr sz="2400">
              <a:solidFill>
                <a:srgbClr val="FFFFFF"/>
              </a:solidFill>
            </a:endParaRPr>
          </a:p>
          <a:p>
            <a:pPr indent="-381000" lvl="0" marL="457200" rtl="0" algn="l">
              <a:lnSpc>
                <a:spcPct val="115000"/>
              </a:lnSpc>
              <a:spcBef>
                <a:spcPts val="0"/>
              </a:spcBef>
              <a:spcAft>
                <a:spcPts val="0"/>
              </a:spcAft>
              <a:buClr>
                <a:srgbClr val="FFFFFF"/>
              </a:buClr>
              <a:buSzPts val="2400"/>
              <a:buChar char="●"/>
            </a:pPr>
            <a:r>
              <a:rPr lang="en-US" sz="2400">
                <a:solidFill>
                  <a:srgbClr val="FFFFFF"/>
                </a:solidFill>
              </a:rPr>
              <a:t>Housing First pilots</a:t>
            </a:r>
            <a:endParaRPr sz="2400">
              <a:solidFill>
                <a:srgbClr val="FFFFFF"/>
              </a:solidFill>
            </a:endParaRPr>
          </a:p>
        </p:txBody>
      </p:sp>
      <p:pic>
        <p:nvPicPr>
          <p:cNvPr id="389" name="Google Shape;389;g5c6d7af7dd_0_16"/>
          <p:cNvPicPr preferRelativeResize="0"/>
          <p:nvPr/>
        </p:nvPicPr>
        <p:blipFill>
          <a:blip r:embed="rId3">
            <a:alphaModFix/>
          </a:blip>
          <a:stretch>
            <a:fillRect/>
          </a:stretch>
        </p:blipFill>
        <p:spPr>
          <a:xfrm>
            <a:off x="5629713" y="2222275"/>
            <a:ext cx="5743575" cy="38290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Google Shape;394;p11"/>
          <p:cNvSpPr txBox="1"/>
          <p:nvPr>
            <p:ph type="title"/>
          </p:nvPr>
        </p:nvSpPr>
        <p:spPr>
          <a:xfrm>
            <a:off x="810000" y="447188"/>
            <a:ext cx="10572000" cy="970500"/>
          </a:xfrm>
          <a:prstGeom prst="rect">
            <a:avLst/>
          </a:prstGeom>
          <a:noFill/>
          <a:ln>
            <a:noFill/>
          </a:ln>
          <a:effectLst>
            <a:outerShdw blurRad="50800">
              <a:srgbClr val="000000">
                <a:alpha val="60000"/>
              </a:srgbClr>
            </a:outerShdw>
          </a:effectLst>
        </p:spPr>
        <p:txBody>
          <a:bodyPr anchorCtr="0" anchor="b" bIns="45700" lIns="91425" spcFirstLastPara="1" rIns="91425" wrap="square" tIns="45700">
            <a:noAutofit/>
          </a:bodyPr>
          <a:lstStyle/>
          <a:p>
            <a:pPr indent="0" lvl="0" marL="0" rtl="0" algn="l">
              <a:spcBef>
                <a:spcPts val="0"/>
              </a:spcBef>
              <a:spcAft>
                <a:spcPts val="0"/>
              </a:spcAft>
              <a:buClr>
                <a:srgbClr val="FEFEFE"/>
              </a:buClr>
              <a:buSzPts val="4000"/>
              <a:buFont typeface="Century Gothic"/>
              <a:buNone/>
            </a:pPr>
            <a:r>
              <a:rPr lang="en-US"/>
              <a:t>Example Proposal</a:t>
            </a:r>
            <a:endParaRPr/>
          </a:p>
        </p:txBody>
      </p:sp>
      <p:sp>
        <p:nvSpPr>
          <p:cNvPr id="395" name="Google Shape;395;p11"/>
          <p:cNvSpPr txBox="1"/>
          <p:nvPr>
            <p:ph idx="1" type="body"/>
          </p:nvPr>
        </p:nvSpPr>
        <p:spPr>
          <a:xfrm>
            <a:off x="818698" y="2222275"/>
            <a:ext cx="10563300" cy="3636600"/>
          </a:xfrm>
          <a:prstGeom prst="rect">
            <a:avLst/>
          </a:prstGeom>
          <a:noFill/>
          <a:ln>
            <a:noFill/>
          </a:ln>
          <a:effectLst>
            <a:outerShdw blurRad="50800">
              <a:srgbClr val="000000">
                <a:alpha val="40000"/>
              </a:srgbClr>
            </a:outerShdw>
          </a:effectLst>
        </p:spPr>
        <p:txBody>
          <a:bodyPr anchorCtr="0" anchor="ctr" bIns="45700" lIns="91425" spcFirstLastPara="1" rIns="91425" wrap="square" tIns="45700">
            <a:noAutofit/>
          </a:bodyPr>
          <a:lstStyle/>
          <a:p>
            <a:pPr indent="-381000" lvl="0" marL="457200" rtl="0" algn="l">
              <a:spcBef>
                <a:spcPts val="960"/>
              </a:spcBef>
              <a:spcAft>
                <a:spcPts val="0"/>
              </a:spcAft>
              <a:buSzPts val="2400"/>
              <a:buChar char="●"/>
            </a:pPr>
            <a:r>
              <a:rPr lang="en-US" sz="2400"/>
              <a:t>Hospitals can work with low food access communities to add a grocery store and low-income housing units.</a:t>
            </a:r>
            <a:endParaRPr sz="24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g5c6d7af7dd_8_0"/>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Resources</a:t>
            </a:r>
            <a:endParaRPr/>
          </a:p>
        </p:txBody>
      </p:sp>
      <p:sp>
        <p:nvSpPr>
          <p:cNvPr id="402" name="Google Shape;402;g5c6d7af7dd_8_0"/>
          <p:cNvSpPr txBox="1"/>
          <p:nvPr>
            <p:ph idx="1" type="body"/>
          </p:nvPr>
        </p:nvSpPr>
        <p:spPr>
          <a:xfrm>
            <a:off x="436800" y="2469250"/>
            <a:ext cx="11755200" cy="3636600"/>
          </a:xfrm>
          <a:prstGeom prst="rect">
            <a:avLst/>
          </a:prstGeom>
        </p:spPr>
        <p:txBody>
          <a:bodyPr anchorCtr="0" anchor="ctr" bIns="45700" lIns="91425" spcFirstLastPara="1" rIns="91425" wrap="square" tIns="45700">
            <a:noAutofit/>
          </a:bodyPr>
          <a:lstStyle/>
          <a:p>
            <a:pPr indent="0" lvl="0" marL="0" rtl="0" algn="l">
              <a:spcBef>
                <a:spcPts val="360"/>
              </a:spcBef>
              <a:spcAft>
                <a:spcPts val="0"/>
              </a:spcAft>
              <a:buNone/>
            </a:pPr>
            <a:r>
              <a:rPr lang="en-US" sz="1600"/>
              <a:t>“Housing and Health: an Overview of the Literature,” Health Affairs Health Policy Brief, </a:t>
            </a:r>
            <a:r>
              <a:rPr lang="en-US" sz="1600" u="sng">
                <a:solidFill>
                  <a:schemeClr val="hlink"/>
                </a:solidFill>
                <a:hlinkClick r:id="rId3"/>
              </a:rPr>
              <a:t>https://www.healthaffairs.org/do/10.1377/hpb20180313.396577/full/</a:t>
            </a:r>
            <a:r>
              <a:rPr lang="en-US" sz="1600"/>
              <a:t> </a:t>
            </a:r>
            <a:endParaRPr sz="1600"/>
          </a:p>
          <a:p>
            <a:pPr indent="0" lvl="0" marL="0" rtl="0" algn="l">
              <a:spcBef>
                <a:spcPts val="600"/>
              </a:spcBef>
              <a:spcAft>
                <a:spcPts val="0"/>
              </a:spcAft>
              <a:buNone/>
            </a:pPr>
            <a:r>
              <a:rPr lang="en-US" sz="1600"/>
              <a:t>“The Impact of Housing Quality on Children’s Health,” Philadelphia Department of Public Health, </a:t>
            </a:r>
            <a:r>
              <a:rPr lang="en-US" sz="1600" u="sng">
                <a:solidFill>
                  <a:schemeClr val="hlink"/>
                </a:solidFill>
                <a:hlinkClick r:id="rId4"/>
              </a:rPr>
              <a:t>http://healthyrowhouse.org/wp-content/uploads/2015/03/The-Impact-of-Housing-Quality-on-Children-Health-Phila-nfeyler-feb-2015.pdf</a:t>
            </a:r>
            <a:r>
              <a:rPr lang="en-US" sz="1600"/>
              <a:t> </a:t>
            </a:r>
            <a:endParaRPr sz="1600"/>
          </a:p>
          <a:p>
            <a:pPr indent="0" lvl="0" marL="0" rtl="0" algn="l">
              <a:spcBef>
                <a:spcPts val="600"/>
              </a:spcBef>
              <a:spcAft>
                <a:spcPts val="0"/>
              </a:spcAft>
              <a:buNone/>
            </a:pPr>
            <a:r>
              <a:rPr lang="en-US" sz="1600"/>
              <a:t>“Renting in Philadelphia: A Survey of Tenants and Landlords,” Philadelphia City Planning Commission, </a:t>
            </a:r>
            <a:r>
              <a:rPr lang="en-US" sz="1600" u="sng">
                <a:solidFill>
                  <a:schemeClr val="hlink"/>
                </a:solidFill>
                <a:hlinkClick r:id="rId5"/>
              </a:rPr>
              <a:t>https://www.phila.gov/CityPlanning/resources/Publications/RentingInPhiladelephia_FINAL_web.pdf</a:t>
            </a:r>
            <a:r>
              <a:rPr lang="en-US" sz="1600"/>
              <a:t>  </a:t>
            </a:r>
            <a:endParaRPr sz="1600"/>
          </a:p>
          <a:p>
            <a:pPr indent="0" lvl="0" marL="0" rtl="0" algn="l">
              <a:spcBef>
                <a:spcPts val="600"/>
              </a:spcBef>
              <a:spcAft>
                <a:spcPts val="0"/>
              </a:spcAft>
              <a:buNone/>
            </a:pPr>
            <a:r>
              <a:rPr lang="en-US" sz="1600"/>
              <a:t>“Economic Return...for Providing Counsel… for Low-Income Tenants,” Philadelphia Bar Association, </a:t>
            </a:r>
            <a:r>
              <a:rPr lang="en-US" sz="1600" u="sng">
                <a:solidFill>
                  <a:schemeClr val="hlink"/>
                </a:solidFill>
                <a:hlinkClick r:id="rId6"/>
              </a:rPr>
              <a:t>https://www.philadelphiabar.org/WebObjects/PBA.woa/Contents/WebServerResources/CMSResources/PhiladelphiaEvictionsReport.pdf</a:t>
            </a:r>
            <a:r>
              <a:rPr lang="en-US" sz="1600"/>
              <a:t> </a:t>
            </a:r>
            <a:endParaRPr sz="1600"/>
          </a:p>
          <a:p>
            <a:pPr indent="0" lvl="0" marL="0" rtl="0" algn="l">
              <a:spcBef>
                <a:spcPts val="600"/>
              </a:spcBef>
              <a:spcAft>
                <a:spcPts val="0"/>
              </a:spcAft>
              <a:buNone/>
            </a:pPr>
            <a:r>
              <a:rPr lang="en-US" sz="1600"/>
              <a:t>“Housing and Health: An Overview of the Literature,” Health Affairs, </a:t>
            </a:r>
            <a:r>
              <a:rPr lang="en-US" sz="1600" u="sng">
                <a:solidFill>
                  <a:schemeClr val="hlink"/>
                </a:solidFill>
                <a:latin typeface="Arial"/>
                <a:ea typeface="Arial"/>
                <a:cs typeface="Arial"/>
                <a:sym typeface="Arial"/>
                <a:hlinkClick r:id="rId7"/>
              </a:rPr>
              <a:t>https://www.healthaffairs.org/do/10.1377/hpb20180313.396577/full/</a:t>
            </a:r>
            <a:endParaRPr sz="1600"/>
          </a:p>
          <a:p>
            <a:pPr indent="0" lvl="0" marL="0" rtl="0" algn="l">
              <a:spcBef>
                <a:spcPts val="600"/>
              </a:spcBef>
              <a:spcAft>
                <a:spcPts val="0"/>
              </a:spcAft>
              <a:buClr>
                <a:schemeClr val="dk1"/>
              </a:buClr>
              <a:buFont typeface="Arial"/>
              <a:buNone/>
            </a:pPr>
            <a:r>
              <a:rPr lang="en-US" sz="1600"/>
              <a:t>“When a Hospital Plays Housing </a:t>
            </a:r>
            <a:r>
              <a:rPr lang="en-US" sz="1600"/>
              <a:t>Developer</a:t>
            </a:r>
            <a:r>
              <a:rPr lang="en-US" sz="1600"/>
              <a:t>,” CityLab, </a:t>
            </a:r>
            <a:r>
              <a:rPr lang="en-US" sz="1600" u="sng">
                <a:solidFill>
                  <a:schemeClr val="hlink"/>
                </a:solidFill>
                <a:latin typeface="Calibri"/>
                <a:ea typeface="Calibri"/>
                <a:cs typeface="Calibri"/>
                <a:sym typeface="Calibri"/>
                <a:hlinkClick r:id="rId8"/>
              </a:rPr>
              <a:t>https://www.citylab.com/equity/2018/09/when-a-hospital-plays-housing-developer/569800/</a:t>
            </a:r>
            <a:endParaRPr sz="1600"/>
          </a:p>
          <a:p>
            <a:pPr indent="0" lvl="0" marL="0" rtl="0" algn="l">
              <a:spcBef>
                <a:spcPts val="0"/>
              </a:spcBef>
              <a:spcAft>
                <a:spcPts val="0"/>
              </a:spcAft>
              <a:buClr>
                <a:schemeClr val="dk1"/>
              </a:buClr>
              <a:buFont typeface="Arial"/>
              <a:buNone/>
            </a:pPr>
            <a:r>
              <a:rPr lang="en-US" sz="1600"/>
              <a:t>“Embracing an Anchor Mission: ProMedica’s All-In Strategy,” ProMedica and The Democracy Collaborative, </a:t>
            </a:r>
            <a:r>
              <a:rPr lang="en-US" sz="1600" u="sng">
                <a:solidFill>
                  <a:schemeClr val="hlink"/>
                </a:solidFill>
                <a:hlinkClick r:id="rId9"/>
              </a:rPr>
              <a:t>https://democracycollaborative.org/sites/clone.community-wealth.org/files/downloads/Promedica-web.pdf</a:t>
            </a:r>
            <a:endParaRPr sz="16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Google Shape;408;g5c6d7af7dd_8_6"/>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Discussion</a:t>
            </a:r>
            <a:endParaRPr/>
          </a:p>
        </p:txBody>
      </p:sp>
      <p:sp>
        <p:nvSpPr>
          <p:cNvPr id="409" name="Google Shape;409;g5c6d7af7dd_8_6"/>
          <p:cNvSpPr txBox="1"/>
          <p:nvPr>
            <p:ph idx="1" type="body"/>
          </p:nvPr>
        </p:nvSpPr>
        <p:spPr>
          <a:xfrm>
            <a:off x="818712" y="2630737"/>
            <a:ext cx="10554600" cy="3636600"/>
          </a:xfrm>
          <a:prstGeom prst="rect">
            <a:avLst/>
          </a:prstGeom>
        </p:spPr>
        <p:txBody>
          <a:bodyPr anchorCtr="0" anchor="ctr" bIns="45700" lIns="91425" spcFirstLastPara="1" rIns="91425" wrap="square" tIns="45700">
            <a:noAutofit/>
          </a:bodyPr>
          <a:lstStyle/>
          <a:p>
            <a:pPr indent="0" lvl="0" marL="0" rtl="0" algn="l">
              <a:lnSpc>
                <a:spcPct val="100000"/>
              </a:lnSpc>
              <a:spcBef>
                <a:spcPts val="0"/>
              </a:spcBef>
              <a:spcAft>
                <a:spcPts val="0"/>
              </a:spcAft>
              <a:buNone/>
            </a:pPr>
            <a:r>
              <a:rPr lang="en-US" sz="2400"/>
              <a:t>1. </a:t>
            </a:r>
            <a:r>
              <a:rPr lang="en-US" sz="2400"/>
              <a:t>What are some connections between our presentation and others you have seen today?</a:t>
            </a:r>
            <a:endParaRPr sz="2400"/>
          </a:p>
          <a:p>
            <a:pPr indent="0" lvl="0" marL="0" rtl="0" algn="l">
              <a:lnSpc>
                <a:spcPct val="100000"/>
              </a:lnSpc>
              <a:spcBef>
                <a:spcPts val="0"/>
              </a:spcBef>
              <a:spcAft>
                <a:spcPts val="0"/>
              </a:spcAft>
              <a:buNone/>
            </a:pPr>
            <a:r>
              <a:t/>
            </a:r>
            <a:endParaRPr sz="2400"/>
          </a:p>
          <a:p>
            <a:pPr indent="0" lvl="0" marL="0" rtl="0" algn="l">
              <a:lnSpc>
                <a:spcPct val="100000"/>
              </a:lnSpc>
              <a:spcBef>
                <a:spcPts val="0"/>
              </a:spcBef>
              <a:spcAft>
                <a:spcPts val="0"/>
              </a:spcAft>
              <a:buNone/>
            </a:pPr>
            <a:r>
              <a:rPr lang="en-US" sz="2400"/>
              <a:t>2. What do you see as the biggest obstacles to implementing one of these proposals?</a:t>
            </a:r>
            <a:endParaRPr sz="2400"/>
          </a:p>
          <a:p>
            <a:pPr indent="0" lvl="0" marL="0" rtl="0" algn="l">
              <a:lnSpc>
                <a:spcPct val="100000"/>
              </a:lnSpc>
              <a:spcBef>
                <a:spcPts val="0"/>
              </a:spcBef>
              <a:spcAft>
                <a:spcPts val="0"/>
              </a:spcAft>
              <a:buClr>
                <a:schemeClr val="dk1"/>
              </a:buClr>
              <a:buSzPts val="1100"/>
              <a:buFont typeface="Arial"/>
              <a:buNone/>
            </a:pPr>
            <a:r>
              <a:t/>
            </a:r>
            <a:endParaRPr sz="2400"/>
          </a:p>
          <a:p>
            <a:pPr indent="0" lvl="0" marL="0" rtl="0" algn="l">
              <a:lnSpc>
                <a:spcPct val="100000"/>
              </a:lnSpc>
              <a:spcBef>
                <a:spcPts val="0"/>
              </a:spcBef>
              <a:spcAft>
                <a:spcPts val="0"/>
              </a:spcAft>
              <a:buNone/>
            </a:pPr>
            <a:r>
              <a:rPr lang="en-US" sz="2400"/>
              <a:t>3. Can you give an example about how one of these proposals might be implemented in the community where you live or work?</a:t>
            </a:r>
            <a:endParaRPr sz="2400"/>
          </a:p>
          <a:p>
            <a:pPr indent="0" lvl="0" marL="0" rtl="0" algn="l">
              <a:lnSpc>
                <a:spcPct val="100000"/>
              </a:lnSpc>
              <a:spcBef>
                <a:spcPts val="0"/>
              </a:spcBef>
              <a:spcAft>
                <a:spcPts val="0"/>
              </a:spcAft>
              <a:buClr>
                <a:schemeClr val="dk1"/>
              </a:buClr>
              <a:buSzPts val="1100"/>
              <a:buFont typeface="Arial"/>
              <a:buNone/>
            </a:pPr>
            <a:r>
              <a:t/>
            </a:r>
            <a:endParaRPr sz="2400"/>
          </a:p>
          <a:p>
            <a:pPr indent="0" lvl="0" marL="0" rtl="0" algn="l">
              <a:lnSpc>
                <a:spcPct val="100000"/>
              </a:lnSpc>
              <a:spcBef>
                <a:spcPts val="0"/>
              </a:spcBef>
              <a:spcAft>
                <a:spcPts val="0"/>
              </a:spcAft>
              <a:buClr>
                <a:schemeClr val="dk1"/>
              </a:buClr>
              <a:buSzPts val="1100"/>
              <a:buFont typeface="Arial"/>
              <a:buNone/>
            </a:pPr>
            <a:r>
              <a:rPr lang="en-US" sz="2400"/>
              <a:t>4. What makes these proposals examples of equitable development?</a:t>
            </a:r>
            <a:endParaRPr sz="2400"/>
          </a:p>
          <a:p>
            <a:pPr indent="0" lvl="0" marL="0" rtl="0" algn="l">
              <a:spcBef>
                <a:spcPts val="360"/>
              </a:spcBef>
              <a:spcAft>
                <a:spcPts val="600"/>
              </a:spcAft>
              <a:buNone/>
            </a:pPr>
            <a:r>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Google Shape;144;g59b43c3f81_3_33"/>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Outline of Presentation</a:t>
            </a:r>
            <a:endParaRPr/>
          </a:p>
        </p:txBody>
      </p:sp>
      <p:sp>
        <p:nvSpPr>
          <p:cNvPr id="145" name="Google Shape;145;g59b43c3f81_3_33"/>
          <p:cNvSpPr txBox="1"/>
          <p:nvPr>
            <p:ph idx="1" type="body"/>
          </p:nvPr>
        </p:nvSpPr>
        <p:spPr>
          <a:xfrm>
            <a:off x="695225" y="2117775"/>
            <a:ext cx="10572000" cy="4312800"/>
          </a:xfrm>
          <a:prstGeom prst="rect">
            <a:avLst/>
          </a:prstGeom>
        </p:spPr>
        <p:txBody>
          <a:bodyPr anchorCtr="0" anchor="ctr" bIns="45700" lIns="91425" spcFirstLastPara="1" rIns="91425" wrap="square" tIns="45700">
            <a:noAutofit/>
          </a:bodyPr>
          <a:lstStyle/>
          <a:p>
            <a:pPr indent="-381000" lvl="0" marL="457200" rtl="0" algn="l">
              <a:lnSpc>
                <a:spcPct val="150000"/>
              </a:lnSpc>
              <a:spcBef>
                <a:spcPts val="360"/>
              </a:spcBef>
              <a:spcAft>
                <a:spcPts val="0"/>
              </a:spcAft>
              <a:buSzPts val="2400"/>
              <a:buChar char="●"/>
            </a:pPr>
            <a:r>
              <a:rPr lang="en-US" sz="2400"/>
              <a:t>Introduction</a:t>
            </a:r>
            <a:endParaRPr sz="2400"/>
          </a:p>
          <a:p>
            <a:pPr indent="-381000" lvl="0" marL="457200" rtl="0" algn="l">
              <a:lnSpc>
                <a:spcPct val="150000"/>
              </a:lnSpc>
              <a:spcBef>
                <a:spcPts val="0"/>
              </a:spcBef>
              <a:spcAft>
                <a:spcPts val="0"/>
              </a:spcAft>
              <a:buSzPts val="2400"/>
              <a:buChar char="●"/>
            </a:pPr>
            <a:r>
              <a:rPr lang="en-US" sz="2400"/>
              <a:t>Housing Quality and the Case for Renter-Focused Healthy Housing Interventions in Philadelphia</a:t>
            </a:r>
            <a:endParaRPr sz="2400"/>
          </a:p>
          <a:p>
            <a:pPr indent="-381000" lvl="0" marL="457200" marR="0" rtl="0" algn="l">
              <a:lnSpc>
                <a:spcPct val="150000"/>
              </a:lnSpc>
              <a:spcBef>
                <a:spcPts val="0"/>
              </a:spcBef>
              <a:spcAft>
                <a:spcPts val="0"/>
              </a:spcAft>
              <a:buClr>
                <a:schemeClr val="accent1"/>
              </a:buClr>
              <a:buSzPts val="2400"/>
              <a:buFont typeface="Noto Sans Symbols"/>
              <a:buChar char="●"/>
            </a:pPr>
            <a:r>
              <a:rPr lang="en-US" sz="2400"/>
              <a:t>Code Enforcement Expansion and Small Landlord Subsidy</a:t>
            </a:r>
            <a:endParaRPr sz="2400"/>
          </a:p>
          <a:p>
            <a:pPr indent="-381000" lvl="0" marL="457200" marR="0" rtl="0" algn="l">
              <a:lnSpc>
                <a:spcPct val="150000"/>
              </a:lnSpc>
              <a:spcBef>
                <a:spcPts val="0"/>
              </a:spcBef>
              <a:spcAft>
                <a:spcPts val="0"/>
              </a:spcAft>
              <a:buClr>
                <a:schemeClr val="accent1"/>
              </a:buClr>
              <a:buSzPts val="2400"/>
              <a:buFont typeface="Noto Sans Symbols"/>
              <a:buChar char="●"/>
            </a:pPr>
            <a:r>
              <a:rPr lang="en-US" sz="2400"/>
              <a:t>Legal Representation for </a:t>
            </a:r>
            <a:r>
              <a:rPr lang="en-US" sz="2400">
                <a:extLst>
                  <a:ext uri="http://customooxmlschemas.google.com/">
                    <go:slidesCustomData xmlns:go="http://customooxmlschemas.google.com/" textRoundtripDataId="0"/>
                  </a:ext>
                </a:extLst>
              </a:rPr>
              <a:t>Low-income</a:t>
            </a:r>
            <a:r>
              <a:rPr lang="en-US" sz="2400"/>
              <a:t> Tenants</a:t>
            </a:r>
            <a:endParaRPr sz="2400"/>
          </a:p>
          <a:p>
            <a:pPr indent="-381000" lvl="0" marL="457200" marR="0" rtl="0" algn="l">
              <a:lnSpc>
                <a:spcPct val="150000"/>
              </a:lnSpc>
              <a:spcBef>
                <a:spcPts val="0"/>
              </a:spcBef>
              <a:spcAft>
                <a:spcPts val="0"/>
              </a:spcAft>
              <a:buClr>
                <a:schemeClr val="accent1"/>
              </a:buClr>
              <a:buSzPts val="2400"/>
              <a:buFont typeface="Noto Sans Symbols"/>
              <a:buChar char="●"/>
            </a:pPr>
            <a:r>
              <a:rPr lang="en-US" sz="2400"/>
              <a:t>Community Health Assets</a:t>
            </a:r>
            <a:endParaRPr sz="2400"/>
          </a:p>
          <a:p>
            <a:pPr indent="-381000" lvl="0" marL="457200" rtl="0" algn="l">
              <a:lnSpc>
                <a:spcPct val="150000"/>
              </a:lnSpc>
              <a:spcBef>
                <a:spcPts val="0"/>
              </a:spcBef>
              <a:spcAft>
                <a:spcPts val="0"/>
              </a:spcAft>
              <a:buSzPts val="2400"/>
              <a:buChar char="●"/>
            </a:pPr>
            <a:r>
              <a:rPr lang="en-US" sz="2400"/>
              <a:t>Discussion</a:t>
            </a:r>
            <a:endParaRPr sz="24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Google Shape;415;g5c6d7af7dd_10_6"/>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Discussion </a:t>
            </a:r>
            <a:endParaRPr/>
          </a:p>
        </p:txBody>
      </p:sp>
      <p:sp>
        <p:nvSpPr>
          <p:cNvPr id="416" name="Google Shape;416;g5c6d7af7dd_10_6"/>
          <p:cNvSpPr txBox="1"/>
          <p:nvPr>
            <p:ph idx="1" type="body"/>
          </p:nvPr>
        </p:nvSpPr>
        <p:spPr>
          <a:xfrm>
            <a:off x="818712" y="2706712"/>
            <a:ext cx="10554600" cy="36366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sz="2400"/>
              <a:t>5. Can you think of ways these proposals could be implemented that could hurt certain communities and drive inequity?</a:t>
            </a:r>
            <a:endParaRPr sz="2400"/>
          </a:p>
          <a:p>
            <a:pPr indent="0" lvl="0" marL="0" rtl="0" algn="l">
              <a:spcBef>
                <a:spcPts val="0"/>
              </a:spcBef>
              <a:spcAft>
                <a:spcPts val="0"/>
              </a:spcAft>
              <a:buNone/>
            </a:pPr>
            <a:r>
              <a:t/>
            </a:r>
            <a:endParaRPr sz="2400"/>
          </a:p>
          <a:p>
            <a:pPr indent="0" lvl="0" marL="0" rtl="0" algn="l">
              <a:lnSpc>
                <a:spcPct val="100000"/>
              </a:lnSpc>
              <a:spcBef>
                <a:spcPts val="0"/>
              </a:spcBef>
              <a:spcAft>
                <a:spcPts val="0"/>
              </a:spcAft>
              <a:buClr>
                <a:schemeClr val="dk1"/>
              </a:buClr>
              <a:buSzPts val="1100"/>
              <a:buFont typeface="Arial"/>
              <a:buNone/>
            </a:pPr>
            <a:r>
              <a:rPr lang="en-US" sz="2400"/>
              <a:t>6</a:t>
            </a:r>
            <a:r>
              <a:rPr lang="en-US" sz="2400"/>
              <a:t>. What policy changes and/or incentives would it take for these types of interventions to become widespread?</a:t>
            </a:r>
            <a:br>
              <a:rPr lang="en-US" sz="2400"/>
            </a:br>
            <a:endParaRPr sz="2400"/>
          </a:p>
          <a:p>
            <a:pPr indent="0" lvl="0" marL="0" rtl="0" algn="l">
              <a:lnSpc>
                <a:spcPct val="100000"/>
              </a:lnSpc>
              <a:spcBef>
                <a:spcPts val="0"/>
              </a:spcBef>
              <a:spcAft>
                <a:spcPts val="0"/>
              </a:spcAft>
              <a:buNone/>
            </a:pPr>
            <a:r>
              <a:rPr lang="en-US" sz="2400"/>
              <a:t>7. Can you think of another example of a community health asset besides affordable housing and a grocery store?</a:t>
            </a:r>
            <a:endParaRPr sz="2400"/>
          </a:p>
          <a:p>
            <a:pPr indent="0" lvl="0" marL="0" rtl="0" algn="l">
              <a:lnSpc>
                <a:spcPct val="100000"/>
              </a:lnSpc>
              <a:spcBef>
                <a:spcPts val="0"/>
              </a:spcBef>
              <a:spcAft>
                <a:spcPts val="0"/>
              </a:spcAft>
              <a:buClr>
                <a:schemeClr val="dk1"/>
              </a:buClr>
              <a:buSzPts val="1100"/>
              <a:buFont typeface="Arial"/>
              <a:buNone/>
            </a:pPr>
            <a:r>
              <a:t/>
            </a:r>
            <a:endParaRPr sz="2400"/>
          </a:p>
          <a:p>
            <a:pPr indent="0" lvl="0" marL="0" rtl="0" algn="l">
              <a:lnSpc>
                <a:spcPct val="100000"/>
              </a:lnSpc>
              <a:spcBef>
                <a:spcPts val="0"/>
              </a:spcBef>
              <a:spcAft>
                <a:spcPts val="0"/>
              </a:spcAft>
              <a:buClr>
                <a:schemeClr val="dk1"/>
              </a:buClr>
              <a:buSzPts val="1100"/>
              <a:buFont typeface="Arial"/>
              <a:buNone/>
            </a:pPr>
            <a:r>
              <a:rPr lang="en-US" sz="2400"/>
              <a:t>8. How could that asset be developed in an equitable way?</a:t>
            </a:r>
            <a:endParaRPr sz="2400"/>
          </a:p>
          <a:p>
            <a:pPr indent="0" lvl="0" marL="0" rtl="0" algn="l">
              <a:spcBef>
                <a:spcPts val="360"/>
              </a:spcBef>
              <a:spcAft>
                <a:spcPts val="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g5b90a4e5f0_0_40"/>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Poor Housing Quality in Philadelphia </a:t>
            </a:r>
            <a:endParaRPr/>
          </a:p>
        </p:txBody>
      </p:sp>
      <p:sp>
        <p:nvSpPr>
          <p:cNvPr id="152" name="Google Shape;152;g5b90a4e5f0_0_40"/>
          <p:cNvSpPr txBox="1"/>
          <p:nvPr>
            <p:ph idx="1" type="body"/>
          </p:nvPr>
        </p:nvSpPr>
        <p:spPr>
          <a:xfrm>
            <a:off x="818712" y="2222287"/>
            <a:ext cx="10554600" cy="3636600"/>
          </a:xfrm>
          <a:prstGeom prst="rect">
            <a:avLst/>
          </a:prstGeom>
        </p:spPr>
        <p:txBody>
          <a:bodyPr anchorCtr="0" anchor="ctr" bIns="45700" lIns="91425" spcFirstLastPara="1" rIns="91425" wrap="square" tIns="45700">
            <a:noAutofit/>
          </a:bodyPr>
          <a:lstStyle/>
          <a:p>
            <a:pPr indent="0" lvl="0" marL="0" rtl="0" algn="l">
              <a:spcBef>
                <a:spcPts val="360"/>
              </a:spcBef>
              <a:spcAft>
                <a:spcPts val="600"/>
              </a:spcAft>
              <a:buNone/>
            </a:pPr>
            <a:r>
              <a:t/>
            </a:r>
            <a:endParaRPr/>
          </a:p>
        </p:txBody>
      </p:sp>
      <p:pic>
        <p:nvPicPr>
          <p:cNvPr id="153" name="Google Shape;153;g5b90a4e5f0_0_40"/>
          <p:cNvPicPr preferRelativeResize="0"/>
          <p:nvPr/>
        </p:nvPicPr>
        <p:blipFill>
          <a:blip r:embed="rId3">
            <a:alphaModFix/>
          </a:blip>
          <a:stretch>
            <a:fillRect/>
          </a:stretch>
        </p:blipFill>
        <p:spPr>
          <a:xfrm>
            <a:off x="0" y="1510275"/>
            <a:ext cx="12192000" cy="5347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g59b43c3f81_3_13"/>
          <p:cNvSpPr txBox="1"/>
          <p:nvPr>
            <p:ph type="title"/>
          </p:nvPr>
        </p:nvSpPr>
        <p:spPr>
          <a:xfrm>
            <a:off x="810000" y="248681"/>
            <a:ext cx="10572000" cy="14586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Why Healthcare Organizations Should Invest in Housing Quality</a:t>
            </a:r>
            <a:endParaRPr/>
          </a:p>
        </p:txBody>
      </p:sp>
      <p:sp>
        <p:nvSpPr>
          <p:cNvPr id="160" name="Google Shape;160;g59b43c3f81_3_13"/>
          <p:cNvSpPr txBox="1"/>
          <p:nvPr>
            <p:ph idx="1" type="body"/>
          </p:nvPr>
        </p:nvSpPr>
        <p:spPr>
          <a:xfrm>
            <a:off x="563075" y="2429175"/>
            <a:ext cx="10810200" cy="3771900"/>
          </a:xfrm>
          <a:prstGeom prst="rect">
            <a:avLst/>
          </a:prstGeom>
        </p:spPr>
        <p:txBody>
          <a:bodyPr anchorCtr="0" anchor="ctr" bIns="45700" lIns="91425" spcFirstLastPara="1" rIns="91425" wrap="square" tIns="45700">
            <a:noAutofit/>
          </a:bodyPr>
          <a:lstStyle/>
          <a:p>
            <a:pPr indent="0" lvl="0" marL="0" rtl="0" algn="l">
              <a:lnSpc>
                <a:spcPct val="150000"/>
              </a:lnSpc>
              <a:spcBef>
                <a:spcPts val="360"/>
              </a:spcBef>
              <a:spcAft>
                <a:spcPts val="0"/>
              </a:spcAft>
              <a:buNone/>
            </a:pPr>
            <a:r>
              <a:t/>
            </a:r>
            <a:endParaRPr sz="2400"/>
          </a:p>
          <a:p>
            <a:pPr indent="-381000" lvl="0" marL="914400" rtl="0" algn="l">
              <a:lnSpc>
                <a:spcPct val="150000"/>
              </a:lnSpc>
              <a:spcBef>
                <a:spcPts val="600"/>
              </a:spcBef>
              <a:spcAft>
                <a:spcPts val="0"/>
              </a:spcAft>
              <a:buSzPts val="2400"/>
              <a:buChar char="●"/>
            </a:pPr>
            <a:r>
              <a:rPr lang="en-US" sz="2400"/>
              <a:t>Poor housing quality can lead to asthma, infectious disease, and lead poisoning, among other issues</a:t>
            </a:r>
            <a:endParaRPr sz="2400"/>
          </a:p>
          <a:p>
            <a:pPr indent="-381000" lvl="0" marL="914400" rtl="0" algn="l">
              <a:lnSpc>
                <a:spcPct val="150000"/>
              </a:lnSpc>
              <a:spcBef>
                <a:spcPts val="600"/>
              </a:spcBef>
              <a:spcAft>
                <a:spcPts val="0"/>
              </a:spcAft>
              <a:buSzPts val="2400"/>
              <a:buChar char="●"/>
            </a:pPr>
            <a:r>
              <a:rPr lang="en-US" sz="2400"/>
              <a:t>Healthcare organizations</a:t>
            </a:r>
            <a:r>
              <a:rPr lang="en-US" sz="2400"/>
              <a:t> serve to improve health and practitioners wish to reduce harm</a:t>
            </a:r>
            <a:endParaRPr sz="2400"/>
          </a:p>
          <a:p>
            <a:pPr indent="-381000" lvl="0" marL="914400" rtl="0" algn="l">
              <a:lnSpc>
                <a:spcPct val="150000"/>
              </a:lnSpc>
              <a:spcBef>
                <a:spcPts val="600"/>
              </a:spcBef>
              <a:spcAft>
                <a:spcPts val="0"/>
              </a:spcAft>
              <a:buSzPts val="2400"/>
              <a:buChar char="●"/>
            </a:pPr>
            <a:r>
              <a:rPr lang="en-US" sz="2400"/>
              <a:t>Prevention leads to a reduction of hospitalizations, cost savings</a:t>
            </a:r>
            <a:endParaRPr sz="2400"/>
          </a:p>
          <a:p>
            <a:pPr indent="0" lvl="0" marL="0" rtl="0" algn="l">
              <a:lnSpc>
                <a:spcPct val="150000"/>
              </a:lnSpc>
              <a:spcBef>
                <a:spcPts val="600"/>
              </a:spcBef>
              <a:spcAft>
                <a:spcPts val="600"/>
              </a:spcAft>
              <a:buNone/>
            </a:pPr>
            <a:r>
              <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65" name="Shape 165"/>
        <p:cNvGrpSpPr/>
        <p:nvPr/>
      </p:nvGrpSpPr>
      <p:grpSpPr>
        <a:xfrm>
          <a:off x="0" y="0"/>
          <a:ext cx="0" cy="0"/>
          <a:chOff x="0" y="0"/>
          <a:chExt cx="0" cy="0"/>
        </a:xfrm>
      </p:grpSpPr>
      <p:sp>
        <p:nvSpPr>
          <p:cNvPr id="166" name="Google Shape;166;g59b43c3f81_6_0"/>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Asthma Prevalence in West Philadelphia</a:t>
            </a:r>
            <a:endParaRPr/>
          </a:p>
        </p:txBody>
      </p:sp>
      <p:sp>
        <p:nvSpPr>
          <p:cNvPr id="167" name="Google Shape;167;g59b43c3f81_6_0"/>
          <p:cNvSpPr txBox="1"/>
          <p:nvPr>
            <p:ph idx="1" type="body"/>
          </p:nvPr>
        </p:nvSpPr>
        <p:spPr>
          <a:xfrm>
            <a:off x="818712" y="2222287"/>
            <a:ext cx="10554600" cy="3636600"/>
          </a:xfrm>
          <a:prstGeom prst="rect">
            <a:avLst/>
          </a:prstGeom>
        </p:spPr>
        <p:txBody>
          <a:bodyPr anchorCtr="0" anchor="ctr" bIns="45700" lIns="91425" spcFirstLastPara="1" rIns="91425" wrap="square" tIns="45700">
            <a:noAutofit/>
          </a:bodyPr>
          <a:lstStyle/>
          <a:p>
            <a:pPr indent="0" lvl="0" marL="0" rtl="0" algn="l">
              <a:spcBef>
                <a:spcPts val="360"/>
              </a:spcBef>
              <a:spcAft>
                <a:spcPts val="600"/>
              </a:spcAft>
              <a:buNone/>
            </a:pPr>
            <a:r>
              <a:t/>
            </a:r>
            <a:endParaRPr/>
          </a:p>
        </p:txBody>
      </p:sp>
      <p:pic>
        <p:nvPicPr>
          <p:cNvPr id="168" name="Google Shape;168;g59b43c3f81_6_0"/>
          <p:cNvPicPr preferRelativeResize="0"/>
          <p:nvPr/>
        </p:nvPicPr>
        <p:blipFill>
          <a:blip r:embed="rId3">
            <a:alphaModFix/>
          </a:blip>
          <a:stretch>
            <a:fillRect/>
          </a:stretch>
        </p:blipFill>
        <p:spPr>
          <a:xfrm>
            <a:off x="7415750" y="1890225"/>
            <a:ext cx="4776250" cy="4967775"/>
          </a:xfrm>
          <a:prstGeom prst="rect">
            <a:avLst/>
          </a:prstGeom>
          <a:noFill/>
          <a:ln>
            <a:noFill/>
          </a:ln>
        </p:spPr>
      </p:pic>
      <p:pic>
        <p:nvPicPr>
          <p:cNvPr id="169" name="Google Shape;169;g59b43c3f81_6_0"/>
          <p:cNvPicPr preferRelativeResize="0"/>
          <p:nvPr/>
        </p:nvPicPr>
        <p:blipFill>
          <a:blip r:embed="rId4">
            <a:alphaModFix/>
          </a:blip>
          <a:stretch>
            <a:fillRect/>
          </a:stretch>
        </p:blipFill>
        <p:spPr>
          <a:xfrm>
            <a:off x="0" y="1890225"/>
            <a:ext cx="7513600" cy="4967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g59b43c3f81_3_40"/>
          <p:cNvSpPr txBox="1"/>
          <p:nvPr>
            <p:ph type="title"/>
          </p:nvPr>
        </p:nvSpPr>
        <p:spPr>
          <a:xfrm>
            <a:off x="292375" y="447200"/>
            <a:ext cx="116586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The Children’s Hospital of Philadelphia’s  Expanding Investment in Asthma Remediation</a:t>
            </a:r>
            <a:endParaRPr/>
          </a:p>
        </p:txBody>
      </p:sp>
      <p:sp>
        <p:nvSpPr>
          <p:cNvPr id="176" name="Google Shape;176;g59b43c3f81_3_40"/>
          <p:cNvSpPr txBox="1"/>
          <p:nvPr>
            <p:ph idx="1" type="body"/>
          </p:nvPr>
        </p:nvSpPr>
        <p:spPr>
          <a:xfrm>
            <a:off x="818712" y="2222287"/>
            <a:ext cx="10554600" cy="3636600"/>
          </a:xfrm>
          <a:prstGeom prst="rect">
            <a:avLst/>
          </a:prstGeom>
        </p:spPr>
        <p:txBody>
          <a:bodyPr anchorCtr="0" anchor="ctr" bIns="45700" lIns="91425" spcFirstLastPara="1" rIns="91425" wrap="square" tIns="45700">
            <a:noAutofit/>
          </a:bodyPr>
          <a:lstStyle/>
          <a:p>
            <a:pPr indent="-381000" lvl="0" marL="457200" rtl="0" algn="l">
              <a:lnSpc>
                <a:spcPct val="150000"/>
              </a:lnSpc>
              <a:spcBef>
                <a:spcPts val="360"/>
              </a:spcBef>
              <a:spcAft>
                <a:spcPts val="0"/>
              </a:spcAft>
              <a:buSzPts val="2400"/>
              <a:buChar char="●"/>
            </a:pPr>
            <a:r>
              <a:rPr lang="en-US" sz="2400"/>
              <a:t>The Community Asthma Prevention Program (CAPP)</a:t>
            </a:r>
            <a:endParaRPr sz="2400"/>
          </a:p>
          <a:p>
            <a:pPr indent="-381000" lvl="0" marL="457200" rtl="0" algn="l">
              <a:lnSpc>
                <a:spcPct val="150000"/>
              </a:lnSpc>
              <a:spcBef>
                <a:spcPts val="0"/>
              </a:spcBef>
              <a:spcAft>
                <a:spcPts val="0"/>
              </a:spcAft>
              <a:buSzPts val="2400"/>
              <a:buChar char="●"/>
            </a:pPr>
            <a:r>
              <a:rPr lang="en-US" sz="2400"/>
              <a:t>Home Preservation Initiative for Healthy Living</a:t>
            </a:r>
            <a:endParaRPr sz="2400"/>
          </a:p>
          <a:p>
            <a:pPr indent="-381000" lvl="0" marL="457200" rtl="0" algn="l">
              <a:lnSpc>
                <a:spcPct val="150000"/>
              </a:lnSpc>
              <a:spcBef>
                <a:spcPts val="0"/>
              </a:spcBef>
              <a:spcAft>
                <a:spcPts val="0"/>
              </a:spcAft>
              <a:buSzPts val="2400"/>
              <a:buChar char="●"/>
            </a:pPr>
            <a:r>
              <a:rPr lang="en-US" sz="2400"/>
              <a:t>R</a:t>
            </a:r>
            <a:r>
              <a:rPr lang="en-US" sz="2400"/>
              <a:t>ecent CAPP+ expansion, seeking to remediate 100 homes this year</a:t>
            </a:r>
            <a:endParaRPr sz="2400"/>
          </a:p>
          <a:p>
            <a:pPr indent="-381000" lvl="0" marL="457200" rtl="0" algn="l">
              <a:lnSpc>
                <a:spcPct val="150000"/>
              </a:lnSpc>
              <a:spcBef>
                <a:spcPts val="0"/>
              </a:spcBef>
              <a:spcAft>
                <a:spcPts val="0"/>
              </a:spcAft>
              <a:buSzPts val="2400"/>
              <a:buChar char="●"/>
            </a:pPr>
            <a:r>
              <a:rPr lang="en-US" sz="2400"/>
              <a:t>For homeowners </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g59b43c3f81_10_0"/>
          <p:cNvSpPr txBox="1"/>
          <p:nvPr>
            <p:ph type="title"/>
          </p:nvPr>
        </p:nvSpPr>
        <p:spPr>
          <a:xfrm>
            <a:off x="810000" y="447188"/>
            <a:ext cx="10572000" cy="970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Philadelphia Department of Public Health Initiatives, Healthy Homes Healthy Kids</a:t>
            </a:r>
            <a:endParaRPr/>
          </a:p>
        </p:txBody>
      </p:sp>
      <p:sp>
        <p:nvSpPr>
          <p:cNvPr id="183" name="Google Shape;183;g59b43c3f81_10_0"/>
          <p:cNvSpPr txBox="1"/>
          <p:nvPr>
            <p:ph idx="1" type="body"/>
          </p:nvPr>
        </p:nvSpPr>
        <p:spPr>
          <a:xfrm>
            <a:off x="818712" y="2222287"/>
            <a:ext cx="10554600" cy="3636600"/>
          </a:xfrm>
          <a:prstGeom prst="rect">
            <a:avLst/>
          </a:prstGeom>
        </p:spPr>
        <p:txBody>
          <a:bodyPr anchorCtr="0" anchor="ctr" bIns="45700" lIns="91425" spcFirstLastPara="1" rIns="91425" wrap="square" tIns="45700">
            <a:noAutofit/>
          </a:bodyPr>
          <a:lstStyle/>
          <a:p>
            <a:pPr indent="0" lvl="0" marL="0" rtl="0" algn="l">
              <a:spcBef>
                <a:spcPts val="360"/>
              </a:spcBef>
              <a:spcAft>
                <a:spcPts val="0"/>
              </a:spcAft>
              <a:buNone/>
            </a:pPr>
            <a:r>
              <a:t/>
            </a:r>
            <a:endParaRPr sz="2400"/>
          </a:p>
          <a:p>
            <a:pPr indent="-381000" lvl="0" marL="914400" rtl="0" algn="l">
              <a:lnSpc>
                <a:spcPct val="150000"/>
              </a:lnSpc>
              <a:spcBef>
                <a:spcPts val="600"/>
              </a:spcBef>
              <a:spcAft>
                <a:spcPts val="0"/>
              </a:spcAft>
              <a:buSzPts val="2400"/>
              <a:buChar char="●"/>
            </a:pPr>
            <a:r>
              <a:rPr lang="en-US" sz="2400"/>
              <a:t>Philadelphia Department of Public Health, in partnership with St. Christopher’s Hospital for Children in North Philadelphia</a:t>
            </a:r>
            <a:endParaRPr sz="2400"/>
          </a:p>
          <a:p>
            <a:pPr indent="-381000" lvl="0" marL="914400" rtl="0" algn="l">
              <a:lnSpc>
                <a:spcPct val="150000"/>
              </a:lnSpc>
              <a:spcBef>
                <a:spcPts val="600"/>
              </a:spcBef>
              <a:spcAft>
                <a:spcPts val="0"/>
              </a:spcAft>
              <a:buSzPts val="2400"/>
              <a:buChar char="●"/>
            </a:pPr>
            <a:r>
              <a:rPr lang="en-US" sz="2400"/>
              <a:t>From 2011-13, Healthy Homes Healthy Kids spent, on average, $3,500 per unit in remediating health triggers and reduced child hospitalizations by 70%</a:t>
            </a:r>
            <a:endParaRPr sz="2400"/>
          </a:p>
          <a:p>
            <a:pPr indent="-381000" lvl="0" marL="914400" rtl="0" algn="l">
              <a:lnSpc>
                <a:spcPct val="150000"/>
              </a:lnSpc>
              <a:spcBef>
                <a:spcPts val="600"/>
              </a:spcBef>
              <a:spcAft>
                <a:spcPts val="600"/>
              </a:spcAft>
              <a:buSzPts val="2400"/>
              <a:buChar char="●"/>
            </a:pPr>
            <a:r>
              <a:rPr lang="en-US" sz="2400"/>
              <a:t>For homeowners </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Quotable">
  <a:themeElements>
    <a:clrScheme name="Quotable">
      <a:dk1>
        <a:srgbClr val="000000"/>
      </a:dk1>
      <a:lt1>
        <a:srgbClr val="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2019-04-08T16:14:42Z</dcterms:created>
  <dc:creator>Helen.Squitieri</dc:creator>
</cp:coreProperties>
</file>