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2" r:id="rId3"/>
    <p:sldMasterId id="2147483708" r:id="rId4"/>
    <p:sldMasterId id="2147483724" r:id="rId5"/>
    <p:sldMasterId id="2147483766" r:id="rId6"/>
    <p:sldMasterId id="2147483783" r:id="rId7"/>
  </p:sldMasterIdLst>
  <p:notesMasterIdLst>
    <p:notesMasterId r:id="rId63"/>
  </p:notesMasterIdLst>
  <p:sldIdLst>
    <p:sldId id="281" r:id="rId8"/>
    <p:sldId id="282" r:id="rId9"/>
    <p:sldId id="283" r:id="rId10"/>
    <p:sldId id="284" r:id="rId11"/>
    <p:sldId id="285" r:id="rId12"/>
    <p:sldId id="286" r:id="rId13"/>
    <p:sldId id="257" r:id="rId14"/>
    <p:sldId id="259" r:id="rId15"/>
    <p:sldId id="260" r:id="rId16"/>
    <p:sldId id="261" r:id="rId17"/>
    <p:sldId id="262" r:id="rId18"/>
    <p:sldId id="263"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98" r:id="rId34"/>
    <p:sldId id="294" r:id="rId35"/>
    <p:sldId id="295" r:id="rId36"/>
    <p:sldId id="297"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3" autoAdjust="0"/>
    <p:restoredTop sz="94660"/>
  </p:normalViewPr>
  <p:slideViewPr>
    <p:cSldViewPr snapToGrid="0">
      <p:cViewPr varScale="1">
        <p:scale>
          <a:sx n="115" d="100"/>
          <a:sy n="115" d="100"/>
        </p:scale>
        <p:origin x="31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s>
</file>

<file path=ppt/diagrams/_rels/data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4" Type="http://schemas.openxmlformats.org/officeDocument/2006/relationships/image" Target="../media/image4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4"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9BEAC5-B3C0-4B43-B364-0E83201053C3}" type="doc">
      <dgm:prSet loTypeId="urn:microsoft.com/office/officeart/2005/8/layout/cycle8" loCatId="cycle" qsTypeId="urn:microsoft.com/office/officeart/2005/8/quickstyle/simple4" qsCatId="simple" csTypeId="urn:microsoft.com/office/officeart/2005/8/colors/accent1_2" csCatId="accent1" phldr="1"/>
      <dgm:spPr/>
    </dgm:pt>
    <dgm:pt modelId="{7FF77F97-7F64-49EC-9B31-C1D5622BC2E4}">
      <dgm:prSet phldrT="[Text]" custT="1"/>
      <dgm:spPr/>
      <dgm:t>
        <a:bodyPr/>
        <a:lstStyle/>
        <a:p>
          <a:r>
            <a:rPr lang="en-US" sz="2000" b="1" dirty="0">
              <a:latin typeface="Arial"/>
              <a:cs typeface="Arial"/>
            </a:rPr>
            <a:t>Cost-Effective</a:t>
          </a:r>
          <a:endParaRPr lang="en-US" sz="3000" b="1" dirty="0">
            <a:solidFill>
              <a:srgbClr val="010000"/>
            </a:solidFill>
            <a:latin typeface="Arial"/>
            <a:cs typeface="Arial"/>
          </a:endParaRPr>
        </a:p>
      </dgm:t>
    </dgm:pt>
    <dgm:pt modelId="{6EBE1C96-C8CC-4BBE-9028-C3CF34F1F226}" type="parTrans" cxnId="{2D404D77-5BA5-4D98-8A4C-37B759648EF4}">
      <dgm:prSet/>
      <dgm:spPr/>
      <dgm:t>
        <a:bodyPr/>
        <a:lstStyle/>
        <a:p>
          <a:endParaRPr lang="en-US"/>
        </a:p>
      </dgm:t>
    </dgm:pt>
    <dgm:pt modelId="{6FC6E2F8-0449-4F5C-82B1-B096D4A61F52}" type="sibTrans" cxnId="{2D404D77-5BA5-4D98-8A4C-37B759648EF4}">
      <dgm:prSet/>
      <dgm:spPr/>
      <dgm:t>
        <a:bodyPr/>
        <a:lstStyle/>
        <a:p>
          <a:endParaRPr lang="en-US"/>
        </a:p>
      </dgm:t>
    </dgm:pt>
    <dgm:pt modelId="{44224A80-5582-49EB-B49C-0EDEFF017482}">
      <dgm:prSet phldrT="[Text]" custT="1"/>
      <dgm:spPr/>
      <dgm:t>
        <a:bodyPr/>
        <a:lstStyle/>
        <a:p>
          <a:r>
            <a:rPr lang="en-US" sz="2000" b="1" dirty="0">
              <a:latin typeface="Arial"/>
              <a:cs typeface="Arial"/>
            </a:rPr>
            <a:t>Beneficial</a:t>
          </a:r>
        </a:p>
      </dgm:t>
    </dgm:pt>
    <dgm:pt modelId="{BF597E63-4549-4DC6-9D53-0FDE069AE9DA}" type="parTrans" cxnId="{AAE0BD8A-8876-43B1-8347-0DCE8E76F6FF}">
      <dgm:prSet/>
      <dgm:spPr/>
      <dgm:t>
        <a:bodyPr/>
        <a:lstStyle/>
        <a:p>
          <a:endParaRPr lang="en-US"/>
        </a:p>
      </dgm:t>
    </dgm:pt>
    <dgm:pt modelId="{AB411512-00DB-4ECC-8E87-722F1C48D3D4}" type="sibTrans" cxnId="{AAE0BD8A-8876-43B1-8347-0DCE8E76F6FF}">
      <dgm:prSet/>
      <dgm:spPr/>
      <dgm:t>
        <a:bodyPr/>
        <a:lstStyle/>
        <a:p>
          <a:endParaRPr lang="en-US"/>
        </a:p>
      </dgm:t>
    </dgm:pt>
    <dgm:pt modelId="{047FA785-E053-47C5-87D0-66F9EA347DF9}">
      <dgm:prSet phldrT="[Text]" custT="1"/>
      <dgm:spPr/>
      <dgm:t>
        <a:bodyPr/>
        <a:lstStyle/>
        <a:p>
          <a:r>
            <a:rPr lang="en-US" sz="2000" b="1" dirty="0">
              <a:latin typeface="Arial"/>
              <a:cs typeface="Arial"/>
            </a:rPr>
            <a:t>Successful</a:t>
          </a:r>
        </a:p>
      </dgm:t>
    </dgm:pt>
    <dgm:pt modelId="{F8A74B9B-C1BD-4F7B-B119-CD8CDF33ADD2}" type="parTrans" cxnId="{76F25408-1278-4794-95EC-B1013BFD0626}">
      <dgm:prSet/>
      <dgm:spPr/>
      <dgm:t>
        <a:bodyPr/>
        <a:lstStyle/>
        <a:p>
          <a:endParaRPr lang="en-US"/>
        </a:p>
      </dgm:t>
    </dgm:pt>
    <dgm:pt modelId="{142E63DB-66AE-4D5F-BF68-A212E52BE52D}" type="sibTrans" cxnId="{76F25408-1278-4794-95EC-B1013BFD0626}">
      <dgm:prSet/>
      <dgm:spPr/>
      <dgm:t>
        <a:bodyPr/>
        <a:lstStyle/>
        <a:p>
          <a:endParaRPr lang="en-US"/>
        </a:p>
      </dgm:t>
    </dgm:pt>
    <dgm:pt modelId="{1F2EA912-CA5D-471B-A2FE-147549B43A32}" type="pres">
      <dgm:prSet presAssocID="{559BEAC5-B3C0-4B43-B364-0E83201053C3}" presName="compositeShape" presStyleCnt="0">
        <dgm:presLayoutVars>
          <dgm:chMax val="7"/>
          <dgm:dir/>
          <dgm:resizeHandles val="exact"/>
        </dgm:presLayoutVars>
      </dgm:prSet>
      <dgm:spPr/>
    </dgm:pt>
    <dgm:pt modelId="{1AD10DF8-173C-479E-83A9-77346CB7B080}" type="pres">
      <dgm:prSet presAssocID="{559BEAC5-B3C0-4B43-B364-0E83201053C3}" presName="wedge1" presStyleLbl="node1" presStyleIdx="0" presStyleCnt="3"/>
      <dgm:spPr/>
      <dgm:t>
        <a:bodyPr/>
        <a:lstStyle/>
        <a:p>
          <a:endParaRPr lang="en-US"/>
        </a:p>
      </dgm:t>
    </dgm:pt>
    <dgm:pt modelId="{5F771187-F192-4F66-8BDB-BEB50A611F31}" type="pres">
      <dgm:prSet presAssocID="{559BEAC5-B3C0-4B43-B364-0E83201053C3}" presName="dummy1a" presStyleCnt="0"/>
      <dgm:spPr/>
    </dgm:pt>
    <dgm:pt modelId="{170505A4-B0B2-45DB-9871-BAC21910BBEA}" type="pres">
      <dgm:prSet presAssocID="{559BEAC5-B3C0-4B43-B364-0E83201053C3}" presName="dummy1b" presStyleCnt="0"/>
      <dgm:spPr/>
    </dgm:pt>
    <dgm:pt modelId="{F22FB9D1-C23B-4143-AF35-E3ADAC6A5F8F}" type="pres">
      <dgm:prSet presAssocID="{559BEAC5-B3C0-4B43-B364-0E83201053C3}" presName="wedge1Tx" presStyleLbl="node1" presStyleIdx="0" presStyleCnt="3">
        <dgm:presLayoutVars>
          <dgm:chMax val="0"/>
          <dgm:chPref val="0"/>
          <dgm:bulletEnabled val="1"/>
        </dgm:presLayoutVars>
      </dgm:prSet>
      <dgm:spPr/>
      <dgm:t>
        <a:bodyPr/>
        <a:lstStyle/>
        <a:p>
          <a:endParaRPr lang="en-US"/>
        </a:p>
      </dgm:t>
    </dgm:pt>
    <dgm:pt modelId="{0406F909-06A6-4DEC-98B1-B008AE8C14FB}" type="pres">
      <dgm:prSet presAssocID="{559BEAC5-B3C0-4B43-B364-0E83201053C3}" presName="wedge2" presStyleLbl="node1" presStyleIdx="1" presStyleCnt="3"/>
      <dgm:spPr/>
      <dgm:t>
        <a:bodyPr/>
        <a:lstStyle/>
        <a:p>
          <a:endParaRPr lang="en-US"/>
        </a:p>
      </dgm:t>
    </dgm:pt>
    <dgm:pt modelId="{2D982AEB-1046-4962-9737-206AB03A3A89}" type="pres">
      <dgm:prSet presAssocID="{559BEAC5-B3C0-4B43-B364-0E83201053C3}" presName="dummy2a" presStyleCnt="0"/>
      <dgm:spPr/>
    </dgm:pt>
    <dgm:pt modelId="{4FCF99A0-692B-4265-8D73-5766AE23667A}" type="pres">
      <dgm:prSet presAssocID="{559BEAC5-B3C0-4B43-B364-0E83201053C3}" presName="dummy2b" presStyleCnt="0"/>
      <dgm:spPr/>
    </dgm:pt>
    <dgm:pt modelId="{436A080C-2455-4620-B576-0693C9EC1AC4}" type="pres">
      <dgm:prSet presAssocID="{559BEAC5-B3C0-4B43-B364-0E83201053C3}" presName="wedge2Tx" presStyleLbl="node1" presStyleIdx="1" presStyleCnt="3">
        <dgm:presLayoutVars>
          <dgm:chMax val="0"/>
          <dgm:chPref val="0"/>
          <dgm:bulletEnabled val="1"/>
        </dgm:presLayoutVars>
      </dgm:prSet>
      <dgm:spPr/>
      <dgm:t>
        <a:bodyPr/>
        <a:lstStyle/>
        <a:p>
          <a:endParaRPr lang="en-US"/>
        </a:p>
      </dgm:t>
    </dgm:pt>
    <dgm:pt modelId="{614F8266-3848-4B3E-8EA2-F8735F9EBAC3}" type="pres">
      <dgm:prSet presAssocID="{559BEAC5-B3C0-4B43-B364-0E83201053C3}" presName="wedge3" presStyleLbl="node1" presStyleIdx="2" presStyleCnt="3"/>
      <dgm:spPr/>
      <dgm:t>
        <a:bodyPr/>
        <a:lstStyle/>
        <a:p>
          <a:endParaRPr lang="en-US"/>
        </a:p>
      </dgm:t>
    </dgm:pt>
    <dgm:pt modelId="{A5F8ADBF-40F9-4648-AC74-9E8F1C369395}" type="pres">
      <dgm:prSet presAssocID="{559BEAC5-B3C0-4B43-B364-0E83201053C3}" presName="dummy3a" presStyleCnt="0"/>
      <dgm:spPr/>
    </dgm:pt>
    <dgm:pt modelId="{AA076A28-0EBC-4F4E-AC20-EC565900C54B}" type="pres">
      <dgm:prSet presAssocID="{559BEAC5-B3C0-4B43-B364-0E83201053C3}" presName="dummy3b" presStyleCnt="0"/>
      <dgm:spPr/>
    </dgm:pt>
    <dgm:pt modelId="{A884F321-72EE-4BF7-9EC1-C7888E5EC066}" type="pres">
      <dgm:prSet presAssocID="{559BEAC5-B3C0-4B43-B364-0E83201053C3}" presName="wedge3Tx" presStyleLbl="node1" presStyleIdx="2" presStyleCnt="3">
        <dgm:presLayoutVars>
          <dgm:chMax val="0"/>
          <dgm:chPref val="0"/>
          <dgm:bulletEnabled val="1"/>
        </dgm:presLayoutVars>
      </dgm:prSet>
      <dgm:spPr/>
      <dgm:t>
        <a:bodyPr/>
        <a:lstStyle/>
        <a:p>
          <a:endParaRPr lang="en-US"/>
        </a:p>
      </dgm:t>
    </dgm:pt>
    <dgm:pt modelId="{680D1313-B2A0-4251-8893-4326EB4F2FDB}" type="pres">
      <dgm:prSet presAssocID="{6FC6E2F8-0449-4F5C-82B1-B096D4A61F52}" presName="arrowWedge1" presStyleLbl="fgSibTrans2D1" presStyleIdx="0" presStyleCnt="3"/>
      <dgm:spPr/>
    </dgm:pt>
    <dgm:pt modelId="{CA5F1296-1ADF-4E56-AA4B-B64C37AFB6FC}" type="pres">
      <dgm:prSet presAssocID="{AB411512-00DB-4ECC-8E87-722F1C48D3D4}" presName="arrowWedge2" presStyleLbl="fgSibTrans2D1" presStyleIdx="1" presStyleCnt="3"/>
      <dgm:spPr/>
    </dgm:pt>
    <dgm:pt modelId="{ABB7D096-8944-4A16-9403-EBD71EDE1199}" type="pres">
      <dgm:prSet presAssocID="{142E63DB-66AE-4D5F-BF68-A212E52BE52D}" presName="arrowWedge3" presStyleLbl="fgSibTrans2D1" presStyleIdx="2" presStyleCnt="3"/>
      <dgm:spPr/>
    </dgm:pt>
  </dgm:ptLst>
  <dgm:cxnLst>
    <dgm:cxn modelId="{2D404D77-5BA5-4D98-8A4C-37B759648EF4}" srcId="{559BEAC5-B3C0-4B43-B364-0E83201053C3}" destId="{7FF77F97-7F64-49EC-9B31-C1D5622BC2E4}" srcOrd="0" destOrd="0" parTransId="{6EBE1C96-C8CC-4BBE-9028-C3CF34F1F226}" sibTransId="{6FC6E2F8-0449-4F5C-82B1-B096D4A61F52}"/>
    <dgm:cxn modelId="{A510E730-F4FE-45E0-98CD-3D3E627EFFAE}" type="presOf" srcId="{7FF77F97-7F64-49EC-9B31-C1D5622BC2E4}" destId="{F22FB9D1-C23B-4143-AF35-E3ADAC6A5F8F}" srcOrd="1" destOrd="0" presId="urn:microsoft.com/office/officeart/2005/8/layout/cycle8"/>
    <dgm:cxn modelId="{CB35A2FE-1036-4FE3-B23D-2A5DF27CAA11}" type="presOf" srcId="{44224A80-5582-49EB-B49C-0EDEFF017482}" destId="{0406F909-06A6-4DEC-98B1-B008AE8C14FB}" srcOrd="0" destOrd="0" presId="urn:microsoft.com/office/officeart/2005/8/layout/cycle8"/>
    <dgm:cxn modelId="{3C16A138-38FC-4147-9530-3A165262DB9B}" type="presOf" srcId="{44224A80-5582-49EB-B49C-0EDEFF017482}" destId="{436A080C-2455-4620-B576-0693C9EC1AC4}" srcOrd="1" destOrd="0" presId="urn:microsoft.com/office/officeart/2005/8/layout/cycle8"/>
    <dgm:cxn modelId="{AAE0BD8A-8876-43B1-8347-0DCE8E76F6FF}" srcId="{559BEAC5-B3C0-4B43-B364-0E83201053C3}" destId="{44224A80-5582-49EB-B49C-0EDEFF017482}" srcOrd="1" destOrd="0" parTransId="{BF597E63-4549-4DC6-9D53-0FDE069AE9DA}" sibTransId="{AB411512-00DB-4ECC-8E87-722F1C48D3D4}"/>
    <dgm:cxn modelId="{E1EEFC89-B85A-43C6-9CD9-B015AF68FE65}" type="presOf" srcId="{047FA785-E053-47C5-87D0-66F9EA347DF9}" destId="{614F8266-3848-4B3E-8EA2-F8735F9EBAC3}" srcOrd="0" destOrd="0" presId="urn:microsoft.com/office/officeart/2005/8/layout/cycle8"/>
    <dgm:cxn modelId="{76F25408-1278-4794-95EC-B1013BFD0626}" srcId="{559BEAC5-B3C0-4B43-B364-0E83201053C3}" destId="{047FA785-E053-47C5-87D0-66F9EA347DF9}" srcOrd="2" destOrd="0" parTransId="{F8A74B9B-C1BD-4F7B-B119-CD8CDF33ADD2}" sibTransId="{142E63DB-66AE-4D5F-BF68-A212E52BE52D}"/>
    <dgm:cxn modelId="{5598C4E6-5FDF-44F5-B2D9-EAB5533269E1}" type="presOf" srcId="{047FA785-E053-47C5-87D0-66F9EA347DF9}" destId="{A884F321-72EE-4BF7-9EC1-C7888E5EC066}" srcOrd="1" destOrd="0" presId="urn:microsoft.com/office/officeart/2005/8/layout/cycle8"/>
    <dgm:cxn modelId="{2EDD4B83-9062-4C85-8CFE-63A8DFF04D13}" type="presOf" srcId="{559BEAC5-B3C0-4B43-B364-0E83201053C3}" destId="{1F2EA912-CA5D-471B-A2FE-147549B43A32}" srcOrd="0" destOrd="0" presId="urn:microsoft.com/office/officeart/2005/8/layout/cycle8"/>
    <dgm:cxn modelId="{2EB4C15D-CD91-4A1D-80C9-8BF65668B0E8}" type="presOf" srcId="{7FF77F97-7F64-49EC-9B31-C1D5622BC2E4}" destId="{1AD10DF8-173C-479E-83A9-77346CB7B080}" srcOrd="0" destOrd="0" presId="urn:microsoft.com/office/officeart/2005/8/layout/cycle8"/>
    <dgm:cxn modelId="{59D5A4A3-70C2-43B1-B94A-98763A6A8512}" type="presParOf" srcId="{1F2EA912-CA5D-471B-A2FE-147549B43A32}" destId="{1AD10DF8-173C-479E-83A9-77346CB7B080}" srcOrd="0" destOrd="0" presId="urn:microsoft.com/office/officeart/2005/8/layout/cycle8"/>
    <dgm:cxn modelId="{49FE540E-35B2-4A35-B550-56595D794C66}" type="presParOf" srcId="{1F2EA912-CA5D-471B-A2FE-147549B43A32}" destId="{5F771187-F192-4F66-8BDB-BEB50A611F31}" srcOrd="1" destOrd="0" presId="urn:microsoft.com/office/officeart/2005/8/layout/cycle8"/>
    <dgm:cxn modelId="{BEF0163D-D94D-44B9-A2E8-7F37C4AF6F18}" type="presParOf" srcId="{1F2EA912-CA5D-471B-A2FE-147549B43A32}" destId="{170505A4-B0B2-45DB-9871-BAC21910BBEA}" srcOrd="2" destOrd="0" presId="urn:microsoft.com/office/officeart/2005/8/layout/cycle8"/>
    <dgm:cxn modelId="{8F8F8D70-543D-4F2F-8DB3-DB6457C6736F}" type="presParOf" srcId="{1F2EA912-CA5D-471B-A2FE-147549B43A32}" destId="{F22FB9D1-C23B-4143-AF35-E3ADAC6A5F8F}" srcOrd="3" destOrd="0" presId="urn:microsoft.com/office/officeart/2005/8/layout/cycle8"/>
    <dgm:cxn modelId="{9D6B9A86-802F-4164-B7D0-00F45DB8BE7E}" type="presParOf" srcId="{1F2EA912-CA5D-471B-A2FE-147549B43A32}" destId="{0406F909-06A6-4DEC-98B1-B008AE8C14FB}" srcOrd="4" destOrd="0" presId="urn:microsoft.com/office/officeart/2005/8/layout/cycle8"/>
    <dgm:cxn modelId="{2B36521B-5A81-4723-9334-2D062958B333}" type="presParOf" srcId="{1F2EA912-CA5D-471B-A2FE-147549B43A32}" destId="{2D982AEB-1046-4962-9737-206AB03A3A89}" srcOrd="5" destOrd="0" presId="urn:microsoft.com/office/officeart/2005/8/layout/cycle8"/>
    <dgm:cxn modelId="{A175C88F-850D-40F9-BFD6-2525422D8A28}" type="presParOf" srcId="{1F2EA912-CA5D-471B-A2FE-147549B43A32}" destId="{4FCF99A0-692B-4265-8D73-5766AE23667A}" srcOrd="6" destOrd="0" presId="urn:microsoft.com/office/officeart/2005/8/layout/cycle8"/>
    <dgm:cxn modelId="{4246AEFC-7434-438B-AD1B-594E9F32DE2D}" type="presParOf" srcId="{1F2EA912-CA5D-471B-A2FE-147549B43A32}" destId="{436A080C-2455-4620-B576-0693C9EC1AC4}" srcOrd="7" destOrd="0" presId="urn:microsoft.com/office/officeart/2005/8/layout/cycle8"/>
    <dgm:cxn modelId="{97E45B70-2F87-4407-8995-8B9C60560B1E}" type="presParOf" srcId="{1F2EA912-CA5D-471B-A2FE-147549B43A32}" destId="{614F8266-3848-4B3E-8EA2-F8735F9EBAC3}" srcOrd="8" destOrd="0" presId="urn:microsoft.com/office/officeart/2005/8/layout/cycle8"/>
    <dgm:cxn modelId="{4D54B431-E101-45A3-B0D1-25B82D446F4A}" type="presParOf" srcId="{1F2EA912-CA5D-471B-A2FE-147549B43A32}" destId="{A5F8ADBF-40F9-4648-AC74-9E8F1C369395}" srcOrd="9" destOrd="0" presId="urn:microsoft.com/office/officeart/2005/8/layout/cycle8"/>
    <dgm:cxn modelId="{B245B182-1AE4-4196-A1AE-093E8653F93D}" type="presParOf" srcId="{1F2EA912-CA5D-471B-A2FE-147549B43A32}" destId="{AA076A28-0EBC-4F4E-AC20-EC565900C54B}" srcOrd="10" destOrd="0" presId="urn:microsoft.com/office/officeart/2005/8/layout/cycle8"/>
    <dgm:cxn modelId="{CBDF15B2-06D7-4FEF-B32C-E5EE0BD89471}" type="presParOf" srcId="{1F2EA912-CA5D-471B-A2FE-147549B43A32}" destId="{A884F321-72EE-4BF7-9EC1-C7888E5EC066}" srcOrd="11" destOrd="0" presId="urn:microsoft.com/office/officeart/2005/8/layout/cycle8"/>
    <dgm:cxn modelId="{09F3F2C6-8B27-4F4F-98E9-FE3AD7D7CCB4}" type="presParOf" srcId="{1F2EA912-CA5D-471B-A2FE-147549B43A32}" destId="{680D1313-B2A0-4251-8893-4326EB4F2FDB}" srcOrd="12" destOrd="0" presId="urn:microsoft.com/office/officeart/2005/8/layout/cycle8"/>
    <dgm:cxn modelId="{5F5A37CB-7443-4737-971B-1110BDAD683D}" type="presParOf" srcId="{1F2EA912-CA5D-471B-A2FE-147549B43A32}" destId="{CA5F1296-1ADF-4E56-AA4B-B64C37AFB6FC}" srcOrd="13" destOrd="0" presId="urn:microsoft.com/office/officeart/2005/8/layout/cycle8"/>
    <dgm:cxn modelId="{6D2C7248-C356-4420-B71E-35F171C017BC}" type="presParOf" srcId="{1F2EA912-CA5D-471B-A2FE-147549B43A32}" destId="{ABB7D096-8944-4A16-9403-EBD71EDE1199}"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19E376-4A3D-45C7-9DB9-A2E80F6935C1}" type="doc">
      <dgm:prSet loTypeId="urn:microsoft.com/office/officeart/2005/8/layout/default" loCatId="list" qsTypeId="urn:microsoft.com/office/officeart/2005/8/quickstyle/simple1" qsCatId="simple" csTypeId="urn:microsoft.com/office/officeart/2005/8/colors/accent5_2" csCatId="accent5" phldr="1"/>
      <dgm:spPr/>
      <dgm:t>
        <a:bodyPr/>
        <a:lstStyle/>
        <a:p>
          <a:endParaRPr lang="en-US"/>
        </a:p>
      </dgm:t>
    </dgm:pt>
    <dgm:pt modelId="{5DB8565B-DE59-456B-B514-F9A3A896C996}">
      <dgm:prSet phldrT="[Text]" custT="1"/>
      <dgm:spPr>
        <a:solidFill>
          <a:srgbClr val="0081C6"/>
        </a:solidFill>
      </dgm:spPr>
      <dgm:t>
        <a:bodyPr/>
        <a:lstStyle/>
        <a:p>
          <a:r>
            <a:rPr lang="en-US" sz="2400" b="1" dirty="0">
              <a:latin typeface="Arial"/>
              <a:cs typeface="Arial"/>
            </a:rPr>
            <a:t>Provides unit with lease</a:t>
          </a:r>
        </a:p>
      </dgm:t>
    </dgm:pt>
    <dgm:pt modelId="{79538FFA-990A-4C69-B931-671D0AA97D69}" type="parTrans" cxnId="{42B5F36D-E8EA-4F07-97EA-2F2B855528BA}">
      <dgm:prSet/>
      <dgm:spPr/>
      <dgm:t>
        <a:bodyPr/>
        <a:lstStyle/>
        <a:p>
          <a:endParaRPr lang="en-US" sz="2000">
            <a:latin typeface="Century Schoolbook" pitchFamily="18" charset="0"/>
          </a:endParaRPr>
        </a:p>
      </dgm:t>
    </dgm:pt>
    <dgm:pt modelId="{67EFCE34-B137-41FA-A895-6E82D7DEB5BB}" type="sibTrans" cxnId="{42B5F36D-E8EA-4F07-97EA-2F2B855528BA}">
      <dgm:prSet/>
      <dgm:spPr/>
      <dgm:t>
        <a:bodyPr/>
        <a:lstStyle/>
        <a:p>
          <a:endParaRPr lang="en-US" sz="2000">
            <a:latin typeface="Century Schoolbook" pitchFamily="18" charset="0"/>
          </a:endParaRPr>
        </a:p>
      </dgm:t>
    </dgm:pt>
    <dgm:pt modelId="{672BF3A1-81EB-42F5-8E79-DC391D471AED}">
      <dgm:prSet phldrT="[Text]" custT="1"/>
      <dgm:spPr>
        <a:solidFill>
          <a:schemeClr val="accent5"/>
        </a:solidFill>
      </dgm:spPr>
      <dgm:t>
        <a:bodyPr/>
        <a:lstStyle/>
        <a:p>
          <a:r>
            <a:rPr lang="en-US" sz="2400" b="1" dirty="0">
              <a:latin typeface="Arial"/>
              <a:cs typeface="Arial"/>
            </a:rPr>
            <a:t>Housing is affordable</a:t>
          </a:r>
        </a:p>
      </dgm:t>
    </dgm:pt>
    <dgm:pt modelId="{123E5384-CFEC-4C41-8901-9C1B412A972A}" type="parTrans" cxnId="{C00D4E4D-08FF-4777-93CC-25D71490CF89}">
      <dgm:prSet/>
      <dgm:spPr/>
      <dgm:t>
        <a:bodyPr/>
        <a:lstStyle/>
        <a:p>
          <a:endParaRPr lang="en-US" sz="2000">
            <a:latin typeface="Century Schoolbook" pitchFamily="18" charset="0"/>
          </a:endParaRPr>
        </a:p>
      </dgm:t>
    </dgm:pt>
    <dgm:pt modelId="{4DD299F2-4446-4D68-9870-C926FB7A277B}" type="sibTrans" cxnId="{C00D4E4D-08FF-4777-93CC-25D71490CF89}">
      <dgm:prSet/>
      <dgm:spPr/>
      <dgm:t>
        <a:bodyPr/>
        <a:lstStyle/>
        <a:p>
          <a:endParaRPr lang="en-US" sz="2000">
            <a:latin typeface="Century Schoolbook" pitchFamily="18" charset="0"/>
          </a:endParaRPr>
        </a:p>
      </dgm:t>
    </dgm:pt>
    <dgm:pt modelId="{524BDEB7-1942-4465-954C-819F20D0F9FE}">
      <dgm:prSet phldrT="[Text]" custT="1"/>
      <dgm:spPr>
        <a:solidFill>
          <a:schemeClr val="accent4"/>
        </a:solidFill>
      </dgm:spPr>
      <dgm:t>
        <a:bodyPr/>
        <a:lstStyle/>
        <a:p>
          <a:r>
            <a:rPr lang="en-US" sz="2400" b="1" dirty="0">
              <a:latin typeface="Arial"/>
              <a:cs typeface="Arial"/>
            </a:rPr>
            <a:t>Engages tenants in flexible, voluntary services</a:t>
          </a:r>
        </a:p>
      </dgm:t>
    </dgm:pt>
    <dgm:pt modelId="{26D79519-D4F6-4627-9EB3-8D8D2AA5BD52}" type="parTrans" cxnId="{DD8D8BCA-1370-40FE-B00E-FB02D77F9C7B}">
      <dgm:prSet/>
      <dgm:spPr/>
      <dgm:t>
        <a:bodyPr/>
        <a:lstStyle/>
        <a:p>
          <a:endParaRPr lang="en-US" sz="2000">
            <a:latin typeface="Century Schoolbook" pitchFamily="18" charset="0"/>
          </a:endParaRPr>
        </a:p>
      </dgm:t>
    </dgm:pt>
    <dgm:pt modelId="{2F44F3F7-8130-4BCC-AA9B-D1A6EB490B7F}" type="sibTrans" cxnId="{DD8D8BCA-1370-40FE-B00E-FB02D77F9C7B}">
      <dgm:prSet/>
      <dgm:spPr/>
      <dgm:t>
        <a:bodyPr/>
        <a:lstStyle/>
        <a:p>
          <a:endParaRPr lang="en-US" sz="2000">
            <a:latin typeface="Century Schoolbook" pitchFamily="18" charset="0"/>
          </a:endParaRPr>
        </a:p>
      </dgm:t>
    </dgm:pt>
    <dgm:pt modelId="{E440559D-44ED-440D-B0F2-C86AD3844FA9}">
      <dgm:prSet phldrT="[Text]" custT="1"/>
      <dgm:spPr>
        <a:solidFill>
          <a:schemeClr val="bg2"/>
        </a:solidFill>
      </dgm:spPr>
      <dgm:t>
        <a:bodyPr/>
        <a:lstStyle/>
        <a:p>
          <a:r>
            <a:rPr lang="en-US" sz="2400" b="1" dirty="0">
              <a:latin typeface="Arial"/>
              <a:cs typeface="Arial"/>
            </a:rPr>
            <a:t>Coordinates among key partners</a:t>
          </a:r>
        </a:p>
      </dgm:t>
    </dgm:pt>
    <dgm:pt modelId="{F037330A-ECED-4417-ABA2-7C03245DAC4F}" type="parTrans" cxnId="{2FF16FEE-EC6D-406F-A3A5-8C78DBAE3D84}">
      <dgm:prSet/>
      <dgm:spPr/>
      <dgm:t>
        <a:bodyPr/>
        <a:lstStyle/>
        <a:p>
          <a:endParaRPr lang="en-US" sz="2000">
            <a:latin typeface="Century Schoolbook" pitchFamily="18" charset="0"/>
          </a:endParaRPr>
        </a:p>
      </dgm:t>
    </dgm:pt>
    <dgm:pt modelId="{18D4CE2D-59F8-44AF-99DD-375342122E50}" type="sibTrans" cxnId="{2FF16FEE-EC6D-406F-A3A5-8C78DBAE3D84}">
      <dgm:prSet/>
      <dgm:spPr/>
      <dgm:t>
        <a:bodyPr/>
        <a:lstStyle/>
        <a:p>
          <a:endParaRPr lang="en-US" sz="2000">
            <a:latin typeface="Century Schoolbook" pitchFamily="18" charset="0"/>
          </a:endParaRPr>
        </a:p>
      </dgm:t>
    </dgm:pt>
    <dgm:pt modelId="{2D9BE7F2-641E-4160-8DCC-740A9BE6C18C}">
      <dgm:prSet custT="1"/>
      <dgm:spPr>
        <a:solidFill>
          <a:schemeClr val="accent2"/>
        </a:solidFill>
      </dgm:spPr>
      <dgm:t>
        <a:bodyPr/>
        <a:lstStyle/>
        <a:p>
          <a:r>
            <a:rPr lang="en-US" sz="2400" b="1" dirty="0">
              <a:latin typeface="Arial"/>
              <a:cs typeface="Arial"/>
            </a:rPr>
            <a:t>Supports connecting with community</a:t>
          </a:r>
        </a:p>
      </dgm:t>
    </dgm:pt>
    <dgm:pt modelId="{9AD9FF52-341D-4A67-8146-DEA6F238FCEC}" type="parTrans" cxnId="{DB5EDBEB-6F20-4B01-96F5-F85E81913DB6}">
      <dgm:prSet/>
      <dgm:spPr/>
      <dgm:t>
        <a:bodyPr/>
        <a:lstStyle/>
        <a:p>
          <a:endParaRPr lang="en-US" sz="2000">
            <a:latin typeface="Century Schoolbook" pitchFamily="18" charset="0"/>
          </a:endParaRPr>
        </a:p>
      </dgm:t>
    </dgm:pt>
    <dgm:pt modelId="{37A84FEF-C2A2-4C96-801D-93CFAE33A1B7}" type="sibTrans" cxnId="{DB5EDBEB-6F20-4B01-96F5-F85E81913DB6}">
      <dgm:prSet/>
      <dgm:spPr/>
      <dgm:t>
        <a:bodyPr/>
        <a:lstStyle/>
        <a:p>
          <a:endParaRPr lang="en-US" sz="2000">
            <a:latin typeface="Century Schoolbook" pitchFamily="18" charset="0"/>
          </a:endParaRPr>
        </a:p>
      </dgm:t>
    </dgm:pt>
    <dgm:pt modelId="{8E0780C3-F7A6-4192-90BF-1A5CA86B1004}">
      <dgm:prSet phldrT="[Text]" custT="1"/>
      <dgm:spPr>
        <a:solidFill>
          <a:schemeClr val="accent1"/>
        </a:solidFill>
      </dgm:spPr>
      <dgm:t>
        <a:bodyPr/>
        <a:lstStyle/>
        <a:p>
          <a:r>
            <a:rPr lang="en-US" sz="2400" b="1" dirty="0">
              <a:latin typeface="Arial"/>
              <a:cs typeface="Arial"/>
            </a:rPr>
            <a:t>Targets households with multiple barriers</a:t>
          </a:r>
          <a:endParaRPr lang="en-US" sz="3000" b="1" dirty="0">
            <a:solidFill>
              <a:srgbClr val="010000"/>
            </a:solidFill>
            <a:latin typeface="Arial"/>
            <a:cs typeface="Arial"/>
          </a:endParaRPr>
        </a:p>
      </dgm:t>
    </dgm:pt>
    <dgm:pt modelId="{32559CFA-8BED-43B8-AC08-4879EADC7FB0}" type="sibTrans" cxnId="{F66EA663-A3C1-4E56-83DC-375CC07EC43F}">
      <dgm:prSet/>
      <dgm:spPr/>
      <dgm:t>
        <a:bodyPr/>
        <a:lstStyle/>
        <a:p>
          <a:endParaRPr lang="en-US" sz="2000">
            <a:latin typeface="Century Schoolbook" pitchFamily="18" charset="0"/>
          </a:endParaRPr>
        </a:p>
      </dgm:t>
    </dgm:pt>
    <dgm:pt modelId="{6FAFCC0A-3835-4269-A8CC-4F24AB80E89E}" type="parTrans" cxnId="{F66EA663-A3C1-4E56-83DC-375CC07EC43F}">
      <dgm:prSet/>
      <dgm:spPr/>
      <dgm:t>
        <a:bodyPr/>
        <a:lstStyle/>
        <a:p>
          <a:endParaRPr lang="en-US" sz="2000">
            <a:latin typeface="Century Schoolbook" pitchFamily="18" charset="0"/>
          </a:endParaRPr>
        </a:p>
      </dgm:t>
    </dgm:pt>
    <dgm:pt modelId="{A849AF3D-2052-4B0C-B547-799F1B452681}" type="pres">
      <dgm:prSet presAssocID="{0F19E376-4A3D-45C7-9DB9-A2E80F6935C1}" presName="diagram" presStyleCnt="0">
        <dgm:presLayoutVars>
          <dgm:dir/>
          <dgm:resizeHandles val="exact"/>
        </dgm:presLayoutVars>
      </dgm:prSet>
      <dgm:spPr/>
      <dgm:t>
        <a:bodyPr/>
        <a:lstStyle/>
        <a:p>
          <a:endParaRPr lang="en-US"/>
        </a:p>
      </dgm:t>
    </dgm:pt>
    <dgm:pt modelId="{4EFE1BE2-B66F-46F4-95CB-299161EAAF37}" type="pres">
      <dgm:prSet presAssocID="{8E0780C3-F7A6-4192-90BF-1A5CA86B1004}" presName="node" presStyleLbl="node1" presStyleIdx="0" presStyleCnt="6">
        <dgm:presLayoutVars>
          <dgm:bulletEnabled val="1"/>
        </dgm:presLayoutVars>
      </dgm:prSet>
      <dgm:spPr/>
      <dgm:t>
        <a:bodyPr/>
        <a:lstStyle/>
        <a:p>
          <a:endParaRPr lang="en-US"/>
        </a:p>
      </dgm:t>
    </dgm:pt>
    <dgm:pt modelId="{7A8BFEB0-DFA2-4180-9355-D01A8F2433FC}" type="pres">
      <dgm:prSet presAssocID="{32559CFA-8BED-43B8-AC08-4879EADC7FB0}" presName="sibTrans" presStyleCnt="0"/>
      <dgm:spPr/>
    </dgm:pt>
    <dgm:pt modelId="{11A0CB60-9CAD-4589-B8C9-8B53FD61CAE9}" type="pres">
      <dgm:prSet presAssocID="{5DB8565B-DE59-456B-B514-F9A3A896C996}" presName="node" presStyleLbl="node1" presStyleIdx="1" presStyleCnt="6">
        <dgm:presLayoutVars>
          <dgm:bulletEnabled val="1"/>
        </dgm:presLayoutVars>
      </dgm:prSet>
      <dgm:spPr/>
      <dgm:t>
        <a:bodyPr/>
        <a:lstStyle/>
        <a:p>
          <a:endParaRPr lang="en-US"/>
        </a:p>
      </dgm:t>
    </dgm:pt>
    <dgm:pt modelId="{9C8ABB3A-03D0-47A5-8C24-82A5F8A5676E}" type="pres">
      <dgm:prSet presAssocID="{67EFCE34-B137-41FA-A895-6E82D7DEB5BB}" presName="sibTrans" presStyleCnt="0"/>
      <dgm:spPr/>
    </dgm:pt>
    <dgm:pt modelId="{B5CDE27E-76FA-4686-921F-BA4021EBFE1E}" type="pres">
      <dgm:prSet presAssocID="{672BF3A1-81EB-42F5-8E79-DC391D471AED}" presName="node" presStyleLbl="node1" presStyleIdx="2" presStyleCnt="6">
        <dgm:presLayoutVars>
          <dgm:bulletEnabled val="1"/>
        </dgm:presLayoutVars>
      </dgm:prSet>
      <dgm:spPr/>
      <dgm:t>
        <a:bodyPr/>
        <a:lstStyle/>
        <a:p>
          <a:endParaRPr lang="en-US"/>
        </a:p>
      </dgm:t>
    </dgm:pt>
    <dgm:pt modelId="{E0966B1A-41D0-47A4-9E2F-D133E182AB67}" type="pres">
      <dgm:prSet presAssocID="{4DD299F2-4446-4D68-9870-C926FB7A277B}" presName="sibTrans" presStyleCnt="0"/>
      <dgm:spPr/>
    </dgm:pt>
    <dgm:pt modelId="{81F1EF1D-90A4-48AE-8D18-B2738D418AB7}" type="pres">
      <dgm:prSet presAssocID="{524BDEB7-1942-4465-954C-819F20D0F9FE}" presName="node" presStyleLbl="node1" presStyleIdx="3" presStyleCnt="6" custLinFactNeighborX="1443" custLinFactNeighborY="1202">
        <dgm:presLayoutVars>
          <dgm:bulletEnabled val="1"/>
        </dgm:presLayoutVars>
      </dgm:prSet>
      <dgm:spPr/>
      <dgm:t>
        <a:bodyPr/>
        <a:lstStyle/>
        <a:p>
          <a:endParaRPr lang="en-US"/>
        </a:p>
      </dgm:t>
    </dgm:pt>
    <dgm:pt modelId="{69B8E8B0-30B0-4037-B208-1CDCAF318CC1}" type="pres">
      <dgm:prSet presAssocID="{2F44F3F7-8130-4BCC-AA9B-D1A6EB490B7F}" presName="sibTrans" presStyleCnt="0"/>
      <dgm:spPr/>
    </dgm:pt>
    <dgm:pt modelId="{1230DDF0-36B2-4BA9-AF7B-E1AB0603F7FD}" type="pres">
      <dgm:prSet presAssocID="{E440559D-44ED-440D-B0F2-C86AD3844FA9}" presName="node" presStyleLbl="node1" presStyleIdx="4" presStyleCnt="6">
        <dgm:presLayoutVars>
          <dgm:bulletEnabled val="1"/>
        </dgm:presLayoutVars>
      </dgm:prSet>
      <dgm:spPr/>
      <dgm:t>
        <a:bodyPr/>
        <a:lstStyle/>
        <a:p>
          <a:endParaRPr lang="en-US"/>
        </a:p>
      </dgm:t>
    </dgm:pt>
    <dgm:pt modelId="{E4138794-0788-4A6E-8761-D2C0687AC26E}" type="pres">
      <dgm:prSet presAssocID="{18D4CE2D-59F8-44AF-99DD-375342122E50}" presName="sibTrans" presStyleCnt="0"/>
      <dgm:spPr/>
    </dgm:pt>
    <dgm:pt modelId="{CD2AF534-C8C9-49D4-86A6-664C0E56D17B}" type="pres">
      <dgm:prSet presAssocID="{2D9BE7F2-641E-4160-8DCC-740A9BE6C18C}" presName="node" presStyleLbl="node1" presStyleIdx="5" presStyleCnt="6">
        <dgm:presLayoutVars>
          <dgm:bulletEnabled val="1"/>
        </dgm:presLayoutVars>
      </dgm:prSet>
      <dgm:spPr/>
      <dgm:t>
        <a:bodyPr/>
        <a:lstStyle/>
        <a:p>
          <a:endParaRPr lang="en-US"/>
        </a:p>
      </dgm:t>
    </dgm:pt>
  </dgm:ptLst>
  <dgm:cxnLst>
    <dgm:cxn modelId="{C72C6B61-BFE4-4380-9D8A-366B86F83BF2}" type="presOf" srcId="{8E0780C3-F7A6-4192-90BF-1A5CA86B1004}" destId="{4EFE1BE2-B66F-46F4-95CB-299161EAAF37}" srcOrd="0" destOrd="0" presId="urn:microsoft.com/office/officeart/2005/8/layout/default"/>
    <dgm:cxn modelId="{818AC7DA-FD45-45D6-8E3E-059BFEBC15EB}" type="presOf" srcId="{E440559D-44ED-440D-B0F2-C86AD3844FA9}" destId="{1230DDF0-36B2-4BA9-AF7B-E1AB0603F7FD}" srcOrd="0" destOrd="0" presId="urn:microsoft.com/office/officeart/2005/8/layout/default"/>
    <dgm:cxn modelId="{2FF16FEE-EC6D-406F-A3A5-8C78DBAE3D84}" srcId="{0F19E376-4A3D-45C7-9DB9-A2E80F6935C1}" destId="{E440559D-44ED-440D-B0F2-C86AD3844FA9}" srcOrd="4" destOrd="0" parTransId="{F037330A-ECED-4417-ABA2-7C03245DAC4F}" sibTransId="{18D4CE2D-59F8-44AF-99DD-375342122E50}"/>
    <dgm:cxn modelId="{F66EA663-A3C1-4E56-83DC-375CC07EC43F}" srcId="{0F19E376-4A3D-45C7-9DB9-A2E80F6935C1}" destId="{8E0780C3-F7A6-4192-90BF-1A5CA86B1004}" srcOrd="0" destOrd="0" parTransId="{6FAFCC0A-3835-4269-A8CC-4F24AB80E89E}" sibTransId="{32559CFA-8BED-43B8-AC08-4879EADC7FB0}"/>
    <dgm:cxn modelId="{B7F605E8-2A9F-4E78-8F49-0A0C4D4A44C3}" type="presOf" srcId="{672BF3A1-81EB-42F5-8E79-DC391D471AED}" destId="{B5CDE27E-76FA-4686-921F-BA4021EBFE1E}" srcOrd="0" destOrd="0" presId="urn:microsoft.com/office/officeart/2005/8/layout/default"/>
    <dgm:cxn modelId="{DB5EDBEB-6F20-4B01-96F5-F85E81913DB6}" srcId="{0F19E376-4A3D-45C7-9DB9-A2E80F6935C1}" destId="{2D9BE7F2-641E-4160-8DCC-740A9BE6C18C}" srcOrd="5" destOrd="0" parTransId="{9AD9FF52-341D-4A67-8146-DEA6F238FCEC}" sibTransId="{37A84FEF-C2A2-4C96-801D-93CFAE33A1B7}"/>
    <dgm:cxn modelId="{42B5F36D-E8EA-4F07-97EA-2F2B855528BA}" srcId="{0F19E376-4A3D-45C7-9DB9-A2E80F6935C1}" destId="{5DB8565B-DE59-456B-B514-F9A3A896C996}" srcOrd="1" destOrd="0" parTransId="{79538FFA-990A-4C69-B931-671D0AA97D69}" sibTransId="{67EFCE34-B137-41FA-A895-6E82D7DEB5BB}"/>
    <dgm:cxn modelId="{27CA2EF6-504D-4013-A899-6E2B63FF93CD}" type="presOf" srcId="{524BDEB7-1942-4465-954C-819F20D0F9FE}" destId="{81F1EF1D-90A4-48AE-8D18-B2738D418AB7}" srcOrd="0" destOrd="0" presId="urn:microsoft.com/office/officeart/2005/8/layout/default"/>
    <dgm:cxn modelId="{028B1C9D-B1BE-4179-BCD3-B33F9C555658}" type="presOf" srcId="{5DB8565B-DE59-456B-B514-F9A3A896C996}" destId="{11A0CB60-9CAD-4589-B8C9-8B53FD61CAE9}" srcOrd="0" destOrd="0" presId="urn:microsoft.com/office/officeart/2005/8/layout/default"/>
    <dgm:cxn modelId="{F8A67BAB-2AD8-424D-AEDC-11B3294075C7}" type="presOf" srcId="{2D9BE7F2-641E-4160-8DCC-740A9BE6C18C}" destId="{CD2AF534-C8C9-49D4-86A6-664C0E56D17B}" srcOrd="0" destOrd="0" presId="urn:microsoft.com/office/officeart/2005/8/layout/default"/>
    <dgm:cxn modelId="{C00D4E4D-08FF-4777-93CC-25D71490CF89}" srcId="{0F19E376-4A3D-45C7-9DB9-A2E80F6935C1}" destId="{672BF3A1-81EB-42F5-8E79-DC391D471AED}" srcOrd="2" destOrd="0" parTransId="{123E5384-CFEC-4C41-8901-9C1B412A972A}" sibTransId="{4DD299F2-4446-4D68-9870-C926FB7A277B}"/>
    <dgm:cxn modelId="{87810303-C23B-4F7A-8A0E-519E7BA0C7E7}" type="presOf" srcId="{0F19E376-4A3D-45C7-9DB9-A2E80F6935C1}" destId="{A849AF3D-2052-4B0C-B547-799F1B452681}" srcOrd="0" destOrd="0" presId="urn:microsoft.com/office/officeart/2005/8/layout/default"/>
    <dgm:cxn modelId="{DD8D8BCA-1370-40FE-B00E-FB02D77F9C7B}" srcId="{0F19E376-4A3D-45C7-9DB9-A2E80F6935C1}" destId="{524BDEB7-1942-4465-954C-819F20D0F9FE}" srcOrd="3" destOrd="0" parTransId="{26D79519-D4F6-4627-9EB3-8D8D2AA5BD52}" sibTransId="{2F44F3F7-8130-4BCC-AA9B-D1A6EB490B7F}"/>
    <dgm:cxn modelId="{5BF92B0B-6357-46AE-A765-B60FCC9B54D2}" type="presParOf" srcId="{A849AF3D-2052-4B0C-B547-799F1B452681}" destId="{4EFE1BE2-B66F-46F4-95CB-299161EAAF37}" srcOrd="0" destOrd="0" presId="urn:microsoft.com/office/officeart/2005/8/layout/default"/>
    <dgm:cxn modelId="{1F71A51C-491F-46EA-B658-0FF0ED333204}" type="presParOf" srcId="{A849AF3D-2052-4B0C-B547-799F1B452681}" destId="{7A8BFEB0-DFA2-4180-9355-D01A8F2433FC}" srcOrd="1" destOrd="0" presId="urn:microsoft.com/office/officeart/2005/8/layout/default"/>
    <dgm:cxn modelId="{4F6AC947-D95F-4337-A781-7DD81BECCF4E}" type="presParOf" srcId="{A849AF3D-2052-4B0C-B547-799F1B452681}" destId="{11A0CB60-9CAD-4589-B8C9-8B53FD61CAE9}" srcOrd="2" destOrd="0" presId="urn:microsoft.com/office/officeart/2005/8/layout/default"/>
    <dgm:cxn modelId="{796FD55C-3D2C-484E-8A6B-46ECDFC05020}" type="presParOf" srcId="{A849AF3D-2052-4B0C-B547-799F1B452681}" destId="{9C8ABB3A-03D0-47A5-8C24-82A5F8A5676E}" srcOrd="3" destOrd="0" presId="urn:microsoft.com/office/officeart/2005/8/layout/default"/>
    <dgm:cxn modelId="{E3CBAF24-D378-4293-B620-F9885EA291E7}" type="presParOf" srcId="{A849AF3D-2052-4B0C-B547-799F1B452681}" destId="{B5CDE27E-76FA-4686-921F-BA4021EBFE1E}" srcOrd="4" destOrd="0" presId="urn:microsoft.com/office/officeart/2005/8/layout/default"/>
    <dgm:cxn modelId="{8E72C687-5C94-4455-81FC-D64CAFB466E4}" type="presParOf" srcId="{A849AF3D-2052-4B0C-B547-799F1B452681}" destId="{E0966B1A-41D0-47A4-9E2F-D133E182AB67}" srcOrd="5" destOrd="0" presId="urn:microsoft.com/office/officeart/2005/8/layout/default"/>
    <dgm:cxn modelId="{8637AA6C-246A-4C0B-BA37-E736346CBA01}" type="presParOf" srcId="{A849AF3D-2052-4B0C-B547-799F1B452681}" destId="{81F1EF1D-90A4-48AE-8D18-B2738D418AB7}" srcOrd="6" destOrd="0" presId="urn:microsoft.com/office/officeart/2005/8/layout/default"/>
    <dgm:cxn modelId="{285F67C9-208F-4C7F-9673-BC182FC2E077}" type="presParOf" srcId="{A849AF3D-2052-4B0C-B547-799F1B452681}" destId="{69B8E8B0-30B0-4037-B208-1CDCAF318CC1}" srcOrd="7" destOrd="0" presId="urn:microsoft.com/office/officeart/2005/8/layout/default"/>
    <dgm:cxn modelId="{663FC561-AB00-433E-B95A-89F799F74972}" type="presParOf" srcId="{A849AF3D-2052-4B0C-B547-799F1B452681}" destId="{1230DDF0-36B2-4BA9-AF7B-E1AB0603F7FD}" srcOrd="8" destOrd="0" presId="urn:microsoft.com/office/officeart/2005/8/layout/default"/>
    <dgm:cxn modelId="{0FB4B8EA-7B44-4C89-B790-364B341191DA}" type="presParOf" srcId="{A849AF3D-2052-4B0C-B547-799F1B452681}" destId="{E4138794-0788-4A6E-8761-D2C0687AC26E}" srcOrd="9" destOrd="0" presId="urn:microsoft.com/office/officeart/2005/8/layout/default"/>
    <dgm:cxn modelId="{A13AB079-61F6-4CCA-9352-39748B1D09FB}" type="presParOf" srcId="{A849AF3D-2052-4B0C-B547-799F1B452681}" destId="{CD2AF534-C8C9-49D4-86A6-664C0E56D17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A5F96B-A4EE-494D-9174-D9A02130F4A4}" type="doc">
      <dgm:prSet loTypeId="urn:microsoft.com/office/officeart/2005/8/layout/arrow4" loCatId="process" qsTypeId="urn:microsoft.com/office/officeart/2005/8/quickstyle/simple1" qsCatId="simple" csTypeId="urn:microsoft.com/office/officeart/2005/8/colors/colorful4" csCatId="colorful" phldr="1"/>
      <dgm:spPr/>
      <dgm:t>
        <a:bodyPr/>
        <a:lstStyle/>
        <a:p>
          <a:endParaRPr lang="en-US"/>
        </a:p>
      </dgm:t>
    </dgm:pt>
    <dgm:pt modelId="{8810C844-121A-4907-ADB8-764D5775A478}">
      <dgm:prSet phldrT="[Text]" custT="1"/>
      <dgm:spPr/>
      <dgm:t>
        <a:bodyPr/>
        <a:lstStyle/>
        <a:p>
          <a:r>
            <a:rPr lang="en-US" sz="3600" b="1" dirty="0">
              <a:solidFill>
                <a:srgbClr val="0081C6"/>
              </a:solidFill>
              <a:latin typeface="Arial"/>
              <a:cs typeface="Arial"/>
            </a:rPr>
            <a:t>Low Demand</a:t>
          </a:r>
          <a:endParaRPr lang="en-US" sz="3000" b="1" dirty="0">
            <a:solidFill>
              <a:srgbClr val="010000"/>
            </a:solidFill>
            <a:latin typeface="Arial"/>
            <a:cs typeface="Arial"/>
          </a:endParaRPr>
        </a:p>
      </dgm:t>
    </dgm:pt>
    <dgm:pt modelId="{B40BDC6A-D432-4944-8F9E-2C1F9ABF603A}" type="parTrans" cxnId="{A31432D1-D399-4D4A-8393-64402C114E39}">
      <dgm:prSet/>
      <dgm:spPr/>
      <dgm:t>
        <a:bodyPr/>
        <a:lstStyle/>
        <a:p>
          <a:endParaRPr lang="en-US" b="1">
            <a:solidFill>
              <a:srgbClr val="0081C6"/>
            </a:solidFill>
            <a:latin typeface="Century Schoolbook" pitchFamily="18" charset="0"/>
          </a:endParaRPr>
        </a:p>
      </dgm:t>
    </dgm:pt>
    <dgm:pt modelId="{816CB53B-BBC4-4843-A904-493E81E8BAE1}" type="sibTrans" cxnId="{A31432D1-D399-4D4A-8393-64402C114E39}">
      <dgm:prSet/>
      <dgm:spPr/>
      <dgm:t>
        <a:bodyPr/>
        <a:lstStyle/>
        <a:p>
          <a:endParaRPr lang="en-US" b="1">
            <a:solidFill>
              <a:srgbClr val="0081C6"/>
            </a:solidFill>
            <a:latin typeface="Century Schoolbook" pitchFamily="18" charset="0"/>
          </a:endParaRPr>
        </a:p>
      </dgm:t>
    </dgm:pt>
    <dgm:pt modelId="{706DD3A4-E3F8-40BF-8628-84A06F2888CA}">
      <dgm:prSet phldrT="[Text]" custT="1"/>
      <dgm:spPr/>
      <dgm:t>
        <a:bodyPr/>
        <a:lstStyle/>
        <a:p>
          <a:r>
            <a:rPr lang="en-US" sz="3600" b="1" dirty="0">
              <a:solidFill>
                <a:srgbClr val="0081C6"/>
              </a:solidFill>
              <a:latin typeface="Arial"/>
              <a:cs typeface="Arial"/>
            </a:rPr>
            <a:t>High Rate of Housing Stability</a:t>
          </a:r>
        </a:p>
      </dgm:t>
    </dgm:pt>
    <dgm:pt modelId="{32D4ABB1-14AE-49F1-9C2B-7CE22591C8B0}" type="parTrans" cxnId="{72C5D497-5E87-4058-9BE8-30231E494BA2}">
      <dgm:prSet/>
      <dgm:spPr/>
      <dgm:t>
        <a:bodyPr/>
        <a:lstStyle/>
        <a:p>
          <a:endParaRPr lang="en-US" b="1">
            <a:solidFill>
              <a:srgbClr val="0081C6"/>
            </a:solidFill>
            <a:latin typeface="Century Schoolbook" pitchFamily="18" charset="0"/>
          </a:endParaRPr>
        </a:p>
      </dgm:t>
    </dgm:pt>
    <dgm:pt modelId="{0240658B-F7E9-45C2-9B91-D23E028CB490}" type="sibTrans" cxnId="{72C5D497-5E87-4058-9BE8-30231E494BA2}">
      <dgm:prSet/>
      <dgm:spPr/>
      <dgm:t>
        <a:bodyPr/>
        <a:lstStyle/>
        <a:p>
          <a:endParaRPr lang="en-US" b="1">
            <a:solidFill>
              <a:srgbClr val="0081C6"/>
            </a:solidFill>
            <a:latin typeface="Century Schoolbook" pitchFamily="18" charset="0"/>
          </a:endParaRPr>
        </a:p>
      </dgm:t>
    </dgm:pt>
    <dgm:pt modelId="{96B6B3BA-46DA-497D-948A-1C92127504CC}" type="pres">
      <dgm:prSet presAssocID="{78A5F96B-A4EE-494D-9174-D9A02130F4A4}" presName="compositeShape" presStyleCnt="0">
        <dgm:presLayoutVars>
          <dgm:chMax val="2"/>
          <dgm:dir/>
          <dgm:resizeHandles val="exact"/>
        </dgm:presLayoutVars>
      </dgm:prSet>
      <dgm:spPr/>
      <dgm:t>
        <a:bodyPr/>
        <a:lstStyle/>
        <a:p>
          <a:endParaRPr lang="en-US"/>
        </a:p>
      </dgm:t>
    </dgm:pt>
    <dgm:pt modelId="{3EA7E73F-C2DC-48D7-845D-17BBF7F255FF}" type="pres">
      <dgm:prSet presAssocID="{8810C844-121A-4907-ADB8-764D5775A478}" presName="upArrow" presStyleLbl="node1" presStyleIdx="0" presStyleCnt="2" custLinFactNeighborX="50595" custLinFactNeighborY="96200"/>
      <dgm:spPr/>
    </dgm:pt>
    <dgm:pt modelId="{2948EB81-4883-4BB9-AB9E-CF200C635D96}" type="pres">
      <dgm:prSet presAssocID="{8810C844-121A-4907-ADB8-764D5775A478}" presName="upArrowText" presStyleLbl="revTx" presStyleIdx="0" presStyleCnt="2" custScaleX="101320" custLinFactNeighborX="310" custLinFactNeighborY="-9582">
        <dgm:presLayoutVars>
          <dgm:chMax val="0"/>
          <dgm:bulletEnabled val="1"/>
        </dgm:presLayoutVars>
      </dgm:prSet>
      <dgm:spPr/>
      <dgm:t>
        <a:bodyPr/>
        <a:lstStyle/>
        <a:p>
          <a:endParaRPr lang="en-US"/>
        </a:p>
      </dgm:t>
    </dgm:pt>
    <dgm:pt modelId="{74DF4DC1-9F9F-405C-A106-ED3F1CD35D1C}" type="pres">
      <dgm:prSet presAssocID="{706DD3A4-E3F8-40BF-8628-84A06F2888CA}" presName="downArrow" presStyleLbl="node1" presStyleIdx="1" presStyleCnt="2" custLinFactY="-8333" custLinFactNeighborX="-38763" custLinFactNeighborY="-100000"/>
      <dgm:spPr/>
    </dgm:pt>
    <dgm:pt modelId="{F69CD780-0D9B-4D41-A03F-C5D52F704375}" type="pres">
      <dgm:prSet presAssocID="{706DD3A4-E3F8-40BF-8628-84A06F2888CA}" presName="downArrowText" presStyleLbl="revTx" presStyleIdx="1" presStyleCnt="2" custScaleX="90846" custLinFactNeighborX="3168">
        <dgm:presLayoutVars>
          <dgm:chMax val="0"/>
          <dgm:bulletEnabled val="1"/>
        </dgm:presLayoutVars>
      </dgm:prSet>
      <dgm:spPr/>
      <dgm:t>
        <a:bodyPr/>
        <a:lstStyle/>
        <a:p>
          <a:endParaRPr lang="en-US"/>
        </a:p>
      </dgm:t>
    </dgm:pt>
  </dgm:ptLst>
  <dgm:cxnLst>
    <dgm:cxn modelId="{4939847D-FB42-41A4-ADB1-F5104C5E4D08}" type="presOf" srcId="{706DD3A4-E3F8-40BF-8628-84A06F2888CA}" destId="{F69CD780-0D9B-4D41-A03F-C5D52F704375}" srcOrd="0" destOrd="0" presId="urn:microsoft.com/office/officeart/2005/8/layout/arrow4"/>
    <dgm:cxn modelId="{FFCF2CCD-62A6-47BF-B405-C6516CA376F7}" type="presOf" srcId="{78A5F96B-A4EE-494D-9174-D9A02130F4A4}" destId="{96B6B3BA-46DA-497D-948A-1C92127504CC}" srcOrd="0" destOrd="0" presId="urn:microsoft.com/office/officeart/2005/8/layout/arrow4"/>
    <dgm:cxn modelId="{72C5D497-5E87-4058-9BE8-30231E494BA2}" srcId="{78A5F96B-A4EE-494D-9174-D9A02130F4A4}" destId="{706DD3A4-E3F8-40BF-8628-84A06F2888CA}" srcOrd="1" destOrd="0" parTransId="{32D4ABB1-14AE-49F1-9C2B-7CE22591C8B0}" sibTransId="{0240658B-F7E9-45C2-9B91-D23E028CB490}"/>
    <dgm:cxn modelId="{A31432D1-D399-4D4A-8393-64402C114E39}" srcId="{78A5F96B-A4EE-494D-9174-D9A02130F4A4}" destId="{8810C844-121A-4907-ADB8-764D5775A478}" srcOrd="0" destOrd="0" parTransId="{B40BDC6A-D432-4944-8F9E-2C1F9ABF603A}" sibTransId="{816CB53B-BBC4-4843-A904-493E81E8BAE1}"/>
    <dgm:cxn modelId="{6D7F47CD-841D-4A2C-95EE-83CC3C84A025}" type="presOf" srcId="{8810C844-121A-4907-ADB8-764D5775A478}" destId="{2948EB81-4883-4BB9-AB9E-CF200C635D96}" srcOrd="0" destOrd="0" presId="urn:microsoft.com/office/officeart/2005/8/layout/arrow4"/>
    <dgm:cxn modelId="{0F6A8325-F6DA-41B1-9112-63F95B42929F}" type="presParOf" srcId="{96B6B3BA-46DA-497D-948A-1C92127504CC}" destId="{3EA7E73F-C2DC-48D7-845D-17BBF7F255FF}" srcOrd="0" destOrd="0" presId="urn:microsoft.com/office/officeart/2005/8/layout/arrow4"/>
    <dgm:cxn modelId="{03C29741-DF2E-41F7-92F6-CAEFDDADBB8E}" type="presParOf" srcId="{96B6B3BA-46DA-497D-948A-1C92127504CC}" destId="{2948EB81-4883-4BB9-AB9E-CF200C635D96}" srcOrd="1" destOrd="0" presId="urn:microsoft.com/office/officeart/2005/8/layout/arrow4"/>
    <dgm:cxn modelId="{9EECC0E1-82F0-4917-A0F1-6E30DE69A82D}" type="presParOf" srcId="{96B6B3BA-46DA-497D-948A-1C92127504CC}" destId="{74DF4DC1-9F9F-405C-A106-ED3F1CD35D1C}" srcOrd="2" destOrd="0" presId="urn:microsoft.com/office/officeart/2005/8/layout/arrow4"/>
    <dgm:cxn modelId="{D0EC79BF-5A5E-4098-8268-81DB07484B4E}" type="presParOf" srcId="{96B6B3BA-46DA-497D-948A-1C92127504CC}" destId="{F69CD780-0D9B-4D41-A03F-C5D52F704375}"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8B136B-DEEC-4D4F-91F7-8BC8BD5D1D9C}" type="doc">
      <dgm:prSet loTypeId="urn:microsoft.com/office/officeart/2005/8/layout/equation2" loCatId="process" qsTypeId="urn:microsoft.com/office/officeart/2005/8/quickstyle/simple1" qsCatId="simple" csTypeId="urn:microsoft.com/office/officeart/2005/8/colors/colorful4" csCatId="colorful" phldr="1"/>
      <dgm:spPr/>
    </dgm:pt>
    <dgm:pt modelId="{9882FF2F-8019-47BD-9CEF-2EA292E0FC51}">
      <dgm:prSet phldrT="[Text]" custT="1"/>
      <dgm:spPr/>
      <dgm:t>
        <a:bodyPr/>
        <a:lstStyle/>
        <a:p>
          <a:r>
            <a:rPr lang="en-US" sz="2400" b="1" dirty="0">
              <a:latin typeface="+mn-lt"/>
            </a:rPr>
            <a:t>Property/ Housing Management Staff</a:t>
          </a:r>
        </a:p>
      </dgm:t>
    </dgm:pt>
    <dgm:pt modelId="{0EDF408F-3A5A-44A9-BA02-1A252B499B21}" type="parTrans" cxnId="{E6F4BBFC-F980-4878-982D-F2ADEBFBEE0B}">
      <dgm:prSet/>
      <dgm:spPr/>
      <dgm:t>
        <a:bodyPr/>
        <a:lstStyle/>
        <a:p>
          <a:endParaRPr lang="en-US" sz="1400"/>
        </a:p>
      </dgm:t>
    </dgm:pt>
    <dgm:pt modelId="{32168C08-A900-4B5D-B92F-57EB7FDD6C7C}" type="sibTrans" cxnId="{E6F4BBFC-F980-4878-982D-F2ADEBFBEE0B}">
      <dgm:prSet custT="1"/>
      <dgm:spPr>
        <a:solidFill>
          <a:schemeClr val="accent5"/>
        </a:solidFill>
      </dgm:spPr>
      <dgm:t>
        <a:bodyPr/>
        <a:lstStyle/>
        <a:p>
          <a:endParaRPr lang="en-US" sz="1000"/>
        </a:p>
      </dgm:t>
    </dgm:pt>
    <dgm:pt modelId="{55C2D57D-F264-4CAC-A72C-BD08F331BB29}">
      <dgm:prSet phldrT="[Text]" custT="1"/>
      <dgm:spPr/>
      <dgm:t>
        <a:bodyPr/>
        <a:lstStyle/>
        <a:p>
          <a:r>
            <a:rPr lang="en-US" sz="2400" b="1" dirty="0">
              <a:latin typeface="+mn-lt"/>
            </a:rPr>
            <a:t>Supportive Services Providers</a:t>
          </a:r>
        </a:p>
      </dgm:t>
    </dgm:pt>
    <dgm:pt modelId="{F651BD11-9EDA-4C15-B905-46DA646C11CF}" type="parTrans" cxnId="{54E9C0EE-3902-47C1-B629-82D45F87DCDF}">
      <dgm:prSet/>
      <dgm:spPr/>
      <dgm:t>
        <a:bodyPr/>
        <a:lstStyle/>
        <a:p>
          <a:endParaRPr lang="en-US" sz="1400"/>
        </a:p>
      </dgm:t>
    </dgm:pt>
    <dgm:pt modelId="{BA38E4F0-8CE5-4E05-8D65-11B468E90C61}" type="sibTrans" cxnId="{54E9C0EE-3902-47C1-B629-82D45F87DCDF}">
      <dgm:prSet custT="1"/>
      <dgm:spPr/>
      <dgm:t>
        <a:bodyPr/>
        <a:lstStyle/>
        <a:p>
          <a:endParaRPr lang="en-US" sz="1400"/>
        </a:p>
      </dgm:t>
    </dgm:pt>
    <dgm:pt modelId="{69CA15D3-0F07-4E7B-84EF-57F54FBF4AD8}">
      <dgm:prSet phldrT="[Text]" custT="1"/>
      <dgm:spPr/>
      <dgm:t>
        <a:bodyPr/>
        <a:lstStyle/>
        <a:p>
          <a:r>
            <a:rPr lang="en-US" sz="2400" dirty="0">
              <a:latin typeface="+mn-lt"/>
            </a:rPr>
            <a:t>Tenants sustain stable housing</a:t>
          </a:r>
        </a:p>
        <a:p>
          <a:endParaRPr lang="en-US" sz="2400" dirty="0">
            <a:latin typeface="Century Schoolbook" pitchFamily="18" charset="0"/>
          </a:endParaRPr>
        </a:p>
      </dgm:t>
    </dgm:pt>
    <dgm:pt modelId="{C7BE6FA2-95A5-40DB-8888-6C07616C27E0}" type="parTrans" cxnId="{FA14F4B6-0AA5-4C30-8479-DA0F9ADC7A5A}">
      <dgm:prSet/>
      <dgm:spPr/>
      <dgm:t>
        <a:bodyPr/>
        <a:lstStyle/>
        <a:p>
          <a:endParaRPr lang="en-US" sz="1400"/>
        </a:p>
      </dgm:t>
    </dgm:pt>
    <dgm:pt modelId="{39C6D3D1-30BD-4E8A-93AE-E46C326A568C}" type="sibTrans" cxnId="{FA14F4B6-0AA5-4C30-8479-DA0F9ADC7A5A}">
      <dgm:prSet/>
      <dgm:spPr/>
      <dgm:t>
        <a:bodyPr/>
        <a:lstStyle/>
        <a:p>
          <a:endParaRPr lang="en-US" sz="1400"/>
        </a:p>
      </dgm:t>
    </dgm:pt>
    <dgm:pt modelId="{A880567C-CAE6-43EF-8C7D-CD923BE3713B}" type="pres">
      <dgm:prSet presAssocID="{D18B136B-DEEC-4D4F-91F7-8BC8BD5D1D9C}" presName="Name0" presStyleCnt="0">
        <dgm:presLayoutVars>
          <dgm:dir/>
          <dgm:resizeHandles val="exact"/>
        </dgm:presLayoutVars>
      </dgm:prSet>
      <dgm:spPr/>
    </dgm:pt>
    <dgm:pt modelId="{929C8B65-81C2-4548-8F73-25E4584D44C2}" type="pres">
      <dgm:prSet presAssocID="{D18B136B-DEEC-4D4F-91F7-8BC8BD5D1D9C}" presName="vNodes" presStyleCnt="0"/>
      <dgm:spPr/>
    </dgm:pt>
    <dgm:pt modelId="{1537EE85-4E9D-4F3D-811A-B288D493B0A1}" type="pres">
      <dgm:prSet presAssocID="{9882FF2F-8019-47BD-9CEF-2EA292E0FC51}" presName="node" presStyleLbl="node1" presStyleIdx="0" presStyleCnt="3" custScaleX="283500" custScaleY="159690" custLinFactY="-89072" custLinFactNeighborX="65890" custLinFactNeighborY="-100000">
        <dgm:presLayoutVars>
          <dgm:bulletEnabled val="1"/>
        </dgm:presLayoutVars>
      </dgm:prSet>
      <dgm:spPr/>
      <dgm:t>
        <a:bodyPr/>
        <a:lstStyle/>
        <a:p>
          <a:endParaRPr lang="en-US"/>
        </a:p>
      </dgm:t>
    </dgm:pt>
    <dgm:pt modelId="{BEDFF6AE-2E4B-4D8D-B947-0E419AE57150}" type="pres">
      <dgm:prSet presAssocID="{32168C08-A900-4B5D-B92F-57EB7FDD6C7C}" presName="spacerT" presStyleCnt="0"/>
      <dgm:spPr/>
    </dgm:pt>
    <dgm:pt modelId="{E8379A4B-10C0-44BA-BAD3-F46690080B00}" type="pres">
      <dgm:prSet presAssocID="{32168C08-A900-4B5D-B92F-57EB7FDD6C7C}" presName="sibTrans" presStyleLbl="sibTrans2D1" presStyleIdx="0" presStyleCnt="2" custLinFactX="25797" custLinFactNeighborX="100000" custLinFactNeighborY="33373"/>
      <dgm:spPr/>
      <dgm:t>
        <a:bodyPr/>
        <a:lstStyle/>
        <a:p>
          <a:endParaRPr lang="en-US"/>
        </a:p>
      </dgm:t>
    </dgm:pt>
    <dgm:pt modelId="{85AE578A-D0C0-4498-A88D-6CD7972C28F0}" type="pres">
      <dgm:prSet presAssocID="{32168C08-A900-4B5D-B92F-57EB7FDD6C7C}" presName="spacerB" presStyleCnt="0"/>
      <dgm:spPr/>
    </dgm:pt>
    <dgm:pt modelId="{96F7220A-B0FA-469F-B489-2AE4DA251E58}" type="pres">
      <dgm:prSet presAssocID="{55C2D57D-F264-4CAC-A72C-BD08F331BB29}" presName="node" presStyleLbl="node1" presStyleIdx="1" presStyleCnt="3" custScaleX="283500" custScaleY="159690" custLinFactNeighborX="88953" custLinFactNeighborY="19009">
        <dgm:presLayoutVars>
          <dgm:bulletEnabled val="1"/>
        </dgm:presLayoutVars>
      </dgm:prSet>
      <dgm:spPr/>
      <dgm:t>
        <a:bodyPr/>
        <a:lstStyle/>
        <a:p>
          <a:endParaRPr lang="en-US"/>
        </a:p>
      </dgm:t>
    </dgm:pt>
    <dgm:pt modelId="{4B0361FD-3426-4C95-A66C-5DDF081789AE}" type="pres">
      <dgm:prSet presAssocID="{D18B136B-DEEC-4D4F-91F7-8BC8BD5D1D9C}" presName="sibTransLast" presStyleLbl="sibTrans2D1" presStyleIdx="1" presStyleCnt="2" custAng="21552125" custScaleX="857731" custScaleY="76766" custLinFactX="-400000" custLinFactNeighborX="-440755" custLinFactNeighborY="3517"/>
      <dgm:spPr>
        <a:prstGeom prst="mathEqual">
          <a:avLst/>
        </a:prstGeom>
      </dgm:spPr>
      <dgm:t>
        <a:bodyPr/>
        <a:lstStyle/>
        <a:p>
          <a:endParaRPr lang="en-US"/>
        </a:p>
      </dgm:t>
    </dgm:pt>
    <dgm:pt modelId="{36BBE929-346C-4EA1-8D0A-16E9DEC65A3B}" type="pres">
      <dgm:prSet presAssocID="{D18B136B-DEEC-4D4F-91F7-8BC8BD5D1D9C}" presName="connectorText" presStyleLbl="sibTrans2D1" presStyleIdx="1" presStyleCnt="2"/>
      <dgm:spPr/>
      <dgm:t>
        <a:bodyPr/>
        <a:lstStyle/>
        <a:p>
          <a:endParaRPr lang="en-US"/>
        </a:p>
      </dgm:t>
    </dgm:pt>
    <dgm:pt modelId="{2CB17727-02D1-4C2D-BEDA-FA750824BB26}" type="pres">
      <dgm:prSet presAssocID="{D18B136B-DEEC-4D4F-91F7-8BC8BD5D1D9C}" presName="lastNode" presStyleLbl="node1" presStyleIdx="2" presStyleCnt="3" custScaleX="93928" custScaleY="89415" custLinFactX="24169" custLinFactNeighborX="100000" custLinFactNeighborY="1792">
        <dgm:presLayoutVars>
          <dgm:bulletEnabled val="1"/>
        </dgm:presLayoutVars>
      </dgm:prSet>
      <dgm:spPr>
        <a:prstGeom prst="flowChartProcess">
          <a:avLst/>
        </a:prstGeom>
      </dgm:spPr>
      <dgm:t>
        <a:bodyPr/>
        <a:lstStyle/>
        <a:p>
          <a:endParaRPr lang="en-US"/>
        </a:p>
      </dgm:t>
    </dgm:pt>
  </dgm:ptLst>
  <dgm:cxnLst>
    <dgm:cxn modelId="{5EB9CABE-B721-40F1-B6D1-B0675947878E}" type="presOf" srcId="{BA38E4F0-8CE5-4E05-8D65-11B468E90C61}" destId="{36BBE929-346C-4EA1-8D0A-16E9DEC65A3B}" srcOrd="1" destOrd="0" presId="urn:microsoft.com/office/officeart/2005/8/layout/equation2"/>
    <dgm:cxn modelId="{D1732662-770C-45F0-9F53-3EEC91150037}" type="presOf" srcId="{55C2D57D-F264-4CAC-A72C-BD08F331BB29}" destId="{96F7220A-B0FA-469F-B489-2AE4DA251E58}" srcOrd="0" destOrd="0" presId="urn:microsoft.com/office/officeart/2005/8/layout/equation2"/>
    <dgm:cxn modelId="{61B0AB58-244E-413D-9711-D821BF5750B0}" type="presOf" srcId="{9882FF2F-8019-47BD-9CEF-2EA292E0FC51}" destId="{1537EE85-4E9D-4F3D-811A-B288D493B0A1}" srcOrd="0" destOrd="0" presId="urn:microsoft.com/office/officeart/2005/8/layout/equation2"/>
    <dgm:cxn modelId="{E6F4BBFC-F980-4878-982D-F2ADEBFBEE0B}" srcId="{D18B136B-DEEC-4D4F-91F7-8BC8BD5D1D9C}" destId="{9882FF2F-8019-47BD-9CEF-2EA292E0FC51}" srcOrd="0" destOrd="0" parTransId="{0EDF408F-3A5A-44A9-BA02-1A252B499B21}" sibTransId="{32168C08-A900-4B5D-B92F-57EB7FDD6C7C}"/>
    <dgm:cxn modelId="{B0E499C9-4301-4F08-AD66-605D46446696}" type="presOf" srcId="{BA38E4F0-8CE5-4E05-8D65-11B468E90C61}" destId="{4B0361FD-3426-4C95-A66C-5DDF081789AE}" srcOrd="0" destOrd="0" presId="urn:microsoft.com/office/officeart/2005/8/layout/equation2"/>
    <dgm:cxn modelId="{953708C3-CE8A-4FAE-AE8D-ED9A8149AB50}" type="presOf" srcId="{32168C08-A900-4B5D-B92F-57EB7FDD6C7C}" destId="{E8379A4B-10C0-44BA-BAD3-F46690080B00}" srcOrd="0" destOrd="0" presId="urn:microsoft.com/office/officeart/2005/8/layout/equation2"/>
    <dgm:cxn modelId="{BAB0D901-A5AE-4E56-8ADC-4DF1AAFAC68D}" type="presOf" srcId="{69CA15D3-0F07-4E7B-84EF-57F54FBF4AD8}" destId="{2CB17727-02D1-4C2D-BEDA-FA750824BB26}" srcOrd="0" destOrd="0" presId="urn:microsoft.com/office/officeart/2005/8/layout/equation2"/>
    <dgm:cxn modelId="{1ED2D056-6C8D-4932-8C3B-A40DCBDDCFCF}" type="presOf" srcId="{D18B136B-DEEC-4D4F-91F7-8BC8BD5D1D9C}" destId="{A880567C-CAE6-43EF-8C7D-CD923BE3713B}" srcOrd="0" destOrd="0" presId="urn:microsoft.com/office/officeart/2005/8/layout/equation2"/>
    <dgm:cxn modelId="{FA14F4B6-0AA5-4C30-8479-DA0F9ADC7A5A}" srcId="{D18B136B-DEEC-4D4F-91F7-8BC8BD5D1D9C}" destId="{69CA15D3-0F07-4E7B-84EF-57F54FBF4AD8}" srcOrd="2" destOrd="0" parTransId="{C7BE6FA2-95A5-40DB-8888-6C07616C27E0}" sibTransId="{39C6D3D1-30BD-4E8A-93AE-E46C326A568C}"/>
    <dgm:cxn modelId="{54E9C0EE-3902-47C1-B629-82D45F87DCDF}" srcId="{D18B136B-DEEC-4D4F-91F7-8BC8BD5D1D9C}" destId="{55C2D57D-F264-4CAC-A72C-BD08F331BB29}" srcOrd="1" destOrd="0" parTransId="{F651BD11-9EDA-4C15-B905-46DA646C11CF}" sibTransId="{BA38E4F0-8CE5-4E05-8D65-11B468E90C61}"/>
    <dgm:cxn modelId="{19046B63-F0C7-44BB-88B0-3D0B2EBFF62D}" type="presParOf" srcId="{A880567C-CAE6-43EF-8C7D-CD923BE3713B}" destId="{929C8B65-81C2-4548-8F73-25E4584D44C2}" srcOrd="0" destOrd="0" presId="urn:microsoft.com/office/officeart/2005/8/layout/equation2"/>
    <dgm:cxn modelId="{806FB151-727F-4A28-AE37-9B5133BF012F}" type="presParOf" srcId="{929C8B65-81C2-4548-8F73-25E4584D44C2}" destId="{1537EE85-4E9D-4F3D-811A-B288D493B0A1}" srcOrd="0" destOrd="0" presId="urn:microsoft.com/office/officeart/2005/8/layout/equation2"/>
    <dgm:cxn modelId="{BD346D06-D4FE-4075-B85A-8B3BFE4FB801}" type="presParOf" srcId="{929C8B65-81C2-4548-8F73-25E4584D44C2}" destId="{BEDFF6AE-2E4B-4D8D-B947-0E419AE57150}" srcOrd="1" destOrd="0" presId="urn:microsoft.com/office/officeart/2005/8/layout/equation2"/>
    <dgm:cxn modelId="{37779E96-CFDF-4626-AECC-C76C1A163288}" type="presParOf" srcId="{929C8B65-81C2-4548-8F73-25E4584D44C2}" destId="{E8379A4B-10C0-44BA-BAD3-F46690080B00}" srcOrd="2" destOrd="0" presId="urn:microsoft.com/office/officeart/2005/8/layout/equation2"/>
    <dgm:cxn modelId="{E5981CFA-F3A6-4BD6-930F-BA4CEC1BB66C}" type="presParOf" srcId="{929C8B65-81C2-4548-8F73-25E4584D44C2}" destId="{85AE578A-D0C0-4498-A88D-6CD7972C28F0}" srcOrd="3" destOrd="0" presId="urn:microsoft.com/office/officeart/2005/8/layout/equation2"/>
    <dgm:cxn modelId="{845DCDD6-9F48-422E-BA52-E07B3DA16E93}" type="presParOf" srcId="{929C8B65-81C2-4548-8F73-25E4584D44C2}" destId="{96F7220A-B0FA-469F-B489-2AE4DA251E58}" srcOrd="4" destOrd="0" presId="urn:microsoft.com/office/officeart/2005/8/layout/equation2"/>
    <dgm:cxn modelId="{6E260EB1-33D9-49B3-BBF5-C06782930DF0}" type="presParOf" srcId="{A880567C-CAE6-43EF-8C7D-CD923BE3713B}" destId="{4B0361FD-3426-4C95-A66C-5DDF081789AE}" srcOrd="1" destOrd="0" presId="urn:microsoft.com/office/officeart/2005/8/layout/equation2"/>
    <dgm:cxn modelId="{8BB4971D-7242-4672-990B-E587AD44AC4D}" type="presParOf" srcId="{4B0361FD-3426-4C95-A66C-5DDF081789AE}" destId="{36BBE929-346C-4EA1-8D0A-16E9DEC65A3B}" srcOrd="0" destOrd="0" presId="urn:microsoft.com/office/officeart/2005/8/layout/equation2"/>
    <dgm:cxn modelId="{EC5DA48F-0649-44E7-8057-2D54F9684FE9}" type="presParOf" srcId="{A880567C-CAE6-43EF-8C7D-CD923BE3713B}" destId="{2CB17727-02D1-4C2D-BEDA-FA750824BB26}"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58DCEA-B44C-4D40-B047-DFD23E1ECD1C}" type="doc">
      <dgm:prSet loTypeId="urn:microsoft.com/office/officeart/2005/8/layout/vList3" loCatId="list" qsTypeId="urn:microsoft.com/office/officeart/2005/8/quickstyle/simple1" qsCatId="simple" csTypeId="urn:microsoft.com/office/officeart/2005/8/colors/accent1_2" csCatId="accent1" phldr="1"/>
      <dgm:spPr/>
    </dgm:pt>
    <dgm:pt modelId="{8325D936-CEFB-4531-A2B2-A9DD095714AE}">
      <dgm:prSet phldrT="[Text]">
        <dgm:style>
          <a:lnRef idx="1">
            <a:schemeClr val="accent2"/>
          </a:lnRef>
          <a:fillRef idx="3">
            <a:schemeClr val="accent2"/>
          </a:fillRef>
          <a:effectRef idx="2">
            <a:schemeClr val="accent2"/>
          </a:effectRef>
          <a:fontRef idx="minor">
            <a:schemeClr val="lt1"/>
          </a:fontRef>
        </dgm:style>
      </dgm:prSet>
      <dgm:spPr/>
      <dgm:t>
        <a:bodyPr/>
        <a:lstStyle/>
        <a:p>
          <a:r>
            <a:rPr lang="en-US" b="1" dirty="0">
              <a:latin typeface="+mn-lt"/>
            </a:rPr>
            <a:t>43% Reduction in Number of Nights in Shelter</a:t>
          </a:r>
        </a:p>
      </dgm:t>
    </dgm:pt>
    <dgm:pt modelId="{81DF1CDE-D339-4783-89D0-7101E864EA22}" type="parTrans" cxnId="{F81BE04A-523B-4F7F-A4D5-3F37FC4D5500}">
      <dgm:prSet/>
      <dgm:spPr/>
      <dgm:t>
        <a:bodyPr/>
        <a:lstStyle/>
        <a:p>
          <a:endParaRPr lang="en-US"/>
        </a:p>
      </dgm:t>
    </dgm:pt>
    <dgm:pt modelId="{C19BCC12-2BF4-48E9-83D5-84D0E2F3A79A}" type="sibTrans" cxnId="{F81BE04A-523B-4F7F-A4D5-3F37FC4D5500}">
      <dgm:prSet/>
      <dgm:spPr/>
      <dgm:t>
        <a:bodyPr/>
        <a:lstStyle/>
        <a:p>
          <a:endParaRPr lang="en-US"/>
        </a:p>
      </dgm:t>
    </dgm:pt>
    <dgm:pt modelId="{94363A67-0B67-4E01-9C5E-4C188E5068D2}">
      <dgm:prSet phldrT="[Text]">
        <dgm:style>
          <a:lnRef idx="1">
            <a:schemeClr val="accent4"/>
          </a:lnRef>
          <a:fillRef idx="3">
            <a:schemeClr val="accent4"/>
          </a:fillRef>
          <a:effectRef idx="2">
            <a:schemeClr val="accent4"/>
          </a:effectRef>
          <a:fontRef idx="minor">
            <a:schemeClr val="lt1"/>
          </a:fontRef>
        </dgm:style>
      </dgm:prSet>
      <dgm:spPr/>
      <dgm:t>
        <a:bodyPr/>
        <a:lstStyle/>
        <a:p>
          <a:r>
            <a:rPr lang="en-US" b="1" dirty="0">
              <a:latin typeface="+mn-lt"/>
            </a:rPr>
            <a:t>46% Savings in ER</a:t>
          </a:r>
        </a:p>
      </dgm:t>
    </dgm:pt>
    <dgm:pt modelId="{B808974B-E413-4A02-947D-88AFF9EB4A09}" type="parTrans" cxnId="{829DC3AA-C9C5-4B7E-B2C6-924C5561EB06}">
      <dgm:prSet/>
      <dgm:spPr/>
      <dgm:t>
        <a:bodyPr/>
        <a:lstStyle/>
        <a:p>
          <a:endParaRPr lang="en-US"/>
        </a:p>
      </dgm:t>
    </dgm:pt>
    <dgm:pt modelId="{BCE6750B-FBA3-4F61-821F-5422AE938321}" type="sibTrans" cxnId="{829DC3AA-C9C5-4B7E-B2C6-924C5561EB06}">
      <dgm:prSet/>
      <dgm:spPr/>
      <dgm:t>
        <a:bodyPr/>
        <a:lstStyle/>
        <a:p>
          <a:endParaRPr lang="en-US"/>
        </a:p>
      </dgm:t>
    </dgm:pt>
    <dgm:pt modelId="{B130B309-A212-4AEE-8752-9E5721050ACB}">
      <dgm:prSet phldrT="[Text]">
        <dgm:style>
          <a:lnRef idx="1">
            <a:schemeClr val="accent5"/>
          </a:lnRef>
          <a:fillRef idx="3">
            <a:schemeClr val="accent5"/>
          </a:fillRef>
          <a:effectRef idx="2">
            <a:schemeClr val="accent5"/>
          </a:effectRef>
          <a:fontRef idx="minor">
            <a:schemeClr val="lt1"/>
          </a:fontRef>
        </dgm:style>
      </dgm:prSet>
      <dgm:spPr/>
      <dgm:t>
        <a:bodyPr/>
        <a:lstStyle/>
        <a:p>
          <a:r>
            <a:rPr lang="en-US" b="1" dirty="0">
              <a:latin typeface="+mn-lt"/>
            </a:rPr>
            <a:t>50% Reduction in Number of Days in County Jail</a:t>
          </a:r>
        </a:p>
      </dgm:t>
    </dgm:pt>
    <dgm:pt modelId="{F59A2382-6DCD-4B9F-ADF4-6E0970C22A8F}" type="parTrans" cxnId="{F4F88229-7F43-44C3-A16E-ABCEF21552BF}">
      <dgm:prSet/>
      <dgm:spPr/>
      <dgm:t>
        <a:bodyPr/>
        <a:lstStyle/>
        <a:p>
          <a:endParaRPr lang="en-US"/>
        </a:p>
      </dgm:t>
    </dgm:pt>
    <dgm:pt modelId="{B9E368A4-C54C-4FDA-AEE5-F9CD9FE4FB50}" type="sibTrans" cxnId="{F4F88229-7F43-44C3-A16E-ABCEF21552BF}">
      <dgm:prSet/>
      <dgm:spPr/>
      <dgm:t>
        <a:bodyPr/>
        <a:lstStyle/>
        <a:p>
          <a:endParaRPr lang="en-US"/>
        </a:p>
      </dgm:t>
    </dgm:pt>
    <dgm:pt modelId="{D235A168-EBC1-45DC-9EB8-2AC755C02A28}">
      <dgm:prSet phldrT="[Text]">
        <dgm:style>
          <a:lnRef idx="1">
            <a:schemeClr val="accent1"/>
          </a:lnRef>
          <a:fillRef idx="3">
            <a:schemeClr val="accent1"/>
          </a:fillRef>
          <a:effectRef idx="2">
            <a:schemeClr val="accent1"/>
          </a:effectRef>
          <a:fontRef idx="minor">
            <a:schemeClr val="lt1"/>
          </a:fontRef>
        </dgm:style>
      </dgm:prSet>
      <dgm:spPr/>
      <dgm:t>
        <a:bodyPr/>
        <a:lstStyle/>
        <a:p>
          <a:r>
            <a:rPr lang="en-US" b="1" dirty="0">
              <a:latin typeface="+mn-lt"/>
            </a:rPr>
            <a:t>51% Savings in Ambulance Transportation</a:t>
          </a:r>
        </a:p>
      </dgm:t>
    </dgm:pt>
    <dgm:pt modelId="{A17C262E-D8FC-401E-B30E-70DF2D1965CA}" type="parTrans" cxnId="{F51A62E8-6417-4B09-803C-C89535A16F28}">
      <dgm:prSet/>
      <dgm:spPr/>
      <dgm:t>
        <a:bodyPr/>
        <a:lstStyle/>
        <a:p>
          <a:endParaRPr lang="en-US"/>
        </a:p>
      </dgm:t>
    </dgm:pt>
    <dgm:pt modelId="{75DDAFD4-88DB-41A7-B215-11C2530E9DC7}" type="sibTrans" cxnId="{F51A62E8-6417-4B09-803C-C89535A16F28}">
      <dgm:prSet/>
      <dgm:spPr/>
      <dgm:t>
        <a:bodyPr/>
        <a:lstStyle/>
        <a:p>
          <a:endParaRPr lang="en-US"/>
        </a:p>
      </dgm:t>
    </dgm:pt>
    <dgm:pt modelId="{E310F3EF-2224-4AF2-8D56-D7DF9F7AB867}" type="pres">
      <dgm:prSet presAssocID="{4A58DCEA-B44C-4D40-B047-DFD23E1ECD1C}" presName="linearFlow" presStyleCnt="0">
        <dgm:presLayoutVars>
          <dgm:dir/>
          <dgm:resizeHandles val="exact"/>
        </dgm:presLayoutVars>
      </dgm:prSet>
      <dgm:spPr/>
    </dgm:pt>
    <dgm:pt modelId="{BCC1069C-A595-4A42-9F3F-20061B1E2B86}" type="pres">
      <dgm:prSet presAssocID="{8325D936-CEFB-4531-A2B2-A9DD095714AE}" presName="composite" presStyleCnt="0"/>
      <dgm:spPr/>
    </dgm:pt>
    <dgm:pt modelId="{B5E272FD-1235-422E-B458-33900DE0FBFD}" type="pres">
      <dgm:prSet presAssocID="{8325D936-CEFB-4531-A2B2-A9DD095714AE}"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6000" b="-26000"/>
          </a:stretch>
        </a:blipFill>
        <a:ln>
          <a:solidFill>
            <a:schemeClr val="accent2"/>
          </a:solidFill>
        </a:ln>
      </dgm:spPr>
    </dgm:pt>
    <dgm:pt modelId="{48F67340-85EA-40A4-ABF8-99998ED6CE2E}" type="pres">
      <dgm:prSet presAssocID="{8325D936-CEFB-4531-A2B2-A9DD095714AE}" presName="txShp" presStyleLbl="node1" presStyleIdx="0" presStyleCnt="4">
        <dgm:presLayoutVars>
          <dgm:bulletEnabled val="1"/>
        </dgm:presLayoutVars>
      </dgm:prSet>
      <dgm:spPr/>
      <dgm:t>
        <a:bodyPr/>
        <a:lstStyle/>
        <a:p>
          <a:endParaRPr lang="en-US"/>
        </a:p>
      </dgm:t>
    </dgm:pt>
    <dgm:pt modelId="{6C0E7547-1794-4CEA-8EC5-FF8F334D437D}" type="pres">
      <dgm:prSet presAssocID="{C19BCC12-2BF4-48E9-83D5-84D0E2F3A79A}" presName="spacing" presStyleCnt="0"/>
      <dgm:spPr/>
    </dgm:pt>
    <dgm:pt modelId="{72E19EC2-223E-43FD-89C0-93AB59311770}" type="pres">
      <dgm:prSet presAssocID="{94363A67-0B67-4E01-9C5E-4C188E5068D2}" presName="composite" presStyleCnt="0"/>
      <dgm:spPr/>
    </dgm:pt>
    <dgm:pt modelId="{5B745143-36CE-41D3-8380-1696139259B8}" type="pres">
      <dgm:prSet presAssocID="{94363A67-0B67-4E01-9C5E-4C188E5068D2}" presName="imgShp"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a:ln>
          <a:solidFill>
            <a:schemeClr val="accent4"/>
          </a:solidFill>
        </a:ln>
      </dgm:spPr>
    </dgm:pt>
    <dgm:pt modelId="{D4DE6FC1-4608-4CC4-B100-C03D39672433}" type="pres">
      <dgm:prSet presAssocID="{94363A67-0B67-4E01-9C5E-4C188E5068D2}" presName="txShp" presStyleLbl="node1" presStyleIdx="1" presStyleCnt="4">
        <dgm:presLayoutVars>
          <dgm:bulletEnabled val="1"/>
        </dgm:presLayoutVars>
      </dgm:prSet>
      <dgm:spPr/>
      <dgm:t>
        <a:bodyPr/>
        <a:lstStyle/>
        <a:p>
          <a:endParaRPr lang="en-US"/>
        </a:p>
      </dgm:t>
    </dgm:pt>
    <dgm:pt modelId="{901A98B9-2DBF-41C9-BFFA-221B500ECD91}" type="pres">
      <dgm:prSet presAssocID="{BCE6750B-FBA3-4F61-821F-5422AE938321}" presName="spacing" presStyleCnt="0"/>
      <dgm:spPr/>
    </dgm:pt>
    <dgm:pt modelId="{2466DFD8-8DB6-4A65-8810-B841A349AF27}" type="pres">
      <dgm:prSet presAssocID="{B130B309-A212-4AEE-8752-9E5721050ACB}" presName="composite" presStyleCnt="0"/>
      <dgm:spPr/>
    </dgm:pt>
    <dgm:pt modelId="{7AE97D71-3973-431D-909A-347C4F07C2AD}" type="pres">
      <dgm:prSet presAssocID="{B130B309-A212-4AEE-8752-9E5721050ACB}" presName="imgShp"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6000" r="-26000"/>
          </a:stretch>
        </a:blipFill>
        <a:ln>
          <a:solidFill>
            <a:schemeClr val="accent5"/>
          </a:solidFill>
        </a:ln>
      </dgm:spPr>
    </dgm:pt>
    <dgm:pt modelId="{A916ACDB-6DBB-48CF-A4A9-17B8260D4860}" type="pres">
      <dgm:prSet presAssocID="{B130B309-A212-4AEE-8752-9E5721050ACB}" presName="txShp" presStyleLbl="node1" presStyleIdx="2" presStyleCnt="4">
        <dgm:presLayoutVars>
          <dgm:bulletEnabled val="1"/>
        </dgm:presLayoutVars>
      </dgm:prSet>
      <dgm:spPr/>
      <dgm:t>
        <a:bodyPr/>
        <a:lstStyle/>
        <a:p>
          <a:endParaRPr lang="en-US"/>
        </a:p>
      </dgm:t>
    </dgm:pt>
    <dgm:pt modelId="{54034501-F7B4-4D9F-B42C-6D86D5773B7A}" type="pres">
      <dgm:prSet presAssocID="{B9E368A4-C54C-4FDA-AEE5-F9CD9FE4FB50}" presName="spacing" presStyleCnt="0"/>
      <dgm:spPr/>
    </dgm:pt>
    <dgm:pt modelId="{CAEF380B-F381-4481-BBAD-D11A8ABDAC56}" type="pres">
      <dgm:prSet presAssocID="{D235A168-EBC1-45DC-9EB8-2AC755C02A28}" presName="composite" presStyleCnt="0"/>
      <dgm:spPr/>
    </dgm:pt>
    <dgm:pt modelId="{CCEF9020-CE6F-4FE7-ADBF-3123273E8D36}" type="pres">
      <dgm:prSet presAssocID="{D235A168-EBC1-45DC-9EB8-2AC755C02A28}" presName="imgShp"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6000" r="-26000"/>
          </a:stretch>
        </a:blipFill>
        <a:ln>
          <a:solidFill>
            <a:schemeClr val="accent1"/>
          </a:solidFill>
        </a:ln>
      </dgm:spPr>
    </dgm:pt>
    <dgm:pt modelId="{22DD84ED-BD92-4D57-8520-393965581BAB}" type="pres">
      <dgm:prSet presAssocID="{D235A168-EBC1-45DC-9EB8-2AC755C02A28}" presName="txShp" presStyleLbl="node1" presStyleIdx="3" presStyleCnt="4">
        <dgm:presLayoutVars>
          <dgm:bulletEnabled val="1"/>
        </dgm:presLayoutVars>
      </dgm:prSet>
      <dgm:spPr/>
      <dgm:t>
        <a:bodyPr/>
        <a:lstStyle/>
        <a:p>
          <a:endParaRPr lang="en-US"/>
        </a:p>
      </dgm:t>
    </dgm:pt>
  </dgm:ptLst>
  <dgm:cxnLst>
    <dgm:cxn modelId="{1AC7ADE9-40A1-4DFD-8240-95C35FB792F2}" type="presOf" srcId="{4A58DCEA-B44C-4D40-B047-DFD23E1ECD1C}" destId="{E310F3EF-2224-4AF2-8D56-D7DF9F7AB867}" srcOrd="0" destOrd="0" presId="urn:microsoft.com/office/officeart/2005/8/layout/vList3"/>
    <dgm:cxn modelId="{1E3DA4C6-9D2C-4CCA-B064-129CF63C75C5}" type="presOf" srcId="{B130B309-A212-4AEE-8752-9E5721050ACB}" destId="{A916ACDB-6DBB-48CF-A4A9-17B8260D4860}" srcOrd="0" destOrd="0" presId="urn:microsoft.com/office/officeart/2005/8/layout/vList3"/>
    <dgm:cxn modelId="{FAF217B9-AD33-476A-8709-B330E0F8700D}" type="presOf" srcId="{94363A67-0B67-4E01-9C5E-4C188E5068D2}" destId="{D4DE6FC1-4608-4CC4-B100-C03D39672433}" srcOrd="0" destOrd="0" presId="urn:microsoft.com/office/officeart/2005/8/layout/vList3"/>
    <dgm:cxn modelId="{829DC3AA-C9C5-4B7E-B2C6-924C5561EB06}" srcId="{4A58DCEA-B44C-4D40-B047-DFD23E1ECD1C}" destId="{94363A67-0B67-4E01-9C5E-4C188E5068D2}" srcOrd="1" destOrd="0" parTransId="{B808974B-E413-4A02-947D-88AFF9EB4A09}" sibTransId="{BCE6750B-FBA3-4F61-821F-5422AE938321}"/>
    <dgm:cxn modelId="{70B27151-5310-49C7-AEB0-2D47E92557BA}" type="presOf" srcId="{8325D936-CEFB-4531-A2B2-A9DD095714AE}" destId="{48F67340-85EA-40A4-ABF8-99998ED6CE2E}" srcOrd="0" destOrd="0" presId="urn:microsoft.com/office/officeart/2005/8/layout/vList3"/>
    <dgm:cxn modelId="{697E6F0F-9650-49DB-949F-195118863C4B}" type="presOf" srcId="{D235A168-EBC1-45DC-9EB8-2AC755C02A28}" destId="{22DD84ED-BD92-4D57-8520-393965581BAB}" srcOrd="0" destOrd="0" presId="urn:microsoft.com/office/officeart/2005/8/layout/vList3"/>
    <dgm:cxn modelId="{F4F88229-7F43-44C3-A16E-ABCEF21552BF}" srcId="{4A58DCEA-B44C-4D40-B047-DFD23E1ECD1C}" destId="{B130B309-A212-4AEE-8752-9E5721050ACB}" srcOrd="2" destOrd="0" parTransId="{F59A2382-6DCD-4B9F-ADF4-6E0970C22A8F}" sibTransId="{B9E368A4-C54C-4FDA-AEE5-F9CD9FE4FB50}"/>
    <dgm:cxn modelId="{F81BE04A-523B-4F7F-A4D5-3F37FC4D5500}" srcId="{4A58DCEA-B44C-4D40-B047-DFD23E1ECD1C}" destId="{8325D936-CEFB-4531-A2B2-A9DD095714AE}" srcOrd="0" destOrd="0" parTransId="{81DF1CDE-D339-4783-89D0-7101E864EA22}" sibTransId="{C19BCC12-2BF4-48E9-83D5-84D0E2F3A79A}"/>
    <dgm:cxn modelId="{F51A62E8-6417-4B09-803C-C89535A16F28}" srcId="{4A58DCEA-B44C-4D40-B047-DFD23E1ECD1C}" destId="{D235A168-EBC1-45DC-9EB8-2AC755C02A28}" srcOrd="3" destOrd="0" parTransId="{A17C262E-D8FC-401E-B30E-70DF2D1965CA}" sibTransId="{75DDAFD4-88DB-41A7-B215-11C2530E9DC7}"/>
    <dgm:cxn modelId="{1C9F461A-A803-40B4-9A19-E25213A9BB70}" type="presParOf" srcId="{E310F3EF-2224-4AF2-8D56-D7DF9F7AB867}" destId="{BCC1069C-A595-4A42-9F3F-20061B1E2B86}" srcOrd="0" destOrd="0" presId="urn:microsoft.com/office/officeart/2005/8/layout/vList3"/>
    <dgm:cxn modelId="{0B1F853E-9F9D-4DB6-ABC8-51419ECC73FB}" type="presParOf" srcId="{BCC1069C-A595-4A42-9F3F-20061B1E2B86}" destId="{B5E272FD-1235-422E-B458-33900DE0FBFD}" srcOrd="0" destOrd="0" presId="urn:microsoft.com/office/officeart/2005/8/layout/vList3"/>
    <dgm:cxn modelId="{B33BCC24-D7C6-4722-AA4B-7E582BB1A50E}" type="presParOf" srcId="{BCC1069C-A595-4A42-9F3F-20061B1E2B86}" destId="{48F67340-85EA-40A4-ABF8-99998ED6CE2E}" srcOrd="1" destOrd="0" presId="urn:microsoft.com/office/officeart/2005/8/layout/vList3"/>
    <dgm:cxn modelId="{342B3857-1977-4D81-8D3C-4EED23700F81}" type="presParOf" srcId="{E310F3EF-2224-4AF2-8D56-D7DF9F7AB867}" destId="{6C0E7547-1794-4CEA-8EC5-FF8F334D437D}" srcOrd="1" destOrd="0" presId="urn:microsoft.com/office/officeart/2005/8/layout/vList3"/>
    <dgm:cxn modelId="{83812E11-491B-4198-AAFA-67494329D8CC}" type="presParOf" srcId="{E310F3EF-2224-4AF2-8D56-D7DF9F7AB867}" destId="{72E19EC2-223E-43FD-89C0-93AB59311770}" srcOrd="2" destOrd="0" presId="urn:microsoft.com/office/officeart/2005/8/layout/vList3"/>
    <dgm:cxn modelId="{1C70BC45-DDA8-4218-A2F4-B237C6B363E5}" type="presParOf" srcId="{72E19EC2-223E-43FD-89C0-93AB59311770}" destId="{5B745143-36CE-41D3-8380-1696139259B8}" srcOrd="0" destOrd="0" presId="urn:microsoft.com/office/officeart/2005/8/layout/vList3"/>
    <dgm:cxn modelId="{6DDFE465-5240-4DB0-8809-B141E604EE31}" type="presParOf" srcId="{72E19EC2-223E-43FD-89C0-93AB59311770}" destId="{D4DE6FC1-4608-4CC4-B100-C03D39672433}" srcOrd="1" destOrd="0" presId="urn:microsoft.com/office/officeart/2005/8/layout/vList3"/>
    <dgm:cxn modelId="{D018AF4B-A35F-4F48-BE29-9888C8B6402C}" type="presParOf" srcId="{E310F3EF-2224-4AF2-8D56-D7DF9F7AB867}" destId="{901A98B9-2DBF-41C9-BFFA-221B500ECD91}" srcOrd="3" destOrd="0" presId="urn:microsoft.com/office/officeart/2005/8/layout/vList3"/>
    <dgm:cxn modelId="{A5C9D91A-4BDA-4D0E-9594-8E182A3E37F9}" type="presParOf" srcId="{E310F3EF-2224-4AF2-8D56-D7DF9F7AB867}" destId="{2466DFD8-8DB6-4A65-8810-B841A349AF27}" srcOrd="4" destOrd="0" presId="urn:microsoft.com/office/officeart/2005/8/layout/vList3"/>
    <dgm:cxn modelId="{8950FB6B-384C-4529-8BE7-8203D2849051}" type="presParOf" srcId="{2466DFD8-8DB6-4A65-8810-B841A349AF27}" destId="{7AE97D71-3973-431D-909A-347C4F07C2AD}" srcOrd="0" destOrd="0" presId="urn:microsoft.com/office/officeart/2005/8/layout/vList3"/>
    <dgm:cxn modelId="{6E84E86F-809D-47A3-A8A4-43BF4926F9F3}" type="presParOf" srcId="{2466DFD8-8DB6-4A65-8810-B841A349AF27}" destId="{A916ACDB-6DBB-48CF-A4A9-17B8260D4860}" srcOrd="1" destOrd="0" presId="urn:microsoft.com/office/officeart/2005/8/layout/vList3"/>
    <dgm:cxn modelId="{99F9EC1A-EAB8-4C7F-9FB6-8D933F7C5EA2}" type="presParOf" srcId="{E310F3EF-2224-4AF2-8D56-D7DF9F7AB867}" destId="{54034501-F7B4-4D9F-B42C-6D86D5773B7A}" srcOrd="5" destOrd="0" presId="urn:microsoft.com/office/officeart/2005/8/layout/vList3"/>
    <dgm:cxn modelId="{A7D0817B-37DC-48F2-9F1A-84EDC9E47DAA}" type="presParOf" srcId="{E310F3EF-2224-4AF2-8D56-D7DF9F7AB867}" destId="{CAEF380B-F381-4481-BBAD-D11A8ABDAC56}" srcOrd="6" destOrd="0" presId="urn:microsoft.com/office/officeart/2005/8/layout/vList3"/>
    <dgm:cxn modelId="{DBFD7024-13C7-4BF2-A450-9E707D211058}" type="presParOf" srcId="{CAEF380B-F381-4481-BBAD-D11A8ABDAC56}" destId="{CCEF9020-CE6F-4FE7-ADBF-3123273E8D36}" srcOrd="0" destOrd="0" presId="urn:microsoft.com/office/officeart/2005/8/layout/vList3"/>
    <dgm:cxn modelId="{290082C1-DBF6-4B07-AEE1-4B99CE9E633F}" type="presParOf" srcId="{CAEF380B-F381-4481-BBAD-D11A8ABDAC56}" destId="{22DD84ED-BD92-4D57-8520-393965581BA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7F066B6-4E0C-4A14-9BED-E90516972AC0}"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37A531E8-55E8-4CB7-9B8A-3D5CAE7523DC}">
      <dgm:prSet/>
      <dgm:spPr/>
      <dgm:t>
        <a:bodyPr/>
        <a:lstStyle/>
        <a:p>
          <a:r>
            <a:rPr lang="en-US"/>
            <a:t>Skill Based: Teaching a skill</a:t>
          </a:r>
        </a:p>
      </dgm:t>
    </dgm:pt>
    <dgm:pt modelId="{01938717-AE5E-45C1-9394-6CED24A16D5F}" type="parTrans" cxnId="{36EEB0F4-61C9-46B2-B6FD-62352275C14B}">
      <dgm:prSet/>
      <dgm:spPr/>
      <dgm:t>
        <a:bodyPr/>
        <a:lstStyle/>
        <a:p>
          <a:endParaRPr lang="en-US"/>
        </a:p>
      </dgm:t>
    </dgm:pt>
    <dgm:pt modelId="{03DDEEAE-B5AE-4946-853D-69D2501DC9C4}" type="sibTrans" cxnId="{36EEB0F4-61C9-46B2-B6FD-62352275C14B}">
      <dgm:prSet/>
      <dgm:spPr/>
      <dgm:t>
        <a:bodyPr/>
        <a:lstStyle/>
        <a:p>
          <a:endParaRPr lang="en-US"/>
        </a:p>
      </dgm:t>
    </dgm:pt>
    <dgm:pt modelId="{E502C798-7786-477C-943C-6222EDF2F978}">
      <dgm:prSet/>
      <dgm:spPr/>
      <dgm:t>
        <a:bodyPr/>
        <a:lstStyle/>
        <a:p>
          <a:r>
            <a:rPr lang="en-US"/>
            <a:t>Increase independence/functioning</a:t>
          </a:r>
        </a:p>
      </dgm:t>
    </dgm:pt>
    <dgm:pt modelId="{4847016A-072B-44F5-81C2-F794C1556999}" type="parTrans" cxnId="{C34B37E3-72CA-482D-A659-71AEB695B139}">
      <dgm:prSet/>
      <dgm:spPr/>
      <dgm:t>
        <a:bodyPr/>
        <a:lstStyle/>
        <a:p>
          <a:endParaRPr lang="en-US"/>
        </a:p>
      </dgm:t>
    </dgm:pt>
    <dgm:pt modelId="{FBB2030B-CA3F-4DBE-BE10-0D242895BD69}" type="sibTrans" cxnId="{C34B37E3-72CA-482D-A659-71AEB695B139}">
      <dgm:prSet/>
      <dgm:spPr/>
      <dgm:t>
        <a:bodyPr/>
        <a:lstStyle/>
        <a:p>
          <a:endParaRPr lang="en-US"/>
        </a:p>
      </dgm:t>
    </dgm:pt>
    <dgm:pt modelId="{492DF32F-71A3-470C-948E-BA0408E95EB6}">
      <dgm:prSet/>
      <dgm:spPr/>
      <dgm:t>
        <a:bodyPr/>
        <a:lstStyle/>
        <a:p>
          <a:r>
            <a:rPr lang="en-US"/>
            <a:t>Chosen environment: Living, Learning, Working, Socializing  </a:t>
          </a:r>
        </a:p>
      </dgm:t>
    </dgm:pt>
    <dgm:pt modelId="{C8D062A2-34B6-4CAE-9ED6-AD123E333F6B}" type="parTrans" cxnId="{593A2B1D-D1ED-47A8-A6CC-0E189E3FEA71}">
      <dgm:prSet/>
      <dgm:spPr/>
      <dgm:t>
        <a:bodyPr/>
        <a:lstStyle/>
        <a:p>
          <a:endParaRPr lang="en-US"/>
        </a:p>
      </dgm:t>
    </dgm:pt>
    <dgm:pt modelId="{33B3A5E4-9EBF-4163-AEC4-4692FD6B222D}" type="sibTrans" cxnId="{593A2B1D-D1ED-47A8-A6CC-0E189E3FEA71}">
      <dgm:prSet/>
      <dgm:spPr/>
      <dgm:t>
        <a:bodyPr/>
        <a:lstStyle/>
        <a:p>
          <a:endParaRPr lang="en-US"/>
        </a:p>
      </dgm:t>
    </dgm:pt>
    <dgm:pt modelId="{EB56A860-761E-4346-8ADE-EEF70E76E886}">
      <dgm:prSet/>
      <dgm:spPr/>
      <dgm:t>
        <a:bodyPr/>
        <a:lstStyle/>
        <a:p>
          <a:r>
            <a:rPr lang="en-US"/>
            <a:t>Supports and Resources</a:t>
          </a:r>
        </a:p>
      </dgm:t>
    </dgm:pt>
    <dgm:pt modelId="{5C58EF13-7F64-454A-8A72-8868A77CA945}" type="parTrans" cxnId="{623736C2-8D8F-4B13-9C0F-7BAE5DB69163}">
      <dgm:prSet/>
      <dgm:spPr/>
      <dgm:t>
        <a:bodyPr/>
        <a:lstStyle/>
        <a:p>
          <a:endParaRPr lang="en-US"/>
        </a:p>
      </dgm:t>
    </dgm:pt>
    <dgm:pt modelId="{6CF09DEF-1DE6-4660-AAE0-550DD10DF43B}" type="sibTrans" cxnId="{623736C2-8D8F-4B13-9C0F-7BAE5DB69163}">
      <dgm:prSet/>
      <dgm:spPr/>
      <dgm:t>
        <a:bodyPr/>
        <a:lstStyle/>
        <a:p>
          <a:endParaRPr lang="en-US"/>
        </a:p>
      </dgm:t>
    </dgm:pt>
    <dgm:pt modelId="{58E7A330-541F-4F35-B3C3-7B316407AD28}">
      <dgm:prSet/>
      <dgm:spPr/>
      <dgm:t>
        <a:bodyPr/>
        <a:lstStyle/>
        <a:p>
          <a:r>
            <a:rPr lang="en-US"/>
            <a:t>Least amount of professional intervention needed</a:t>
          </a:r>
        </a:p>
      </dgm:t>
    </dgm:pt>
    <dgm:pt modelId="{AA3118EA-0702-416C-89B4-1D5D536F95AC}" type="parTrans" cxnId="{B1E7F48D-343A-4DEA-8D35-7BC73ACA3D9C}">
      <dgm:prSet/>
      <dgm:spPr/>
      <dgm:t>
        <a:bodyPr/>
        <a:lstStyle/>
        <a:p>
          <a:endParaRPr lang="en-US"/>
        </a:p>
      </dgm:t>
    </dgm:pt>
    <dgm:pt modelId="{CD1F9D41-E32F-4570-AA4A-C21BEA271E95}" type="sibTrans" cxnId="{B1E7F48D-343A-4DEA-8D35-7BC73ACA3D9C}">
      <dgm:prSet/>
      <dgm:spPr/>
      <dgm:t>
        <a:bodyPr/>
        <a:lstStyle/>
        <a:p>
          <a:endParaRPr lang="en-US"/>
        </a:p>
      </dgm:t>
    </dgm:pt>
    <dgm:pt modelId="{085B4BCF-D672-4548-9205-DFBD1BD11181}" type="pres">
      <dgm:prSet presAssocID="{37F066B6-4E0C-4A14-9BED-E90516972AC0}" presName="linear" presStyleCnt="0">
        <dgm:presLayoutVars>
          <dgm:animLvl val="lvl"/>
          <dgm:resizeHandles val="exact"/>
        </dgm:presLayoutVars>
      </dgm:prSet>
      <dgm:spPr/>
      <dgm:t>
        <a:bodyPr/>
        <a:lstStyle/>
        <a:p>
          <a:endParaRPr lang="en-US"/>
        </a:p>
      </dgm:t>
    </dgm:pt>
    <dgm:pt modelId="{08395B71-E8E9-4CF4-8588-939A8467B81E}" type="pres">
      <dgm:prSet presAssocID="{37A531E8-55E8-4CB7-9B8A-3D5CAE7523DC}" presName="parentText" presStyleLbl="node1" presStyleIdx="0" presStyleCnt="5">
        <dgm:presLayoutVars>
          <dgm:chMax val="0"/>
          <dgm:bulletEnabled val="1"/>
        </dgm:presLayoutVars>
      </dgm:prSet>
      <dgm:spPr/>
      <dgm:t>
        <a:bodyPr/>
        <a:lstStyle/>
        <a:p>
          <a:endParaRPr lang="en-US"/>
        </a:p>
      </dgm:t>
    </dgm:pt>
    <dgm:pt modelId="{50E5EB46-3ED2-4E75-8558-1380113B3915}" type="pres">
      <dgm:prSet presAssocID="{03DDEEAE-B5AE-4946-853D-69D2501DC9C4}" presName="spacer" presStyleCnt="0"/>
      <dgm:spPr/>
    </dgm:pt>
    <dgm:pt modelId="{26D408B1-06D1-4E0C-88F9-DE3871F5CF7A}" type="pres">
      <dgm:prSet presAssocID="{E502C798-7786-477C-943C-6222EDF2F978}" presName="parentText" presStyleLbl="node1" presStyleIdx="1" presStyleCnt="5">
        <dgm:presLayoutVars>
          <dgm:chMax val="0"/>
          <dgm:bulletEnabled val="1"/>
        </dgm:presLayoutVars>
      </dgm:prSet>
      <dgm:spPr/>
      <dgm:t>
        <a:bodyPr/>
        <a:lstStyle/>
        <a:p>
          <a:endParaRPr lang="en-US"/>
        </a:p>
      </dgm:t>
    </dgm:pt>
    <dgm:pt modelId="{EB1CE131-5C5E-4A26-9B1A-2EFC47091007}" type="pres">
      <dgm:prSet presAssocID="{FBB2030B-CA3F-4DBE-BE10-0D242895BD69}" presName="spacer" presStyleCnt="0"/>
      <dgm:spPr/>
    </dgm:pt>
    <dgm:pt modelId="{EEB392A8-5C42-43D3-8D1E-22BC5017AB2F}" type="pres">
      <dgm:prSet presAssocID="{492DF32F-71A3-470C-948E-BA0408E95EB6}" presName="parentText" presStyleLbl="node1" presStyleIdx="2" presStyleCnt="5">
        <dgm:presLayoutVars>
          <dgm:chMax val="0"/>
          <dgm:bulletEnabled val="1"/>
        </dgm:presLayoutVars>
      </dgm:prSet>
      <dgm:spPr/>
      <dgm:t>
        <a:bodyPr/>
        <a:lstStyle/>
        <a:p>
          <a:endParaRPr lang="en-US"/>
        </a:p>
      </dgm:t>
    </dgm:pt>
    <dgm:pt modelId="{9E1E2CB5-5B5E-4DBB-89E4-CF2718639025}" type="pres">
      <dgm:prSet presAssocID="{33B3A5E4-9EBF-4163-AEC4-4692FD6B222D}" presName="spacer" presStyleCnt="0"/>
      <dgm:spPr/>
    </dgm:pt>
    <dgm:pt modelId="{9954A9DC-83F6-47BD-93C7-4EDA7E82A7A8}" type="pres">
      <dgm:prSet presAssocID="{EB56A860-761E-4346-8ADE-EEF70E76E886}" presName="parentText" presStyleLbl="node1" presStyleIdx="3" presStyleCnt="5">
        <dgm:presLayoutVars>
          <dgm:chMax val="0"/>
          <dgm:bulletEnabled val="1"/>
        </dgm:presLayoutVars>
      </dgm:prSet>
      <dgm:spPr/>
      <dgm:t>
        <a:bodyPr/>
        <a:lstStyle/>
        <a:p>
          <a:endParaRPr lang="en-US"/>
        </a:p>
      </dgm:t>
    </dgm:pt>
    <dgm:pt modelId="{773C3F66-CF4E-459A-977A-F52F3A6EC1E8}" type="pres">
      <dgm:prSet presAssocID="{6CF09DEF-1DE6-4660-AAE0-550DD10DF43B}" presName="spacer" presStyleCnt="0"/>
      <dgm:spPr/>
    </dgm:pt>
    <dgm:pt modelId="{6F8B3197-6739-4592-AC88-4B5D7D5665F8}" type="pres">
      <dgm:prSet presAssocID="{58E7A330-541F-4F35-B3C3-7B316407AD28}" presName="parentText" presStyleLbl="node1" presStyleIdx="4" presStyleCnt="5">
        <dgm:presLayoutVars>
          <dgm:chMax val="0"/>
          <dgm:bulletEnabled val="1"/>
        </dgm:presLayoutVars>
      </dgm:prSet>
      <dgm:spPr/>
      <dgm:t>
        <a:bodyPr/>
        <a:lstStyle/>
        <a:p>
          <a:endParaRPr lang="en-US"/>
        </a:p>
      </dgm:t>
    </dgm:pt>
  </dgm:ptLst>
  <dgm:cxnLst>
    <dgm:cxn modelId="{B1E7F48D-343A-4DEA-8D35-7BC73ACA3D9C}" srcId="{37F066B6-4E0C-4A14-9BED-E90516972AC0}" destId="{58E7A330-541F-4F35-B3C3-7B316407AD28}" srcOrd="4" destOrd="0" parTransId="{AA3118EA-0702-416C-89B4-1D5D536F95AC}" sibTransId="{CD1F9D41-E32F-4570-AA4A-C21BEA271E95}"/>
    <dgm:cxn modelId="{27BA2FCF-A033-401C-804B-A764A14154F3}" type="presOf" srcId="{58E7A330-541F-4F35-B3C3-7B316407AD28}" destId="{6F8B3197-6739-4592-AC88-4B5D7D5665F8}" srcOrd="0" destOrd="0" presId="urn:microsoft.com/office/officeart/2005/8/layout/vList2"/>
    <dgm:cxn modelId="{10CE20B5-1D85-4C20-813F-48C89EDC16C8}" type="presOf" srcId="{492DF32F-71A3-470C-948E-BA0408E95EB6}" destId="{EEB392A8-5C42-43D3-8D1E-22BC5017AB2F}" srcOrd="0" destOrd="0" presId="urn:microsoft.com/office/officeart/2005/8/layout/vList2"/>
    <dgm:cxn modelId="{623736C2-8D8F-4B13-9C0F-7BAE5DB69163}" srcId="{37F066B6-4E0C-4A14-9BED-E90516972AC0}" destId="{EB56A860-761E-4346-8ADE-EEF70E76E886}" srcOrd="3" destOrd="0" parTransId="{5C58EF13-7F64-454A-8A72-8868A77CA945}" sibTransId="{6CF09DEF-1DE6-4660-AAE0-550DD10DF43B}"/>
    <dgm:cxn modelId="{7BD894C7-58E4-480B-A57C-77BA3F9ACF39}" type="presOf" srcId="{EB56A860-761E-4346-8ADE-EEF70E76E886}" destId="{9954A9DC-83F6-47BD-93C7-4EDA7E82A7A8}" srcOrd="0" destOrd="0" presId="urn:microsoft.com/office/officeart/2005/8/layout/vList2"/>
    <dgm:cxn modelId="{36EEB0F4-61C9-46B2-B6FD-62352275C14B}" srcId="{37F066B6-4E0C-4A14-9BED-E90516972AC0}" destId="{37A531E8-55E8-4CB7-9B8A-3D5CAE7523DC}" srcOrd="0" destOrd="0" parTransId="{01938717-AE5E-45C1-9394-6CED24A16D5F}" sibTransId="{03DDEEAE-B5AE-4946-853D-69D2501DC9C4}"/>
    <dgm:cxn modelId="{C34B37E3-72CA-482D-A659-71AEB695B139}" srcId="{37F066B6-4E0C-4A14-9BED-E90516972AC0}" destId="{E502C798-7786-477C-943C-6222EDF2F978}" srcOrd="1" destOrd="0" parTransId="{4847016A-072B-44F5-81C2-F794C1556999}" sibTransId="{FBB2030B-CA3F-4DBE-BE10-0D242895BD69}"/>
    <dgm:cxn modelId="{4E77B7A6-893F-407D-9473-98F2F73DD40C}" type="presOf" srcId="{E502C798-7786-477C-943C-6222EDF2F978}" destId="{26D408B1-06D1-4E0C-88F9-DE3871F5CF7A}" srcOrd="0" destOrd="0" presId="urn:microsoft.com/office/officeart/2005/8/layout/vList2"/>
    <dgm:cxn modelId="{183DDB40-7BC6-446C-9E6A-DEEA13E1C69A}" type="presOf" srcId="{37A531E8-55E8-4CB7-9B8A-3D5CAE7523DC}" destId="{08395B71-E8E9-4CF4-8588-939A8467B81E}" srcOrd="0" destOrd="0" presId="urn:microsoft.com/office/officeart/2005/8/layout/vList2"/>
    <dgm:cxn modelId="{54E9E4B1-8EC2-4464-AC66-C60D5275605D}" type="presOf" srcId="{37F066B6-4E0C-4A14-9BED-E90516972AC0}" destId="{085B4BCF-D672-4548-9205-DFBD1BD11181}" srcOrd="0" destOrd="0" presId="urn:microsoft.com/office/officeart/2005/8/layout/vList2"/>
    <dgm:cxn modelId="{593A2B1D-D1ED-47A8-A6CC-0E189E3FEA71}" srcId="{37F066B6-4E0C-4A14-9BED-E90516972AC0}" destId="{492DF32F-71A3-470C-948E-BA0408E95EB6}" srcOrd="2" destOrd="0" parTransId="{C8D062A2-34B6-4CAE-9ED6-AD123E333F6B}" sibTransId="{33B3A5E4-9EBF-4163-AEC4-4692FD6B222D}"/>
    <dgm:cxn modelId="{87238219-E6E2-4A39-ABD3-466F1E7B9D5B}" type="presParOf" srcId="{085B4BCF-D672-4548-9205-DFBD1BD11181}" destId="{08395B71-E8E9-4CF4-8588-939A8467B81E}" srcOrd="0" destOrd="0" presId="urn:microsoft.com/office/officeart/2005/8/layout/vList2"/>
    <dgm:cxn modelId="{1BE12BF5-4EB2-4C09-B91D-5F9FCD1EA807}" type="presParOf" srcId="{085B4BCF-D672-4548-9205-DFBD1BD11181}" destId="{50E5EB46-3ED2-4E75-8558-1380113B3915}" srcOrd="1" destOrd="0" presId="urn:microsoft.com/office/officeart/2005/8/layout/vList2"/>
    <dgm:cxn modelId="{F818ED12-750D-4553-B957-8A94FCD645AA}" type="presParOf" srcId="{085B4BCF-D672-4548-9205-DFBD1BD11181}" destId="{26D408B1-06D1-4E0C-88F9-DE3871F5CF7A}" srcOrd="2" destOrd="0" presId="urn:microsoft.com/office/officeart/2005/8/layout/vList2"/>
    <dgm:cxn modelId="{2F8F8C7F-749C-4053-8D38-248FB47D193C}" type="presParOf" srcId="{085B4BCF-D672-4548-9205-DFBD1BD11181}" destId="{EB1CE131-5C5E-4A26-9B1A-2EFC47091007}" srcOrd="3" destOrd="0" presId="urn:microsoft.com/office/officeart/2005/8/layout/vList2"/>
    <dgm:cxn modelId="{0AFB3FCB-0C5F-4EB3-93D0-E4C727FD654C}" type="presParOf" srcId="{085B4BCF-D672-4548-9205-DFBD1BD11181}" destId="{EEB392A8-5C42-43D3-8D1E-22BC5017AB2F}" srcOrd="4" destOrd="0" presId="urn:microsoft.com/office/officeart/2005/8/layout/vList2"/>
    <dgm:cxn modelId="{1AE575D7-D295-42C6-9CCE-BF4E17D2398E}" type="presParOf" srcId="{085B4BCF-D672-4548-9205-DFBD1BD11181}" destId="{9E1E2CB5-5B5E-4DBB-89E4-CF2718639025}" srcOrd="5" destOrd="0" presId="urn:microsoft.com/office/officeart/2005/8/layout/vList2"/>
    <dgm:cxn modelId="{29A7DB54-7F01-4D68-894E-16DFEA26279A}" type="presParOf" srcId="{085B4BCF-D672-4548-9205-DFBD1BD11181}" destId="{9954A9DC-83F6-47BD-93C7-4EDA7E82A7A8}" srcOrd="6" destOrd="0" presId="urn:microsoft.com/office/officeart/2005/8/layout/vList2"/>
    <dgm:cxn modelId="{B6FD3581-72D3-452E-A0AC-A864BE1BBD9A}" type="presParOf" srcId="{085B4BCF-D672-4548-9205-DFBD1BD11181}" destId="{773C3F66-CF4E-459A-977A-F52F3A6EC1E8}" srcOrd="7" destOrd="0" presId="urn:microsoft.com/office/officeart/2005/8/layout/vList2"/>
    <dgm:cxn modelId="{32640003-FDCC-4A04-8F65-346A89BA16EA}" type="presParOf" srcId="{085B4BCF-D672-4548-9205-DFBD1BD11181}" destId="{6F8B3197-6739-4592-AC88-4B5D7D5665F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01AD071-2582-4528-8870-A23DD30A51C3}"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C35A6319-CF30-40D8-AD43-88BF18096D06}">
      <dgm:prSet/>
      <dgm:spPr/>
      <dgm:t>
        <a:bodyPr/>
        <a:lstStyle/>
        <a:p>
          <a:r>
            <a:rPr lang="en-US"/>
            <a:t>Attend linkage meetings</a:t>
          </a:r>
        </a:p>
      </dgm:t>
    </dgm:pt>
    <dgm:pt modelId="{77EA4EC5-673A-4603-B1B4-1617B75DD0E7}" type="parTrans" cxnId="{7FE70351-284E-46E1-A8F4-F834C254D5DA}">
      <dgm:prSet/>
      <dgm:spPr/>
      <dgm:t>
        <a:bodyPr/>
        <a:lstStyle/>
        <a:p>
          <a:endParaRPr lang="en-US"/>
        </a:p>
      </dgm:t>
    </dgm:pt>
    <dgm:pt modelId="{27504F17-3197-4294-A0DA-5FA28F2DEB61}" type="sibTrans" cxnId="{7FE70351-284E-46E1-A8F4-F834C254D5DA}">
      <dgm:prSet/>
      <dgm:spPr/>
      <dgm:t>
        <a:bodyPr/>
        <a:lstStyle/>
        <a:p>
          <a:endParaRPr lang="en-US"/>
        </a:p>
      </dgm:t>
    </dgm:pt>
    <dgm:pt modelId="{389E0F34-CAD0-479D-B985-C315425BBE08}">
      <dgm:prSet/>
      <dgm:spPr/>
      <dgm:t>
        <a:bodyPr/>
        <a:lstStyle/>
        <a:p>
          <a:r>
            <a:rPr lang="en-US"/>
            <a:t>Active participation in the meetings </a:t>
          </a:r>
        </a:p>
      </dgm:t>
    </dgm:pt>
    <dgm:pt modelId="{5AC411E9-AF98-4F39-916A-52C5EEDCCE33}" type="parTrans" cxnId="{14F08224-80A9-4A25-8066-3F3CEE066E50}">
      <dgm:prSet/>
      <dgm:spPr/>
      <dgm:t>
        <a:bodyPr/>
        <a:lstStyle/>
        <a:p>
          <a:endParaRPr lang="en-US"/>
        </a:p>
      </dgm:t>
    </dgm:pt>
    <dgm:pt modelId="{1B416E55-7F4A-4B40-8069-DED5A1DFB994}" type="sibTrans" cxnId="{14F08224-80A9-4A25-8066-3F3CEE066E50}">
      <dgm:prSet/>
      <dgm:spPr/>
      <dgm:t>
        <a:bodyPr/>
        <a:lstStyle/>
        <a:p>
          <a:endParaRPr lang="en-US"/>
        </a:p>
      </dgm:t>
    </dgm:pt>
    <dgm:pt modelId="{4E716630-D1C9-4631-8DBD-EC94C9171518}">
      <dgm:prSet/>
      <dgm:spPr/>
      <dgm:t>
        <a:bodyPr/>
        <a:lstStyle/>
        <a:p>
          <a:r>
            <a:rPr lang="en-US"/>
            <a:t>Develop MPR/CPS goals that are different and distinct</a:t>
          </a:r>
        </a:p>
      </dgm:t>
    </dgm:pt>
    <dgm:pt modelId="{CFDF525E-5BF9-45CD-9A69-D651D26B57C4}" type="parTrans" cxnId="{936CD336-0DC3-427C-8F90-C1AD17B5B6FD}">
      <dgm:prSet/>
      <dgm:spPr/>
      <dgm:t>
        <a:bodyPr/>
        <a:lstStyle/>
        <a:p>
          <a:endParaRPr lang="en-US"/>
        </a:p>
      </dgm:t>
    </dgm:pt>
    <dgm:pt modelId="{BD6C0A3C-FDE1-4B54-BA16-BB4CCEBAD8A9}" type="sibTrans" cxnId="{936CD336-0DC3-427C-8F90-C1AD17B5B6FD}">
      <dgm:prSet/>
      <dgm:spPr/>
      <dgm:t>
        <a:bodyPr/>
        <a:lstStyle/>
        <a:p>
          <a:endParaRPr lang="en-US"/>
        </a:p>
      </dgm:t>
    </dgm:pt>
    <dgm:pt modelId="{EDA18D36-D8A8-46C6-8911-AFE044955D06}">
      <dgm:prSet/>
      <dgm:spPr/>
      <dgm:t>
        <a:bodyPr/>
        <a:lstStyle/>
        <a:p>
          <a:r>
            <a:rPr lang="en-US"/>
            <a:t>Coach and/or Train (show, model, teach how to call the Dr, schedule an appt., travel train, self-advocate)  </a:t>
          </a:r>
        </a:p>
      </dgm:t>
    </dgm:pt>
    <dgm:pt modelId="{CF58CCB9-F4C0-489D-943A-E18E55958509}" type="parTrans" cxnId="{B48339E9-EA16-4952-A4AD-39C7B0B7A506}">
      <dgm:prSet/>
      <dgm:spPr/>
      <dgm:t>
        <a:bodyPr/>
        <a:lstStyle/>
        <a:p>
          <a:endParaRPr lang="en-US"/>
        </a:p>
      </dgm:t>
    </dgm:pt>
    <dgm:pt modelId="{43AC6F7F-9C06-4761-9C15-7F6C3A6F666F}" type="sibTrans" cxnId="{B48339E9-EA16-4952-A4AD-39C7B0B7A506}">
      <dgm:prSet/>
      <dgm:spPr/>
      <dgm:t>
        <a:bodyPr/>
        <a:lstStyle/>
        <a:p>
          <a:endParaRPr lang="en-US"/>
        </a:p>
      </dgm:t>
    </dgm:pt>
    <dgm:pt modelId="{9D727EB6-4960-42F7-BA2F-A55C0D61217C}" type="pres">
      <dgm:prSet presAssocID="{B01AD071-2582-4528-8870-A23DD30A51C3}" presName="linear" presStyleCnt="0">
        <dgm:presLayoutVars>
          <dgm:animLvl val="lvl"/>
          <dgm:resizeHandles val="exact"/>
        </dgm:presLayoutVars>
      </dgm:prSet>
      <dgm:spPr/>
      <dgm:t>
        <a:bodyPr/>
        <a:lstStyle/>
        <a:p>
          <a:endParaRPr lang="en-US"/>
        </a:p>
      </dgm:t>
    </dgm:pt>
    <dgm:pt modelId="{9CE53D9B-A25A-4936-BDE9-9852A51C31E7}" type="pres">
      <dgm:prSet presAssocID="{C35A6319-CF30-40D8-AD43-88BF18096D06}" presName="parentText" presStyleLbl="node1" presStyleIdx="0" presStyleCnt="4">
        <dgm:presLayoutVars>
          <dgm:chMax val="0"/>
          <dgm:bulletEnabled val="1"/>
        </dgm:presLayoutVars>
      </dgm:prSet>
      <dgm:spPr/>
      <dgm:t>
        <a:bodyPr/>
        <a:lstStyle/>
        <a:p>
          <a:endParaRPr lang="en-US"/>
        </a:p>
      </dgm:t>
    </dgm:pt>
    <dgm:pt modelId="{77FBD805-C4B9-4EBA-838E-1A274E79FE44}" type="pres">
      <dgm:prSet presAssocID="{27504F17-3197-4294-A0DA-5FA28F2DEB61}" presName="spacer" presStyleCnt="0"/>
      <dgm:spPr/>
    </dgm:pt>
    <dgm:pt modelId="{A958DFDF-E77C-40B7-AC7B-4E2C150BB5F4}" type="pres">
      <dgm:prSet presAssocID="{389E0F34-CAD0-479D-B985-C315425BBE08}" presName="parentText" presStyleLbl="node1" presStyleIdx="1" presStyleCnt="4">
        <dgm:presLayoutVars>
          <dgm:chMax val="0"/>
          <dgm:bulletEnabled val="1"/>
        </dgm:presLayoutVars>
      </dgm:prSet>
      <dgm:spPr/>
      <dgm:t>
        <a:bodyPr/>
        <a:lstStyle/>
        <a:p>
          <a:endParaRPr lang="en-US"/>
        </a:p>
      </dgm:t>
    </dgm:pt>
    <dgm:pt modelId="{23AE7DF3-683B-4099-B57C-4E830E39B2B5}" type="pres">
      <dgm:prSet presAssocID="{1B416E55-7F4A-4B40-8069-DED5A1DFB994}" presName="spacer" presStyleCnt="0"/>
      <dgm:spPr/>
    </dgm:pt>
    <dgm:pt modelId="{D61FF173-2589-4FC5-A2B2-38DC0A3316D0}" type="pres">
      <dgm:prSet presAssocID="{4E716630-D1C9-4631-8DBD-EC94C9171518}" presName="parentText" presStyleLbl="node1" presStyleIdx="2" presStyleCnt="4">
        <dgm:presLayoutVars>
          <dgm:chMax val="0"/>
          <dgm:bulletEnabled val="1"/>
        </dgm:presLayoutVars>
      </dgm:prSet>
      <dgm:spPr/>
      <dgm:t>
        <a:bodyPr/>
        <a:lstStyle/>
        <a:p>
          <a:endParaRPr lang="en-US"/>
        </a:p>
      </dgm:t>
    </dgm:pt>
    <dgm:pt modelId="{8B8287F6-3323-4E58-9F7E-7ABAE2F0CBFB}" type="pres">
      <dgm:prSet presAssocID="{BD6C0A3C-FDE1-4B54-BA16-BB4CCEBAD8A9}" presName="spacer" presStyleCnt="0"/>
      <dgm:spPr/>
    </dgm:pt>
    <dgm:pt modelId="{DB256911-0D98-4A0C-960C-11EF1AFD06A7}" type="pres">
      <dgm:prSet presAssocID="{EDA18D36-D8A8-46C6-8911-AFE044955D06}" presName="parentText" presStyleLbl="node1" presStyleIdx="3" presStyleCnt="4">
        <dgm:presLayoutVars>
          <dgm:chMax val="0"/>
          <dgm:bulletEnabled val="1"/>
        </dgm:presLayoutVars>
      </dgm:prSet>
      <dgm:spPr/>
      <dgm:t>
        <a:bodyPr/>
        <a:lstStyle/>
        <a:p>
          <a:endParaRPr lang="en-US"/>
        </a:p>
      </dgm:t>
    </dgm:pt>
  </dgm:ptLst>
  <dgm:cxnLst>
    <dgm:cxn modelId="{936CD336-0DC3-427C-8F90-C1AD17B5B6FD}" srcId="{B01AD071-2582-4528-8870-A23DD30A51C3}" destId="{4E716630-D1C9-4631-8DBD-EC94C9171518}" srcOrd="2" destOrd="0" parTransId="{CFDF525E-5BF9-45CD-9A69-D651D26B57C4}" sibTransId="{BD6C0A3C-FDE1-4B54-BA16-BB4CCEBAD8A9}"/>
    <dgm:cxn modelId="{88D2DE36-4EBD-4378-8A5F-48165A2D7128}" type="presOf" srcId="{EDA18D36-D8A8-46C6-8911-AFE044955D06}" destId="{DB256911-0D98-4A0C-960C-11EF1AFD06A7}" srcOrd="0" destOrd="0" presId="urn:microsoft.com/office/officeart/2005/8/layout/vList2"/>
    <dgm:cxn modelId="{10D63A01-E408-4DA1-A70B-B0AF5720E526}" type="presOf" srcId="{4E716630-D1C9-4631-8DBD-EC94C9171518}" destId="{D61FF173-2589-4FC5-A2B2-38DC0A3316D0}" srcOrd="0" destOrd="0" presId="urn:microsoft.com/office/officeart/2005/8/layout/vList2"/>
    <dgm:cxn modelId="{14F08224-80A9-4A25-8066-3F3CEE066E50}" srcId="{B01AD071-2582-4528-8870-A23DD30A51C3}" destId="{389E0F34-CAD0-479D-B985-C315425BBE08}" srcOrd="1" destOrd="0" parTransId="{5AC411E9-AF98-4F39-916A-52C5EEDCCE33}" sibTransId="{1B416E55-7F4A-4B40-8069-DED5A1DFB994}"/>
    <dgm:cxn modelId="{B48339E9-EA16-4952-A4AD-39C7B0B7A506}" srcId="{B01AD071-2582-4528-8870-A23DD30A51C3}" destId="{EDA18D36-D8A8-46C6-8911-AFE044955D06}" srcOrd="3" destOrd="0" parTransId="{CF58CCB9-F4C0-489D-943A-E18E55958509}" sibTransId="{43AC6F7F-9C06-4761-9C15-7F6C3A6F666F}"/>
    <dgm:cxn modelId="{7FE70351-284E-46E1-A8F4-F834C254D5DA}" srcId="{B01AD071-2582-4528-8870-A23DD30A51C3}" destId="{C35A6319-CF30-40D8-AD43-88BF18096D06}" srcOrd="0" destOrd="0" parTransId="{77EA4EC5-673A-4603-B1B4-1617B75DD0E7}" sibTransId="{27504F17-3197-4294-A0DA-5FA28F2DEB61}"/>
    <dgm:cxn modelId="{C9EB6FE4-176A-4A51-BC59-1216CF595A6B}" type="presOf" srcId="{389E0F34-CAD0-479D-B985-C315425BBE08}" destId="{A958DFDF-E77C-40B7-AC7B-4E2C150BB5F4}" srcOrd="0" destOrd="0" presId="urn:microsoft.com/office/officeart/2005/8/layout/vList2"/>
    <dgm:cxn modelId="{E11765B5-E9B7-4636-949D-13CF6806158F}" type="presOf" srcId="{B01AD071-2582-4528-8870-A23DD30A51C3}" destId="{9D727EB6-4960-42F7-BA2F-A55C0D61217C}" srcOrd="0" destOrd="0" presId="urn:microsoft.com/office/officeart/2005/8/layout/vList2"/>
    <dgm:cxn modelId="{89A83A14-0245-48C0-B6A6-890C5C8E9E9D}" type="presOf" srcId="{C35A6319-CF30-40D8-AD43-88BF18096D06}" destId="{9CE53D9B-A25A-4936-BDE9-9852A51C31E7}" srcOrd="0" destOrd="0" presId="urn:microsoft.com/office/officeart/2005/8/layout/vList2"/>
    <dgm:cxn modelId="{02EF035A-EF5B-47CD-83C1-4431521DC246}" type="presParOf" srcId="{9D727EB6-4960-42F7-BA2F-A55C0D61217C}" destId="{9CE53D9B-A25A-4936-BDE9-9852A51C31E7}" srcOrd="0" destOrd="0" presId="urn:microsoft.com/office/officeart/2005/8/layout/vList2"/>
    <dgm:cxn modelId="{ADFC6DE6-F535-46C4-A276-70CDBF409071}" type="presParOf" srcId="{9D727EB6-4960-42F7-BA2F-A55C0D61217C}" destId="{77FBD805-C4B9-4EBA-838E-1A274E79FE44}" srcOrd="1" destOrd="0" presId="urn:microsoft.com/office/officeart/2005/8/layout/vList2"/>
    <dgm:cxn modelId="{89CC184A-5C84-41D5-AC1D-25A3ECE220F5}" type="presParOf" srcId="{9D727EB6-4960-42F7-BA2F-A55C0D61217C}" destId="{A958DFDF-E77C-40B7-AC7B-4E2C150BB5F4}" srcOrd="2" destOrd="0" presId="urn:microsoft.com/office/officeart/2005/8/layout/vList2"/>
    <dgm:cxn modelId="{FE5BC9E2-2539-43C9-9ACE-46D16A9EAA91}" type="presParOf" srcId="{9D727EB6-4960-42F7-BA2F-A55C0D61217C}" destId="{23AE7DF3-683B-4099-B57C-4E830E39B2B5}" srcOrd="3" destOrd="0" presId="urn:microsoft.com/office/officeart/2005/8/layout/vList2"/>
    <dgm:cxn modelId="{CB5EC4CF-4D78-4B2C-B88C-E7DEFE87B4D0}" type="presParOf" srcId="{9D727EB6-4960-42F7-BA2F-A55C0D61217C}" destId="{D61FF173-2589-4FC5-A2B2-38DC0A3316D0}" srcOrd="4" destOrd="0" presId="urn:microsoft.com/office/officeart/2005/8/layout/vList2"/>
    <dgm:cxn modelId="{9FA27F6F-94FA-40FA-B45A-DE904391984B}" type="presParOf" srcId="{9D727EB6-4960-42F7-BA2F-A55C0D61217C}" destId="{8B8287F6-3323-4E58-9F7E-7ABAE2F0CBFB}" srcOrd="5" destOrd="0" presId="urn:microsoft.com/office/officeart/2005/8/layout/vList2"/>
    <dgm:cxn modelId="{804C46FF-75F8-4869-BC43-136DC8ABB3FF}" type="presParOf" srcId="{9D727EB6-4960-42F7-BA2F-A55C0D61217C}" destId="{DB256911-0D98-4A0C-960C-11EF1AFD06A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02DAB71-DC2C-41BB-9BBE-4145EF8662E3}"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8397685A-6EFA-4A1A-AE51-E88CF7A016A2}">
      <dgm:prSet/>
      <dgm:spPr/>
      <dgm:t>
        <a:bodyPr/>
        <a:lstStyle/>
        <a:p>
          <a:r>
            <a:rPr lang="en-US"/>
            <a:t>Flexible hours are available to meet the needs of the participants</a:t>
          </a:r>
        </a:p>
      </dgm:t>
    </dgm:pt>
    <dgm:pt modelId="{1DE5526E-9A74-4E91-8DA3-B15E26FB98F0}" type="parTrans" cxnId="{D27C0DA0-5AC6-4BCA-BB9E-EA24D66C28EA}">
      <dgm:prSet/>
      <dgm:spPr/>
      <dgm:t>
        <a:bodyPr/>
        <a:lstStyle/>
        <a:p>
          <a:endParaRPr lang="en-US"/>
        </a:p>
      </dgm:t>
    </dgm:pt>
    <dgm:pt modelId="{C1231171-0450-4D64-A5E6-2A08600D7732}" type="sibTrans" cxnId="{D27C0DA0-5AC6-4BCA-BB9E-EA24D66C28EA}">
      <dgm:prSet/>
      <dgm:spPr/>
      <dgm:t>
        <a:bodyPr/>
        <a:lstStyle/>
        <a:p>
          <a:endParaRPr lang="en-US"/>
        </a:p>
      </dgm:t>
    </dgm:pt>
    <dgm:pt modelId="{9FFA60B2-FC9A-4F5A-BA47-7CDAFDB9B68F}">
      <dgm:prSet/>
      <dgm:spPr/>
      <dgm:t>
        <a:bodyPr/>
        <a:lstStyle/>
        <a:p>
          <a:r>
            <a:rPr lang="en-US"/>
            <a:t>Visits based on need and recovery plan </a:t>
          </a:r>
        </a:p>
      </dgm:t>
    </dgm:pt>
    <dgm:pt modelId="{8A7B3563-F671-4F8C-9F1D-74BBD5AB7B1A}" type="parTrans" cxnId="{CAC24E91-2EAA-4465-B0A0-B5D719DD134C}">
      <dgm:prSet/>
      <dgm:spPr/>
      <dgm:t>
        <a:bodyPr/>
        <a:lstStyle/>
        <a:p>
          <a:endParaRPr lang="en-US"/>
        </a:p>
      </dgm:t>
    </dgm:pt>
    <dgm:pt modelId="{51CE612A-E6C7-4DD5-942B-1E6E81328B10}" type="sibTrans" cxnId="{CAC24E91-2EAA-4465-B0A0-B5D719DD134C}">
      <dgm:prSet/>
      <dgm:spPr/>
      <dgm:t>
        <a:bodyPr/>
        <a:lstStyle/>
        <a:p>
          <a:endParaRPr lang="en-US"/>
        </a:p>
      </dgm:t>
    </dgm:pt>
    <dgm:pt modelId="{958C2105-F456-4CA1-86F1-7EA44CB90598}">
      <dgm:prSet/>
      <dgm:spPr/>
      <dgm:t>
        <a:bodyPr/>
        <a:lstStyle/>
        <a:p>
          <a:r>
            <a:rPr lang="en-US"/>
            <a:t>Collaborative Efforts with Case Management and any additional supportive services </a:t>
          </a:r>
        </a:p>
      </dgm:t>
    </dgm:pt>
    <dgm:pt modelId="{35C5B259-573D-4B6B-8B84-5862E8A13D33}" type="parTrans" cxnId="{A5595578-4573-4E98-BBE2-D7BAD052A726}">
      <dgm:prSet/>
      <dgm:spPr/>
      <dgm:t>
        <a:bodyPr/>
        <a:lstStyle/>
        <a:p>
          <a:endParaRPr lang="en-US"/>
        </a:p>
      </dgm:t>
    </dgm:pt>
    <dgm:pt modelId="{6D544291-FF80-4DC6-A311-1DE495FB9C92}" type="sibTrans" cxnId="{A5595578-4573-4E98-BBE2-D7BAD052A726}">
      <dgm:prSet/>
      <dgm:spPr/>
      <dgm:t>
        <a:bodyPr/>
        <a:lstStyle/>
        <a:p>
          <a:endParaRPr lang="en-US"/>
        </a:p>
      </dgm:t>
    </dgm:pt>
    <dgm:pt modelId="{B84A7BB9-0119-4F8B-8659-4798A2DFE5D9}">
      <dgm:prSet/>
      <dgm:spPr/>
      <dgm:t>
        <a:bodyPr/>
        <a:lstStyle/>
        <a:p>
          <a:r>
            <a:rPr lang="en-US"/>
            <a:t>Community Integration</a:t>
          </a:r>
        </a:p>
      </dgm:t>
    </dgm:pt>
    <dgm:pt modelId="{A7CABE34-0540-4173-854E-EBC47BAD27F0}" type="parTrans" cxnId="{9D7EFAAD-AEB3-421C-AD67-EEE523CC0C4D}">
      <dgm:prSet/>
      <dgm:spPr/>
      <dgm:t>
        <a:bodyPr/>
        <a:lstStyle/>
        <a:p>
          <a:endParaRPr lang="en-US"/>
        </a:p>
      </dgm:t>
    </dgm:pt>
    <dgm:pt modelId="{5A745E00-D029-4DA4-AC45-220E0623DD6A}" type="sibTrans" cxnId="{9D7EFAAD-AEB3-421C-AD67-EEE523CC0C4D}">
      <dgm:prSet/>
      <dgm:spPr/>
      <dgm:t>
        <a:bodyPr/>
        <a:lstStyle/>
        <a:p>
          <a:endParaRPr lang="en-US"/>
        </a:p>
      </dgm:t>
    </dgm:pt>
    <dgm:pt modelId="{614D9F62-2984-4096-A755-9208DB54521C}" type="pres">
      <dgm:prSet presAssocID="{302DAB71-DC2C-41BB-9BBE-4145EF8662E3}" presName="linear" presStyleCnt="0">
        <dgm:presLayoutVars>
          <dgm:animLvl val="lvl"/>
          <dgm:resizeHandles val="exact"/>
        </dgm:presLayoutVars>
      </dgm:prSet>
      <dgm:spPr/>
      <dgm:t>
        <a:bodyPr/>
        <a:lstStyle/>
        <a:p>
          <a:endParaRPr lang="en-US"/>
        </a:p>
      </dgm:t>
    </dgm:pt>
    <dgm:pt modelId="{2DF1AD47-BA5F-4AB5-911F-03FD65A768CA}" type="pres">
      <dgm:prSet presAssocID="{8397685A-6EFA-4A1A-AE51-E88CF7A016A2}" presName="parentText" presStyleLbl="node1" presStyleIdx="0" presStyleCnt="4">
        <dgm:presLayoutVars>
          <dgm:chMax val="0"/>
          <dgm:bulletEnabled val="1"/>
        </dgm:presLayoutVars>
      </dgm:prSet>
      <dgm:spPr/>
      <dgm:t>
        <a:bodyPr/>
        <a:lstStyle/>
        <a:p>
          <a:endParaRPr lang="en-US"/>
        </a:p>
      </dgm:t>
    </dgm:pt>
    <dgm:pt modelId="{6DB804A1-595C-4F36-94B0-BEEC3997E957}" type="pres">
      <dgm:prSet presAssocID="{C1231171-0450-4D64-A5E6-2A08600D7732}" presName="spacer" presStyleCnt="0"/>
      <dgm:spPr/>
    </dgm:pt>
    <dgm:pt modelId="{871EB836-638B-463C-B767-24837F2120F0}" type="pres">
      <dgm:prSet presAssocID="{9FFA60B2-FC9A-4F5A-BA47-7CDAFDB9B68F}" presName="parentText" presStyleLbl="node1" presStyleIdx="1" presStyleCnt="4">
        <dgm:presLayoutVars>
          <dgm:chMax val="0"/>
          <dgm:bulletEnabled val="1"/>
        </dgm:presLayoutVars>
      </dgm:prSet>
      <dgm:spPr/>
      <dgm:t>
        <a:bodyPr/>
        <a:lstStyle/>
        <a:p>
          <a:endParaRPr lang="en-US"/>
        </a:p>
      </dgm:t>
    </dgm:pt>
    <dgm:pt modelId="{3B5107F3-D63A-4F2B-9F89-7ECF34AD0AFC}" type="pres">
      <dgm:prSet presAssocID="{51CE612A-E6C7-4DD5-942B-1E6E81328B10}" presName="spacer" presStyleCnt="0"/>
      <dgm:spPr/>
    </dgm:pt>
    <dgm:pt modelId="{211F8B75-011D-4D9B-AF92-A49C77B52010}" type="pres">
      <dgm:prSet presAssocID="{958C2105-F456-4CA1-86F1-7EA44CB90598}" presName="parentText" presStyleLbl="node1" presStyleIdx="2" presStyleCnt="4">
        <dgm:presLayoutVars>
          <dgm:chMax val="0"/>
          <dgm:bulletEnabled val="1"/>
        </dgm:presLayoutVars>
      </dgm:prSet>
      <dgm:spPr/>
      <dgm:t>
        <a:bodyPr/>
        <a:lstStyle/>
        <a:p>
          <a:endParaRPr lang="en-US"/>
        </a:p>
      </dgm:t>
    </dgm:pt>
    <dgm:pt modelId="{BD5BEA98-FD6D-407A-8E83-97A96D24C394}" type="pres">
      <dgm:prSet presAssocID="{6D544291-FF80-4DC6-A311-1DE495FB9C92}" presName="spacer" presStyleCnt="0"/>
      <dgm:spPr/>
    </dgm:pt>
    <dgm:pt modelId="{1AB60132-63E1-4F62-A71F-208EB5F5CEFB}" type="pres">
      <dgm:prSet presAssocID="{B84A7BB9-0119-4F8B-8659-4798A2DFE5D9}" presName="parentText" presStyleLbl="node1" presStyleIdx="3" presStyleCnt="4">
        <dgm:presLayoutVars>
          <dgm:chMax val="0"/>
          <dgm:bulletEnabled val="1"/>
        </dgm:presLayoutVars>
      </dgm:prSet>
      <dgm:spPr/>
      <dgm:t>
        <a:bodyPr/>
        <a:lstStyle/>
        <a:p>
          <a:endParaRPr lang="en-US"/>
        </a:p>
      </dgm:t>
    </dgm:pt>
  </dgm:ptLst>
  <dgm:cxnLst>
    <dgm:cxn modelId="{407329B9-1864-4918-91DD-9E510B2DF473}" type="presOf" srcId="{9FFA60B2-FC9A-4F5A-BA47-7CDAFDB9B68F}" destId="{871EB836-638B-463C-B767-24837F2120F0}" srcOrd="0" destOrd="0" presId="urn:microsoft.com/office/officeart/2005/8/layout/vList2"/>
    <dgm:cxn modelId="{CAC24E91-2EAA-4465-B0A0-B5D719DD134C}" srcId="{302DAB71-DC2C-41BB-9BBE-4145EF8662E3}" destId="{9FFA60B2-FC9A-4F5A-BA47-7CDAFDB9B68F}" srcOrd="1" destOrd="0" parTransId="{8A7B3563-F671-4F8C-9F1D-74BBD5AB7B1A}" sibTransId="{51CE612A-E6C7-4DD5-942B-1E6E81328B10}"/>
    <dgm:cxn modelId="{3BA747D8-61F2-41BC-AB85-BD146BFEA6E7}" type="presOf" srcId="{302DAB71-DC2C-41BB-9BBE-4145EF8662E3}" destId="{614D9F62-2984-4096-A755-9208DB54521C}" srcOrd="0" destOrd="0" presId="urn:microsoft.com/office/officeart/2005/8/layout/vList2"/>
    <dgm:cxn modelId="{4AB11F03-A329-48A2-A2E6-2FEA77380004}" type="presOf" srcId="{B84A7BB9-0119-4F8B-8659-4798A2DFE5D9}" destId="{1AB60132-63E1-4F62-A71F-208EB5F5CEFB}" srcOrd="0" destOrd="0" presId="urn:microsoft.com/office/officeart/2005/8/layout/vList2"/>
    <dgm:cxn modelId="{E3EB6DA2-AD7B-45F7-8682-F1D34CB39127}" type="presOf" srcId="{958C2105-F456-4CA1-86F1-7EA44CB90598}" destId="{211F8B75-011D-4D9B-AF92-A49C77B52010}" srcOrd="0" destOrd="0" presId="urn:microsoft.com/office/officeart/2005/8/layout/vList2"/>
    <dgm:cxn modelId="{72E98300-5756-40EC-9601-496B164D9955}" type="presOf" srcId="{8397685A-6EFA-4A1A-AE51-E88CF7A016A2}" destId="{2DF1AD47-BA5F-4AB5-911F-03FD65A768CA}" srcOrd="0" destOrd="0" presId="urn:microsoft.com/office/officeart/2005/8/layout/vList2"/>
    <dgm:cxn modelId="{A5595578-4573-4E98-BBE2-D7BAD052A726}" srcId="{302DAB71-DC2C-41BB-9BBE-4145EF8662E3}" destId="{958C2105-F456-4CA1-86F1-7EA44CB90598}" srcOrd="2" destOrd="0" parTransId="{35C5B259-573D-4B6B-8B84-5862E8A13D33}" sibTransId="{6D544291-FF80-4DC6-A311-1DE495FB9C92}"/>
    <dgm:cxn modelId="{D27C0DA0-5AC6-4BCA-BB9E-EA24D66C28EA}" srcId="{302DAB71-DC2C-41BB-9BBE-4145EF8662E3}" destId="{8397685A-6EFA-4A1A-AE51-E88CF7A016A2}" srcOrd="0" destOrd="0" parTransId="{1DE5526E-9A74-4E91-8DA3-B15E26FB98F0}" sibTransId="{C1231171-0450-4D64-A5E6-2A08600D7732}"/>
    <dgm:cxn modelId="{9D7EFAAD-AEB3-421C-AD67-EEE523CC0C4D}" srcId="{302DAB71-DC2C-41BB-9BBE-4145EF8662E3}" destId="{B84A7BB9-0119-4F8B-8659-4798A2DFE5D9}" srcOrd="3" destOrd="0" parTransId="{A7CABE34-0540-4173-854E-EBC47BAD27F0}" sibTransId="{5A745E00-D029-4DA4-AC45-220E0623DD6A}"/>
    <dgm:cxn modelId="{EE76688C-701E-44ED-8ABF-89831B6A11B7}" type="presParOf" srcId="{614D9F62-2984-4096-A755-9208DB54521C}" destId="{2DF1AD47-BA5F-4AB5-911F-03FD65A768CA}" srcOrd="0" destOrd="0" presId="urn:microsoft.com/office/officeart/2005/8/layout/vList2"/>
    <dgm:cxn modelId="{EE94B40F-A475-4452-A3DA-B24B1B56C2DD}" type="presParOf" srcId="{614D9F62-2984-4096-A755-9208DB54521C}" destId="{6DB804A1-595C-4F36-94B0-BEEC3997E957}" srcOrd="1" destOrd="0" presId="urn:microsoft.com/office/officeart/2005/8/layout/vList2"/>
    <dgm:cxn modelId="{CC5FB740-CB4B-46FF-88A0-CD95CA701E7E}" type="presParOf" srcId="{614D9F62-2984-4096-A755-9208DB54521C}" destId="{871EB836-638B-463C-B767-24837F2120F0}" srcOrd="2" destOrd="0" presId="urn:microsoft.com/office/officeart/2005/8/layout/vList2"/>
    <dgm:cxn modelId="{B63CD637-49E7-4B20-B839-99E76591668C}" type="presParOf" srcId="{614D9F62-2984-4096-A755-9208DB54521C}" destId="{3B5107F3-D63A-4F2B-9F89-7ECF34AD0AFC}" srcOrd="3" destOrd="0" presId="urn:microsoft.com/office/officeart/2005/8/layout/vList2"/>
    <dgm:cxn modelId="{07848CB1-E074-4388-A178-89F5F27C067C}" type="presParOf" srcId="{614D9F62-2984-4096-A755-9208DB54521C}" destId="{211F8B75-011D-4D9B-AF92-A49C77B52010}" srcOrd="4" destOrd="0" presId="urn:microsoft.com/office/officeart/2005/8/layout/vList2"/>
    <dgm:cxn modelId="{719E2BBF-614F-47C4-88AD-CAE21C227099}" type="presParOf" srcId="{614D9F62-2984-4096-A755-9208DB54521C}" destId="{BD5BEA98-FD6D-407A-8E83-97A96D24C394}" srcOrd="5" destOrd="0" presId="urn:microsoft.com/office/officeart/2005/8/layout/vList2"/>
    <dgm:cxn modelId="{481E1833-DD69-4C60-81B4-285EB88C517D}" type="presParOf" srcId="{614D9F62-2984-4096-A755-9208DB54521C}" destId="{1AB60132-63E1-4F62-A71F-208EB5F5CEF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23CD608-C8DB-4554-BD74-D840893E5716}"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832391C5-C698-46E6-928A-C391DB827D22}">
      <dgm:prSet/>
      <dgm:spPr/>
      <dgm:t>
        <a:bodyPr/>
        <a:lstStyle/>
        <a:p>
          <a:r>
            <a:rPr lang="en-US"/>
            <a:t>Case Managers (CM)/MPRW/CPS should have monthly contacts w/Tenant Services Coordinators to ensure housing issues are being addressed </a:t>
          </a:r>
        </a:p>
      </dgm:t>
    </dgm:pt>
    <dgm:pt modelId="{733CCA99-3FD1-41BF-B2B9-D787CAD9B2FC}" type="parTrans" cxnId="{939A2DA9-8C54-404B-92DC-577CC3C7AF72}">
      <dgm:prSet/>
      <dgm:spPr/>
      <dgm:t>
        <a:bodyPr/>
        <a:lstStyle/>
        <a:p>
          <a:endParaRPr lang="en-US"/>
        </a:p>
      </dgm:t>
    </dgm:pt>
    <dgm:pt modelId="{00966599-2F11-43C0-ADCF-E3C6F2E0B845}" type="sibTrans" cxnId="{939A2DA9-8C54-404B-92DC-577CC3C7AF72}">
      <dgm:prSet/>
      <dgm:spPr/>
      <dgm:t>
        <a:bodyPr/>
        <a:lstStyle/>
        <a:p>
          <a:endParaRPr lang="en-US"/>
        </a:p>
      </dgm:t>
    </dgm:pt>
    <dgm:pt modelId="{F347F7EA-A65C-4543-B2B2-9A46594601AE}">
      <dgm:prSet/>
      <dgm:spPr/>
      <dgm:t>
        <a:bodyPr/>
        <a:lstStyle/>
        <a:p>
          <a:r>
            <a:rPr lang="en-US"/>
            <a:t>MPRW/CPS should be in contact with housing team consistently</a:t>
          </a:r>
        </a:p>
      </dgm:t>
    </dgm:pt>
    <dgm:pt modelId="{1677E2F6-97FA-4AF9-9DD4-E1CFF8695569}" type="parTrans" cxnId="{09FE17B7-3857-4A2D-A8BE-94312E1305EA}">
      <dgm:prSet/>
      <dgm:spPr/>
      <dgm:t>
        <a:bodyPr/>
        <a:lstStyle/>
        <a:p>
          <a:endParaRPr lang="en-US"/>
        </a:p>
      </dgm:t>
    </dgm:pt>
    <dgm:pt modelId="{4F764FD3-5B56-4FF7-9E1F-09B9AF822BC7}" type="sibTrans" cxnId="{09FE17B7-3857-4A2D-A8BE-94312E1305EA}">
      <dgm:prSet/>
      <dgm:spPr/>
      <dgm:t>
        <a:bodyPr/>
        <a:lstStyle/>
        <a:p>
          <a:endParaRPr lang="en-US"/>
        </a:p>
      </dgm:t>
    </dgm:pt>
    <dgm:pt modelId="{61A452D7-16F8-4B33-8473-3233FC7D6AA0}" type="pres">
      <dgm:prSet presAssocID="{F23CD608-C8DB-4554-BD74-D840893E5716}" presName="linear" presStyleCnt="0">
        <dgm:presLayoutVars>
          <dgm:animLvl val="lvl"/>
          <dgm:resizeHandles val="exact"/>
        </dgm:presLayoutVars>
      </dgm:prSet>
      <dgm:spPr/>
      <dgm:t>
        <a:bodyPr/>
        <a:lstStyle/>
        <a:p>
          <a:endParaRPr lang="en-US"/>
        </a:p>
      </dgm:t>
    </dgm:pt>
    <dgm:pt modelId="{0EFEB137-0F5B-4B38-9A4F-C4E7C4B76472}" type="pres">
      <dgm:prSet presAssocID="{832391C5-C698-46E6-928A-C391DB827D22}" presName="parentText" presStyleLbl="node1" presStyleIdx="0" presStyleCnt="2">
        <dgm:presLayoutVars>
          <dgm:chMax val="0"/>
          <dgm:bulletEnabled val="1"/>
        </dgm:presLayoutVars>
      </dgm:prSet>
      <dgm:spPr/>
      <dgm:t>
        <a:bodyPr/>
        <a:lstStyle/>
        <a:p>
          <a:endParaRPr lang="en-US"/>
        </a:p>
      </dgm:t>
    </dgm:pt>
    <dgm:pt modelId="{47B73B4D-D5F4-4769-B430-CBD97738861E}" type="pres">
      <dgm:prSet presAssocID="{00966599-2F11-43C0-ADCF-E3C6F2E0B845}" presName="spacer" presStyleCnt="0"/>
      <dgm:spPr/>
    </dgm:pt>
    <dgm:pt modelId="{BBA9ECC8-911D-4411-AEF8-1D54642893E9}" type="pres">
      <dgm:prSet presAssocID="{F347F7EA-A65C-4543-B2B2-9A46594601AE}" presName="parentText" presStyleLbl="node1" presStyleIdx="1" presStyleCnt="2">
        <dgm:presLayoutVars>
          <dgm:chMax val="0"/>
          <dgm:bulletEnabled val="1"/>
        </dgm:presLayoutVars>
      </dgm:prSet>
      <dgm:spPr/>
      <dgm:t>
        <a:bodyPr/>
        <a:lstStyle/>
        <a:p>
          <a:endParaRPr lang="en-US"/>
        </a:p>
      </dgm:t>
    </dgm:pt>
  </dgm:ptLst>
  <dgm:cxnLst>
    <dgm:cxn modelId="{09FE17B7-3857-4A2D-A8BE-94312E1305EA}" srcId="{F23CD608-C8DB-4554-BD74-D840893E5716}" destId="{F347F7EA-A65C-4543-B2B2-9A46594601AE}" srcOrd="1" destOrd="0" parTransId="{1677E2F6-97FA-4AF9-9DD4-E1CFF8695569}" sibTransId="{4F764FD3-5B56-4FF7-9E1F-09B9AF822BC7}"/>
    <dgm:cxn modelId="{794F9E01-68F0-48BE-B5D1-E71C4C6DCD9B}" type="presOf" srcId="{F23CD608-C8DB-4554-BD74-D840893E5716}" destId="{61A452D7-16F8-4B33-8473-3233FC7D6AA0}" srcOrd="0" destOrd="0" presId="urn:microsoft.com/office/officeart/2005/8/layout/vList2"/>
    <dgm:cxn modelId="{8BEFBAF5-5DFB-4C61-B113-515B787013CB}" type="presOf" srcId="{F347F7EA-A65C-4543-B2B2-9A46594601AE}" destId="{BBA9ECC8-911D-4411-AEF8-1D54642893E9}" srcOrd="0" destOrd="0" presId="urn:microsoft.com/office/officeart/2005/8/layout/vList2"/>
    <dgm:cxn modelId="{939A2DA9-8C54-404B-92DC-577CC3C7AF72}" srcId="{F23CD608-C8DB-4554-BD74-D840893E5716}" destId="{832391C5-C698-46E6-928A-C391DB827D22}" srcOrd="0" destOrd="0" parTransId="{733CCA99-3FD1-41BF-B2B9-D787CAD9B2FC}" sibTransId="{00966599-2F11-43C0-ADCF-E3C6F2E0B845}"/>
    <dgm:cxn modelId="{7F33CFC3-2C95-4A42-A1F6-E2EE7758BD9E}" type="presOf" srcId="{832391C5-C698-46E6-928A-C391DB827D22}" destId="{0EFEB137-0F5B-4B38-9A4F-C4E7C4B76472}" srcOrd="0" destOrd="0" presId="urn:microsoft.com/office/officeart/2005/8/layout/vList2"/>
    <dgm:cxn modelId="{CC18AB7A-32F1-4AFC-897B-09DAA33E517E}" type="presParOf" srcId="{61A452D7-16F8-4B33-8473-3233FC7D6AA0}" destId="{0EFEB137-0F5B-4B38-9A4F-C4E7C4B76472}" srcOrd="0" destOrd="0" presId="urn:microsoft.com/office/officeart/2005/8/layout/vList2"/>
    <dgm:cxn modelId="{49452542-A3A0-41B3-B629-3CDD6F40D0F3}" type="presParOf" srcId="{61A452D7-16F8-4B33-8473-3233FC7D6AA0}" destId="{47B73B4D-D5F4-4769-B430-CBD97738861E}" srcOrd="1" destOrd="0" presId="urn:microsoft.com/office/officeart/2005/8/layout/vList2"/>
    <dgm:cxn modelId="{31F9C05C-F8AE-4796-96CA-8EE9A031BF8E}" type="presParOf" srcId="{61A452D7-16F8-4B33-8473-3233FC7D6AA0}" destId="{BBA9ECC8-911D-4411-AEF8-1D54642893E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10DF8-173C-479E-83A9-77346CB7B080}">
      <dsp:nvSpPr>
        <dsp:cNvPr id="0" name=""/>
        <dsp:cNvSpPr/>
      </dsp:nvSpPr>
      <dsp:spPr>
        <a:xfrm>
          <a:off x="2041785" y="312784"/>
          <a:ext cx="4042139" cy="4042139"/>
        </a:xfrm>
        <a:prstGeom prst="pie">
          <a:avLst>
            <a:gd name="adj1" fmla="val 16200000"/>
            <a:gd name="adj2" fmla="val 18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latin typeface="Arial"/>
              <a:cs typeface="Arial"/>
            </a:rPr>
            <a:t>Cost-Effective</a:t>
          </a:r>
          <a:endParaRPr lang="en-US" sz="3000" b="1" kern="1200" dirty="0">
            <a:solidFill>
              <a:srgbClr val="010000"/>
            </a:solidFill>
            <a:latin typeface="Arial"/>
            <a:cs typeface="Arial"/>
          </a:endParaRPr>
        </a:p>
      </dsp:txBody>
      <dsp:txXfrm>
        <a:off x="4172089" y="1169333"/>
        <a:ext cx="1443621" cy="1203017"/>
      </dsp:txXfrm>
    </dsp:sp>
    <dsp:sp modelId="{0406F909-06A6-4DEC-98B1-B008AE8C14FB}">
      <dsp:nvSpPr>
        <dsp:cNvPr id="0" name=""/>
        <dsp:cNvSpPr/>
      </dsp:nvSpPr>
      <dsp:spPr>
        <a:xfrm>
          <a:off x="1958536" y="457146"/>
          <a:ext cx="4042139" cy="4042139"/>
        </a:xfrm>
        <a:prstGeom prst="pie">
          <a:avLst>
            <a:gd name="adj1" fmla="val 1800000"/>
            <a:gd name="adj2" fmla="val 90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latin typeface="Arial"/>
              <a:cs typeface="Arial"/>
            </a:rPr>
            <a:t>Beneficial</a:t>
          </a:r>
        </a:p>
      </dsp:txBody>
      <dsp:txXfrm>
        <a:off x="2920950" y="3079725"/>
        <a:ext cx="2165431" cy="1058655"/>
      </dsp:txXfrm>
    </dsp:sp>
    <dsp:sp modelId="{614F8266-3848-4B3E-8EA2-F8735F9EBAC3}">
      <dsp:nvSpPr>
        <dsp:cNvPr id="0" name=""/>
        <dsp:cNvSpPr/>
      </dsp:nvSpPr>
      <dsp:spPr>
        <a:xfrm>
          <a:off x="1875287" y="312784"/>
          <a:ext cx="4042139" cy="4042139"/>
        </a:xfrm>
        <a:prstGeom prst="pie">
          <a:avLst>
            <a:gd name="adj1" fmla="val 9000000"/>
            <a:gd name="adj2" fmla="val 162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latin typeface="Arial"/>
              <a:cs typeface="Arial"/>
            </a:rPr>
            <a:t>Successful</a:t>
          </a:r>
        </a:p>
      </dsp:txBody>
      <dsp:txXfrm>
        <a:off x="2343502" y="1169333"/>
        <a:ext cx="1443621" cy="1203017"/>
      </dsp:txXfrm>
    </dsp:sp>
    <dsp:sp modelId="{680D1313-B2A0-4251-8893-4326EB4F2FDB}">
      <dsp:nvSpPr>
        <dsp:cNvPr id="0" name=""/>
        <dsp:cNvSpPr/>
      </dsp:nvSpPr>
      <dsp:spPr>
        <a:xfrm>
          <a:off x="1791891" y="62556"/>
          <a:ext cx="4542595" cy="4542595"/>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A5F1296-1ADF-4E56-AA4B-B64C37AFB6FC}">
      <dsp:nvSpPr>
        <dsp:cNvPr id="0" name=""/>
        <dsp:cNvSpPr/>
      </dsp:nvSpPr>
      <dsp:spPr>
        <a:xfrm>
          <a:off x="1708308" y="206663"/>
          <a:ext cx="4542595" cy="4542595"/>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BB7D096-8944-4A16-9403-EBD71EDE1199}">
      <dsp:nvSpPr>
        <dsp:cNvPr id="0" name=""/>
        <dsp:cNvSpPr/>
      </dsp:nvSpPr>
      <dsp:spPr>
        <a:xfrm>
          <a:off x="1624726" y="62556"/>
          <a:ext cx="4542595" cy="4542595"/>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E1BE2-B66F-46F4-95CB-299161EAAF37}">
      <dsp:nvSpPr>
        <dsp:cNvPr id="0" name=""/>
        <dsp:cNvSpPr/>
      </dsp:nvSpPr>
      <dsp:spPr>
        <a:xfrm>
          <a:off x="0" y="436729"/>
          <a:ext cx="2739041" cy="1643424"/>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latin typeface="Arial"/>
              <a:cs typeface="Arial"/>
            </a:rPr>
            <a:t>Targets households with multiple barriers</a:t>
          </a:r>
          <a:endParaRPr lang="en-US" sz="3000" b="1" kern="1200" dirty="0">
            <a:solidFill>
              <a:srgbClr val="010000"/>
            </a:solidFill>
            <a:latin typeface="Arial"/>
            <a:cs typeface="Arial"/>
          </a:endParaRPr>
        </a:p>
      </dsp:txBody>
      <dsp:txXfrm>
        <a:off x="0" y="436729"/>
        <a:ext cx="2739041" cy="1643424"/>
      </dsp:txXfrm>
    </dsp:sp>
    <dsp:sp modelId="{11A0CB60-9CAD-4589-B8C9-8B53FD61CAE9}">
      <dsp:nvSpPr>
        <dsp:cNvPr id="0" name=""/>
        <dsp:cNvSpPr/>
      </dsp:nvSpPr>
      <dsp:spPr>
        <a:xfrm>
          <a:off x="3012945" y="436729"/>
          <a:ext cx="2739041" cy="1643424"/>
        </a:xfrm>
        <a:prstGeom prst="rect">
          <a:avLst/>
        </a:prstGeom>
        <a:solidFill>
          <a:srgbClr val="0081C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latin typeface="Arial"/>
              <a:cs typeface="Arial"/>
            </a:rPr>
            <a:t>Provides unit with lease</a:t>
          </a:r>
        </a:p>
      </dsp:txBody>
      <dsp:txXfrm>
        <a:off x="3012945" y="436729"/>
        <a:ext cx="2739041" cy="1643424"/>
      </dsp:txXfrm>
    </dsp:sp>
    <dsp:sp modelId="{B5CDE27E-76FA-4686-921F-BA4021EBFE1E}">
      <dsp:nvSpPr>
        <dsp:cNvPr id="0" name=""/>
        <dsp:cNvSpPr/>
      </dsp:nvSpPr>
      <dsp:spPr>
        <a:xfrm>
          <a:off x="6025890" y="436729"/>
          <a:ext cx="2739041" cy="1643424"/>
        </a:xfrm>
        <a:prstGeom prst="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latin typeface="Arial"/>
              <a:cs typeface="Arial"/>
            </a:rPr>
            <a:t>Housing is affordable</a:t>
          </a:r>
        </a:p>
      </dsp:txBody>
      <dsp:txXfrm>
        <a:off x="6025890" y="436729"/>
        <a:ext cx="2739041" cy="1643424"/>
      </dsp:txXfrm>
    </dsp:sp>
    <dsp:sp modelId="{81F1EF1D-90A4-48AE-8D18-B2738D418AB7}">
      <dsp:nvSpPr>
        <dsp:cNvPr id="0" name=""/>
        <dsp:cNvSpPr/>
      </dsp:nvSpPr>
      <dsp:spPr>
        <a:xfrm>
          <a:off x="39524" y="2373812"/>
          <a:ext cx="2739041" cy="1643424"/>
        </a:xfrm>
        <a:prstGeom prst="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latin typeface="Arial"/>
              <a:cs typeface="Arial"/>
            </a:rPr>
            <a:t>Engages tenants in flexible, voluntary services</a:t>
          </a:r>
        </a:p>
      </dsp:txBody>
      <dsp:txXfrm>
        <a:off x="39524" y="2373812"/>
        <a:ext cx="2739041" cy="1643424"/>
      </dsp:txXfrm>
    </dsp:sp>
    <dsp:sp modelId="{1230DDF0-36B2-4BA9-AF7B-E1AB0603F7FD}">
      <dsp:nvSpPr>
        <dsp:cNvPr id="0" name=""/>
        <dsp:cNvSpPr/>
      </dsp:nvSpPr>
      <dsp:spPr>
        <a:xfrm>
          <a:off x="3012945" y="2354058"/>
          <a:ext cx="2739041" cy="1643424"/>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latin typeface="Arial"/>
              <a:cs typeface="Arial"/>
            </a:rPr>
            <a:t>Coordinates among key partners</a:t>
          </a:r>
        </a:p>
      </dsp:txBody>
      <dsp:txXfrm>
        <a:off x="3012945" y="2354058"/>
        <a:ext cx="2739041" cy="1643424"/>
      </dsp:txXfrm>
    </dsp:sp>
    <dsp:sp modelId="{CD2AF534-C8C9-49D4-86A6-664C0E56D17B}">
      <dsp:nvSpPr>
        <dsp:cNvPr id="0" name=""/>
        <dsp:cNvSpPr/>
      </dsp:nvSpPr>
      <dsp:spPr>
        <a:xfrm>
          <a:off x="6025890" y="2354058"/>
          <a:ext cx="2739041" cy="1643424"/>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latin typeface="Arial"/>
              <a:cs typeface="Arial"/>
            </a:rPr>
            <a:t>Supports connecting with community</a:t>
          </a:r>
        </a:p>
      </dsp:txBody>
      <dsp:txXfrm>
        <a:off x="6025890" y="2354058"/>
        <a:ext cx="2739041" cy="16434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A7E73F-C2DC-48D7-845D-17BBF7F255FF}">
      <dsp:nvSpPr>
        <dsp:cNvPr id="0" name=""/>
        <dsp:cNvSpPr/>
      </dsp:nvSpPr>
      <dsp:spPr>
        <a:xfrm>
          <a:off x="1110661" y="1993691"/>
          <a:ext cx="2032497" cy="2072444"/>
        </a:xfrm>
        <a:prstGeom prst="upArrow">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48EB81-4883-4BB9-AB9E-CF200C635D96}">
      <dsp:nvSpPr>
        <dsp:cNvPr id="0" name=""/>
        <dsp:cNvSpPr/>
      </dsp:nvSpPr>
      <dsp:spPr>
        <a:xfrm>
          <a:off x="2163720" y="0"/>
          <a:ext cx="3494614" cy="2072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0" rIns="256032" bIns="256032" numCol="1" spcCol="1270" anchor="ctr" anchorCtr="0">
          <a:noAutofit/>
        </a:bodyPr>
        <a:lstStyle/>
        <a:p>
          <a:pPr lvl="0" algn="l" defTabSz="1600200">
            <a:lnSpc>
              <a:spcPct val="90000"/>
            </a:lnSpc>
            <a:spcBef>
              <a:spcPct val="0"/>
            </a:spcBef>
            <a:spcAft>
              <a:spcPct val="35000"/>
            </a:spcAft>
          </a:pPr>
          <a:r>
            <a:rPr lang="en-US" sz="3600" b="1" kern="1200" dirty="0">
              <a:solidFill>
                <a:srgbClr val="0081C6"/>
              </a:solidFill>
              <a:latin typeface="Arial"/>
              <a:cs typeface="Arial"/>
            </a:rPr>
            <a:t>Low Demand</a:t>
          </a:r>
          <a:endParaRPr lang="en-US" sz="3000" b="1" kern="1200" dirty="0">
            <a:solidFill>
              <a:srgbClr val="010000"/>
            </a:solidFill>
            <a:latin typeface="Arial"/>
            <a:cs typeface="Arial"/>
          </a:endParaRPr>
        </a:p>
      </dsp:txBody>
      <dsp:txXfrm>
        <a:off x="2163720" y="0"/>
        <a:ext cx="3494614" cy="2072444"/>
      </dsp:txXfrm>
    </dsp:sp>
    <dsp:sp modelId="{74DF4DC1-9F9F-405C-A106-ED3F1CD35D1C}">
      <dsp:nvSpPr>
        <dsp:cNvPr id="0" name=""/>
        <dsp:cNvSpPr/>
      </dsp:nvSpPr>
      <dsp:spPr>
        <a:xfrm>
          <a:off x="0" y="6"/>
          <a:ext cx="2032497" cy="2072444"/>
        </a:xfrm>
        <a:prstGeom prst="downArrow">
          <a:avLst/>
        </a:prstGeom>
        <a:solidFill>
          <a:schemeClr val="accent4">
            <a:hueOff val="12190660"/>
            <a:satOff val="5283"/>
            <a:lumOff val="-201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9CD780-0D9B-4D41-A03F-C5D52F704375}">
      <dsp:nvSpPr>
        <dsp:cNvPr id="0" name=""/>
        <dsp:cNvSpPr/>
      </dsp:nvSpPr>
      <dsp:spPr>
        <a:xfrm>
          <a:off x="3025725" y="2245148"/>
          <a:ext cx="3133357" cy="2072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0" rIns="256032" bIns="256032" numCol="1" spcCol="1270" anchor="ctr" anchorCtr="0">
          <a:noAutofit/>
        </a:bodyPr>
        <a:lstStyle/>
        <a:p>
          <a:pPr lvl="0" algn="l" defTabSz="1600200">
            <a:lnSpc>
              <a:spcPct val="90000"/>
            </a:lnSpc>
            <a:spcBef>
              <a:spcPct val="0"/>
            </a:spcBef>
            <a:spcAft>
              <a:spcPct val="35000"/>
            </a:spcAft>
          </a:pPr>
          <a:r>
            <a:rPr lang="en-US" sz="3600" b="1" kern="1200" dirty="0">
              <a:solidFill>
                <a:srgbClr val="0081C6"/>
              </a:solidFill>
              <a:latin typeface="Arial"/>
              <a:cs typeface="Arial"/>
            </a:rPr>
            <a:t>High Rate of Housing Stability</a:t>
          </a:r>
        </a:p>
      </dsp:txBody>
      <dsp:txXfrm>
        <a:off x="3025725" y="2245148"/>
        <a:ext cx="3133357" cy="20724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37EE85-4E9D-4F3D-811A-B288D493B0A1}">
      <dsp:nvSpPr>
        <dsp:cNvPr id="0" name=""/>
        <dsp:cNvSpPr/>
      </dsp:nvSpPr>
      <dsp:spPr>
        <a:xfrm>
          <a:off x="1143045" y="0"/>
          <a:ext cx="3086990" cy="173884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latin typeface="+mn-lt"/>
            </a:rPr>
            <a:t>Property/ Housing Management Staff</a:t>
          </a:r>
        </a:p>
      </dsp:txBody>
      <dsp:txXfrm>
        <a:off x="1595124" y="254647"/>
        <a:ext cx="2182832" cy="1229547"/>
      </dsp:txXfrm>
    </dsp:sp>
    <dsp:sp modelId="{E8379A4B-10C0-44BA-BAD3-F46690080B00}">
      <dsp:nvSpPr>
        <dsp:cNvPr id="0" name=""/>
        <dsp:cNvSpPr/>
      </dsp:nvSpPr>
      <dsp:spPr>
        <a:xfrm>
          <a:off x="2447772" y="1857324"/>
          <a:ext cx="631553" cy="631553"/>
        </a:xfrm>
        <a:prstGeom prst="mathPlus">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2531484" y="2098830"/>
        <a:ext cx="464129" cy="148541"/>
      </dsp:txXfrm>
    </dsp:sp>
    <dsp:sp modelId="{96F7220A-B0FA-469F-B489-2AE4DA251E58}">
      <dsp:nvSpPr>
        <dsp:cNvPr id="0" name=""/>
        <dsp:cNvSpPr/>
      </dsp:nvSpPr>
      <dsp:spPr>
        <a:xfrm>
          <a:off x="1394175" y="2548345"/>
          <a:ext cx="3086990" cy="1738841"/>
        </a:xfrm>
        <a:prstGeom prst="ellipse">
          <a:avLst/>
        </a:prstGeom>
        <a:solidFill>
          <a:schemeClr val="accent4">
            <a:hueOff val="6095330"/>
            <a:satOff val="2642"/>
            <a:lumOff val="-100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latin typeface="+mn-lt"/>
            </a:rPr>
            <a:t>Supportive Services Providers</a:t>
          </a:r>
        </a:p>
      </dsp:txBody>
      <dsp:txXfrm>
        <a:off x="1846254" y="2802992"/>
        <a:ext cx="2182832" cy="1229547"/>
      </dsp:txXfrm>
    </dsp:sp>
    <dsp:sp modelId="{4B0361FD-3426-4C95-A66C-5DDF081789AE}">
      <dsp:nvSpPr>
        <dsp:cNvPr id="0" name=""/>
        <dsp:cNvSpPr/>
      </dsp:nvSpPr>
      <dsp:spPr>
        <a:xfrm rot="21600000">
          <a:off x="3794923" y="2026400"/>
          <a:ext cx="502030" cy="310952"/>
        </a:xfrm>
        <a:prstGeom prst="mathEqual">
          <a:avLst/>
        </a:prstGeom>
        <a:solidFill>
          <a:schemeClr val="accent4">
            <a:hueOff val="12190660"/>
            <a:satOff val="5283"/>
            <a:lumOff val="-2019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21600000">
        <a:off x="3794923" y="2088590"/>
        <a:ext cx="408744" cy="186572"/>
      </dsp:txXfrm>
    </dsp:sp>
    <dsp:sp modelId="{2CB17727-02D1-4C2D-BEDA-FA750824BB26}">
      <dsp:nvSpPr>
        <dsp:cNvPr id="0" name=""/>
        <dsp:cNvSpPr/>
      </dsp:nvSpPr>
      <dsp:spPr>
        <a:xfrm>
          <a:off x="4591479" y="1208992"/>
          <a:ext cx="2045536" cy="1947253"/>
        </a:xfrm>
        <a:prstGeom prst="flowChartProcess">
          <a:avLst/>
        </a:prstGeom>
        <a:solidFill>
          <a:schemeClr val="accent4">
            <a:hueOff val="12190660"/>
            <a:satOff val="5283"/>
            <a:lumOff val="-201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latin typeface="+mn-lt"/>
            </a:rPr>
            <a:t>Tenants sustain stable housing</a:t>
          </a:r>
        </a:p>
        <a:p>
          <a:pPr lvl="0" algn="ctr" defTabSz="1066800">
            <a:lnSpc>
              <a:spcPct val="90000"/>
            </a:lnSpc>
            <a:spcBef>
              <a:spcPct val="0"/>
            </a:spcBef>
            <a:spcAft>
              <a:spcPct val="35000"/>
            </a:spcAft>
          </a:pPr>
          <a:endParaRPr lang="en-US" sz="2400" kern="1200" dirty="0">
            <a:latin typeface="Century Schoolbook" pitchFamily="18" charset="0"/>
          </a:endParaRPr>
        </a:p>
      </dsp:txBody>
      <dsp:txXfrm>
        <a:off x="4591479" y="1208992"/>
        <a:ext cx="2045536" cy="19472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67340-85EA-40A4-ABF8-99998ED6CE2E}">
      <dsp:nvSpPr>
        <dsp:cNvPr id="0" name=""/>
        <dsp:cNvSpPr/>
      </dsp:nvSpPr>
      <dsp:spPr>
        <a:xfrm rot="10800000">
          <a:off x="1287235" y="3442"/>
          <a:ext cx="4033270" cy="1085345"/>
        </a:xfrm>
        <a:prstGeom prst="homePlate">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478607" tIns="87630" rIns="163576" bIns="87630" numCol="1" spcCol="1270" anchor="ctr" anchorCtr="0">
          <a:noAutofit/>
        </a:bodyPr>
        <a:lstStyle/>
        <a:p>
          <a:pPr lvl="0" algn="ctr" defTabSz="1022350">
            <a:lnSpc>
              <a:spcPct val="90000"/>
            </a:lnSpc>
            <a:spcBef>
              <a:spcPct val="0"/>
            </a:spcBef>
            <a:spcAft>
              <a:spcPct val="35000"/>
            </a:spcAft>
          </a:pPr>
          <a:r>
            <a:rPr lang="en-US" sz="2300" b="1" kern="1200" dirty="0">
              <a:latin typeface="+mn-lt"/>
            </a:rPr>
            <a:t>43% Reduction in Number of Nights in Shelter</a:t>
          </a:r>
        </a:p>
      </dsp:txBody>
      <dsp:txXfrm rot="10800000">
        <a:off x="1558571" y="3442"/>
        <a:ext cx="3761934" cy="1085345"/>
      </dsp:txXfrm>
    </dsp:sp>
    <dsp:sp modelId="{B5E272FD-1235-422E-B458-33900DE0FBFD}">
      <dsp:nvSpPr>
        <dsp:cNvPr id="0" name=""/>
        <dsp:cNvSpPr/>
      </dsp:nvSpPr>
      <dsp:spPr>
        <a:xfrm>
          <a:off x="744562" y="3442"/>
          <a:ext cx="1085345" cy="108534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6000" b="-26000"/>
          </a:stretch>
        </a:blip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D4DE6FC1-4608-4CC4-B100-C03D39672433}">
      <dsp:nvSpPr>
        <dsp:cNvPr id="0" name=""/>
        <dsp:cNvSpPr/>
      </dsp:nvSpPr>
      <dsp:spPr>
        <a:xfrm rot="10800000">
          <a:off x="1287235" y="1412771"/>
          <a:ext cx="4033270" cy="1085345"/>
        </a:xfrm>
        <a:prstGeom prst="homePlate">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w="9525" cap="flat" cmpd="sng" algn="ctr">
          <a:solidFill>
            <a:schemeClr val="accent4">
              <a:shade val="95000"/>
              <a:satMod val="105000"/>
            </a:schemeClr>
          </a:solidFill>
          <a:prstDash val="solid"/>
        </a:ln>
        <a:effectLst>
          <a:outerShdw blurRad="40000" dist="23000" dir="5400000" rotWithShape="0">
            <a:srgbClr val="000000">
              <a:alpha val="35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478607" tIns="87630" rIns="163576" bIns="87630" numCol="1" spcCol="1270" anchor="ctr" anchorCtr="0">
          <a:noAutofit/>
        </a:bodyPr>
        <a:lstStyle/>
        <a:p>
          <a:pPr lvl="0" algn="ctr" defTabSz="1022350">
            <a:lnSpc>
              <a:spcPct val="90000"/>
            </a:lnSpc>
            <a:spcBef>
              <a:spcPct val="0"/>
            </a:spcBef>
            <a:spcAft>
              <a:spcPct val="35000"/>
            </a:spcAft>
          </a:pPr>
          <a:r>
            <a:rPr lang="en-US" sz="2300" b="1" kern="1200" dirty="0">
              <a:latin typeface="+mn-lt"/>
            </a:rPr>
            <a:t>46% Savings in ER</a:t>
          </a:r>
        </a:p>
      </dsp:txBody>
      <dsp:txXfrm rot="10800000">
        <a:off x="1558571" y="1412771"/>
        <a:ext cx="3761934" cy="1085345"/>
      </dsp:txXfrm>
    </dsp:sp>
    <dsp:sp modelId="{5B745143-36CE-41D3-8380-1696139259B8}">
      <dsp:nvSpPr>
        <dsp:cNvPr id="0" name=""/>
        <dsp:cNvSpPr/>
      </dsp:nvSpPr>
      <dsp:spPr>
        <a:xfrm>
          <a:off x="744562" y="1412771"/>
          <a:ext cx="1085345" cy="108534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a:ln w="25400" cap="flat" cmpd="sng" algn="ctr">
          <a:solidFill>
            <a:schemeClr val="accent4"/>
          </a:solidFill>
          <a:prstDash val="solid"/>
        </a:ln>
        <a:effectLst/>
      </dsp:spPr>
      <dsp:style>
        <a:lnRef idx="2">
          <a:scrgbClr r="0" g="0" b="0"/>
        </a:lnRef>
        <a:fillRef idx="1">
          <a:scrgbClr r="0" g="0" b="0"/>
        </a:fillRef>
        <a:effectRef idx="0">
          <a:scrgbClr r="0" g="0" b="0"/>
        </a:effectRef>
        <a:fontRef idx="minor"/>
      </dsp:style>
    </dsp:sp>
    <dsp:sp modelId="{A916ACDB-6DBB-48CF-A4A9-17B8260D4860}">
      <dsp:nvSpPr>
        <dsp:cNvPr id="0" name=""/>
        <dsp:cNvSpPr/>
      </dsp:nvSpPr>
      <dsp:spPr>
        <a:xfrm rot="10800000">
          <a:off x="1287235" y="2822100"/>
          <a:ext cx="4033270" cy="1085345"/>
        </a:xfrm>
        <a:prstGeom prst="homePlate">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478607" tIns="87630" rIns="163576" bIns="87630" numCol="1" spcCol="1270" anchor="ctr" anchorCtr="0">
          <a:noAutofit/>
        </a:bodyPr>
        <a:lstStyle/>
        <a:p>
          <a:pPr lvl="0" algn="ctr" defTabSz="1022350">
            <a:lnSpc>
              <a:spcPct val="90000"/>
            </a:lnSpc>
            <a:spcBef>
              <a:spcPct val="0"/>
            </a:spcBef>
            <a:spcAft>
              <a:spcPct val="35000"/>
            </a:spcAft>
          </a:pPr>
          <a:r>
            <a:rPr lang="en-US" sz="2300" b="1" kern="1200" dirty="0">
              <a:latin typeface="+mn-lt"/>
            </a:rPr>
            <a:t>50% Reduction in Number of Days in County Jail</a:t>
          </a:r>
        </a:p>
      </dsp:txBody>
      <dsp:txXfrm rot="10800000">
        <a:off x="1558571" y="2822100"/>
        <a:ext cx="3761934" cy="1085345"/>
      </dsp:txXfrm>
    </dsp:sp>
    <dsp:sp modelId="{7AE97D71-3973-431D-909A-347C4F07C2AD}">
      <dsp:nvSpPr>
        <dsp:cNvPr id="0" name=""/>
        <dsp:cNvSpPr/>
      </dsp:nvSpPr>
      <dsp:spPr>
        <a:xfrm>
          <a:off x="744562" y="2822100"/>
          <a:ext cx="1085345" cy="108534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6000" r="-26000"/>
          </a:stretch>
        </a:blip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sp>
    <dsp:sp modelId="{22DD84ED-BD92-4D57-8520-393965581BAB}">
      <dsp:nvSpPr>
        <dsp:cNvPr id="0" name=""/>
        <dsp:cNvSpPr/>
      </dsp:nvSpPr>
      <dsp:spPr>
        <a:xfrm rot="10800000">
          <a:off x="1287235" y="4231429"/>
          <a:ext cx="4033270" cy="1085345"/>
        </a:xfrm>
        <a:prstGeom prst="homePlate">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478607" tIns="87630" rIns="163576" bIns="87630" numCol="1" spcCol="1270" anchor="ctr" anchorCtr="0">
          <a:noAutofit/>
        </a:bodyPr>
        <a:lstStyle/>
        <a:p>
          <a:pPr lvl="0" algn="ctr" defTabSz="1022350">
            <a:lnSpc>
              <a:spcPct val="90000"/>
            </a:lnSpc>
            <a:spcBef>
              <a:spcPct val="0"/>
            </a:spcBef>
            <a:spcAft>
              <a:spcPct val="35000"/>
            </a:spcAft>
          </a:pPr>
          <a:r>
            <a:rPr lang="en-US" sz="2300" b="1" kern="1200" dirty="0">
              <a:latin typeface="+mn-lt"/>
            </a:rPr>
            <a:t>51% Savings in Ambulance Transportation</a:t>
          </a:r>
        </a:p>
      </dsp:txBody>
      <dsp:txXfrm rot="10800000">
        <a:off x="1558571" y="4231429"/>
        <a:ext cx="3761934" cy="1085345"/>
      </dsp:txXfrm>
    </dsp:sp>
    <dsp:sp modelId="{CCEF9020-CE6F-4FE7-ADBF-3123273E8D36}">
      <dsp:nvSpPr>
        <dsp:cNvPr id="0" name=""/>
        <dsp:cNvSpPr/>
      </dsp:nvSpPr>
      <dsp:spPr>
        <a:xfrm>
          <a:off x="744562" y="4231429"/>
          <a:ext cx="1085345" cy="1085345"/>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6000" r="-26000"/>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395B71-E8E9-4CF4-8588-939A8467B81E}">
      <dsp:nvSpPr>
        <dsp:cNvPr id="0" name=""/>
        <dsp:cNvSpPr/>
      </dsp:nvSpPr>
      <dsp:spPr>
        <a:xfrm>
          <a:off x="0" y="70050"/>
          <a:ext cx="4971603" cy="91260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a:t>Skill Based: Teaching a skill</a:t>
          </a:r>
        </a:p>
      </dsp:txBody>
      <dsp:txXfrm>
        <a:off x="44549" y="114599"/>
        <a:ext cx="4882505" cy="823502"/>
      </dsp:txXfrm>
    </dsp:sp>
    <dsp:sp modelId="{26D408B1-06D1-4E0C-88F9-DE3871F5CF7A}">
      <dsp:nvSpPr>
        <dsp:cNvPr id="0" name=""/>
        <dsp:cNvSpPr/>
      </dsp:nvSpPr>
      <dsp:spPr>
        <a:xfrm>
          <a:off x="0" y="1051770"/>
          <a:ext cx="4971603" cy="912600"/>
        </a:xfrm>
        <a:prstGeom prst="roundRect">
          <a:avLst/>
        </a:prstGeom>
        <a:gradFill rotWithShape="0">
          <a:gsLst>
            <a:gs pos="0">
              <a:schemeClr val="accent2">
                <a:hueOff val="-741071"/>
                <a:satOff val="3550"/>
                <a:lumOff val="3284"/>
                <a:alphaOff val="0"/>
                <a:tint val="96000"/>
                <a:lumMod val="100000"/>
              </a:schemeClr>
            </a:gs>
            <a:gs pos="78000">
              <a:schemeClr val="accent2">
                <a:hueOff val="-741071"/>
                <a:satOff val="3550"/>
                <a:lumOff val="328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a:t>Increase independence/functioning</a:t>
          </a:r>
        </a:p>
      </dsp:txBody>
      <dsp:txXfrm>
        <a:off x="44549" y="1096319"/>
        <a:ext cx="4882505" cy="823502"/>
      </dsp:txXfrm>
    </dsp:sp>
    <dsp:sp modelId="{EEB392A8-5C42-43D3-8D1E-22BC5017AB2F}">
      <dsp:nvSpPr>
        <dsp:cNvPr id="0" name=""/>
        <dsp:cNvSpPr/>
      </dsp:nvSpPr>
      <dsp:spPr>
        <a:xfrm>
          <a:off x="0" y="2033490"/>
          <a:ext cx="4971603" cy="912600"/>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a:t>Chosen environment: Living, Learning, Working, Socializing  </a:t>
          </a:r>
        </a:p>
      </dsp:txBody>
      <dsp:txXfrm>
        <a:off x="44549" y="2078039"/>
        <a:ext cx="4882505" cy="823502"/>
      </dsp:txXfrm>
    </dsp:sp>
    <dsp:sp modelId="{9954A9DC-83F6-47BD-93C7-4EDA7E82A7A8}">
      <dsp:nvSpPr>
        <dsp:cNvPr id="0" name=""/>
        <dsp:cNvSpPr/>
      </dsp:nvSpPr>
      <dsp:spPr>
        <a:xfrm>
          <a:off x="0" y="3015210"/>
          <a:ext cx="4971603" cy="912600"/>
        </a:xfrm>
        <a:prstGeom prst="roundRect">
          <a:avLst/>
        </a:prstGeom>
        <a:gradFill rotWithShape="0">
          <a:gsLst>
            <a:gs pos="0">
              <a:schemeClr val="accent2">
                <a:hueOff val="-2223214"/>
                <a:satOff val="10650"/>
                <a:lumOff val="9853"/>
                <a:alphaOff val="0"/>
                <a:tint val="96000"/>
                <a:lumMod val="100000"/>
              </a:schemeClr>
            </a:gs>
            <a:gs pos="78000">
              <a:schemeClr val="accent2">
                <a:hueOff val="-2223214"/>
                <a:satOff val="10650"/>
                <a:lumOff val="9853"/>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a:t>Supports and Resources</a:t>
          </a:r>
        </a:p>
      </dsp:txBody>
      <dsp:txXfrm>
        <a:off x="44549" y="3059759"/>
        <a:ext cx="4882505" cy="823502"/>
      </dsp:txXfrm>
    </dsp:sp>
    <dsp:sp modelId="{6F8B3197-6739-4592-AC88-4B5D7D5665F8}">
      <dsp:nvSpPr>
        <dsp:cNvPr id="0" name=""/>
        <dsp:cNvSpPr/>
      </dsp:nvSpPr>
      <dsp:spPr>
        <a:xfrm>
          <a:off x="0" y="3996930"/>
          <a:ext cx="4971603" cy="91260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a:t>Least amount of professional intervention needed</a:t>
          </a:r>
        </a:p>
      </dsp:txBody>
      <dsp:txXfrm>
        <a:off x="44549" y="4041479"/>
        <a:ext cx="4882505" cy="8235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53D9B-A25A-4936-BDE9-9852A51C31E7}">
      <dsp:nvSpPr>
        <dsp:cNvPr id="0" name=""/>
        <dsp:cNvSpPr/>
      </dsp:nvSpPr>
      <dsp:spPr>
        <a:xfrm>
          <a:off x="0" y="41953"/>
          <a:ext cx="4971603" cy="1176398"/>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Attend linkage meetings</a:t>
          </a:r>
        </a:p>
      </dsp:txBody>
      <dsp:txXfrm>
        <a:off x="57427" y="99380"/>
        <a:ext cx="4856749" cy="1061544"/>
      </dsp:txXfrm>
    </dsp:sp>
    <dsp:sp modelId="{A958DFDF-E77C-40B7-AC7B-4E2C150BB5F4}">
      <dsp:nvSpPr>
        <dsp:cNvPr id="0" name=""/>
        <dsp:cNvSpPr/>
      </dsp:nvSpPr>
      <dsp:spPr>
        <a:xfrm>
          <a:off x="0" y="1281712"/>
          <a:ext cx="4971603" cy="1176398"/>
        </a:xfrm>
        <a:prstGeom prst="roundRect">
          <a:avLst/>
        </a:prstGeom>
        <a:gradFill rotWithShape="0">
          <a:gsLst>
            <a:gs pos="0">
              <a:schemeClr val="accent2">
                <a:hueOff val="-988095"/>
                <a:satOff val="4733"/>
                <a:lumOff val="4379"/>
                <a:alphaOff val="0"/>
                <a:tint val="96000"/>
                <a:lumMod val="100000"/>
              </a:schemeClr>
            </a:gs>
            <a:gs pos="78000">
              <a:schemeClr val="accent2">
                <a:hueOff val="-988095"/>
                <a:satOff val="4733"/>
                <a:lumOff val="437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Active participation in the meetings </a:t>
          </a:r>
        </a:p>
      </dsp:txBody>
      <dsp:txXfrm>
        <a:off x="57427" y="1339139"/>
        <a:ext cx="4856749" cy="1061544"/>
      </dsp:txXfrm>
    </dsp:sp>
    <dsp:sp modelId="{D61FF173-2589-4FC5-A2B2-38DC0A3316D0}">
      <dsp:nvSpPr>
        <dsp:cNvPr id="0" name=""/>
        <dsp:cNvSpPr/>
      </dsp:nvSpPr>
      <dsp:spPr>
        <a:xfrm>
          <a:off x="0" y="2521470"/>
          <a:ext cx="4971603" cy="1176398"/>
        </a:xfrm>
        <a:prstGeom prst="roundRect">
          <a:avLst/>
        </a:prstGeom>
        <a:gradFill rotWithShape="0">
          <a:gsLst>
            <a:gs pos="0">
              <a:schemeClr val="accent2">
                <a:hueOff val="-1976191"/>
                <a:satOff val="9467"/>
                <a:lumOff val="8758"/>
                <a:alphaOff val="0"/>
                <a:tint val="96000"/>
                <a:lumMod val="100000"/>
              </a:schemeClr>
            </a:gs>
            <a:gs pos="78000">
              <a:schemeClr val="accent2">
                <a:hueOff val="-1976191"/>
                <a:satOff val="9467"/>
                <a:lumOff val="875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Develop MPR/CPS goals that are different and distinct</a:t>
          </a:r>
        </a:p>
      </dsp:txBody>
      <dsp:txXfrm>
        <a:off x="57427" y="2578897"/>
        <a:ext cx="4856749" cy="1061544"/>
      </dsp:txXfrm>
    </dsp:sp>
    <dsp:sp modelId="{DB256911-0D98-4A0C-960C-11EF1AFD06A7}">
      <dsp:nvSpPr>
        <dsp:cNvPr id="0" name=""/>
        <dsp:cNvSpPr/>
      </dsp:nvSpPr>
      <dsp:spPr>
        <a:xfrm>
          <a:off x="0" y="3761228"/>
          <a:ext cx="4971603" cy="1176398"/>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Coach and/or Train (show, model, teach how to call the Dr, schedule an appt., travel train, self-advocate)  </a:t>
          </a:r>
        </a:p>
      </dsp:txBody>
      <dsp:txXfrm>
        <a:off x="57427" y="3818655"/>
        <a:ext cx="4856749" cy="10615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1AD47-BA5F-4AB5-911F-03FD65A768CA}">
      <dsp:nvSpPr>
        <dsp:cNvPr id="0" name=""/>
        <dsp:cNvSpPr/>
      </dsp:nvSpPr>
      <dsp:spPr>
        <a:xfrm>
          <a:off x="0" y="58845"/>
          <a:ext cx="4971603" cy="1167952"/>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Flexible hours are available to meet the needs of the participants</a:t>
          </a:r>
        </a:p>
      </dsp:txBody>
      <dsp:txXfrm>
        <a:off x="57015" y="115860"/>
        <a:ext cx="4857573" cy="1053922"/>
      </dsp:txXfrm>
    </dsp:sp>
    <dsp:sp modelId="{871EB836-638B-463C-B767-24837F2120F0}">
      <dsp:nvSpPr>
        <dsp:cNvPr id="0" name=""/>
        <dsp:cNvSpPr/>
      </dsp:nvSpPr>
      <dsp:spPr>
        <a:xfrm>
          <a:off x="0" y="1290157"/>
          <a:ext cx="4971603" cy="1167952"/>
        </a:xfrm>
        <a:prstGeom prst="roundRect">
          <a:avLst/>
        </a:prstGeom>
        <a:gradFill rotWithShape="0">
          <a:gsLst>
            <a:gs pos="0">
              <a:schemeClr val="accent2">
                <a:hueOff val="-988095"/>
                <a:satOff val="4733"/>
                <a:lumOff val="4379"/>
                <a:alphaOff val="0"/>
                <a:tint val="96000"/>
                <a:lumMod val="100000"/>
              </a:schemeClr>
            </a:gs>
            <a:gs pos="78000">
              <a:schemeClr val="accent2">
                <a:hueOff val="-988095"/>
                <a:satOff val="4733"/>
                <a:lumOff val="437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Visits based on need and recovery plan </a:t>
          </a:r>
        </a:p>
      </dsp:txBody>
      <dsp:txXfrm>
        <a:off x="57015" y="1347172"/>
        <a:ext cx="4857573" cy="1053922"/>
      </dsp:txXfrm>
    </dsp:sp>
    <dsp:sp modelId="{211F8B75-011D-4D9B-AF92-A49C77B52010}">
      <dsp:nvSpPr>
        <dsp:cNvPr id="0" name=""/>
        <dsp:cNvSpPr/>
      </dsp:nvSpPr>
      <dsp:spPr>
        <a:xfrm>
          <a:off x="0" y="2521470"/>
          <a:ext cx="4971603" cy="1167952"/>
        </a:xfrm>
        <a:prstGeom prst="roundRect">
          <a:avLst/>
        </a:prstGeom>
        <a:gradFill rotWithShape="0">
          <a:gsLst>
            <a:gs pos="0">
              <a:schemeClr val="accent2">
                <a:hueOff val="-1976191"/>
                <a:satOff val="9467"/>
                <a:lumOff val="8758"/>
                <a:alphaOff val="0"/>
                <a:tint val="96000"/>
                <a:lumMod val="100000"/>
              </a:schemeClr>
            </a:gs>
            <a:gs pos="78000">
              <a:schemeClr val="accent2">
                <a:hueOff val="-1976191"/>
                <a:satOff val="9467"/>
                <a:lumOff val="875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Collaborative Efforts with Case Management and any additional supportive services </a:t>
          </a:r>
        </a:p>
      </dsp:txBody>
      <dsp:txXfrm>
        <a:off x="57015" y="2578485"/>
        <a:ext cx="4857573" cy="1053922"/>
      </dsp:txXfrm>
    </dsp:sp>
    <dsp:sp modelId="{1AB60132-63E1-4F62-A71F-208EB5F5CEFB}">
      <dsp:nvSpPr>
        <dsp:cNvPr id="0" name=""/>
        <dsp:cNvSpPr/>
      </dsp:nvSpPr>
      <dsp:spPr>
        <a:xfrm>
          <a:off x="0" y="3752783"/>
          <a:ext cx="4971603" cy="1167952"/>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Community Integration</a:t>
          </a:r>
        </a:p>
      </dsp:txBody>
      <dsp:txXfrm>
        <a:off x="57015" y="3809798"/>
        <a:ext cx="4857573" cy="105392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EB137-0F5B-4B38-9A4F-C4E7C4B76472}">
      <dsp:nvSpPr>
        <dsp:cNvPr id="0" name=""/>
        <dsp:cNvSpPr/>
      </dsp:nvSpPr>
      <dsp:spPr>
        <a:xfrm>
          <a:off x="0" y="347790"/>
          <a:ext cx="4971603" cy="210600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a:t>Case Managers (CM)/MPRW/CPS should have monthly contacts w/Tenant Services Coordinators to ensure housing issues are being addressed </a:t>
          </a:r>
        </a:p>
      </dsp:txBody>
      <dsp:txXfrm>
        <a:off x="102806" y="450596"/>
        <a:ext cx="4765991" cy="1900388"/>
      </dsp:txXfrm>
    </dsp:sp>
    <dsp:sp modelId="{BBA9ECC8-911D-4411-AEF8-1D54642893E9}">
      <dsp:nvSpPr>
        <dsp:cNvPr id="0" name=""/>
        <dsp:cNvSpPr/>
      </dsp:nvSpPr>
      <dsp:spPr>
        <a:xfrm>
          <a:off x="0" y="2525790"/>
          <a:ext cx="4971603" cy="210600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a:t>MPRW/CPS should be in contact with housing team consistently</a:t>
          </a:r>
        </a:p>
      </dsp:txBody>
      <dsp:txXfrm>
        <a:off x="102806" y="2628596"/>
        <a:ext cx="4765991" cy="1900388"/>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41464-6D7D-4B49-A33B-4603AAF3B2C1}" type="datetimeFigureOut">
              <a:rPr lang="en-US" smtClean="0"/>
              <a:t>6/28/2019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6341D7-C36A-465D-8069-D17CE9617BAD}" type="slidenum">
              <a:rPr lang="en-US" smtClean="0"/>
              <a:t>‹#›</a:t>
            </a:fld>
            <a:endParaRPr lang="en-US"/>
          </a:p>
        </p:txBody>
      </p:sp>
    </p:spTree>
    <p:extLst>
      <p:ext uri="{BB962C8B-B14F-4D97-AF65-F5344CB8AC3E}">
        <p14:creationId xmlns:p14="http://schemas.microsoft.com/office/powerpoint/2010/main" val="1012401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sh.us1.list-manage.com/track/click?u=d477f3e2e075003c9d2f335a3&amp;id=20a6d48930&amp;e=W1LH8CUWV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23C2B-0769-48CE-B518-E96231060A2E}"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905545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Although there are many models of SH in a wide range of geographic locations, all quality SH includes these key components, and we’ll go through each component now so you an become familiar with 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F9F17-BD84-4D56-A3DF-1E59C5A370AF}"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676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we know that Supportive housing combines affordable housing with services, we want to make sure that it is targeted effectively to the people who are most in need.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F9F17-BD84-4D56-A3DF-1E59C5A370AF}"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572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People</a:t>
            </a:r>
            <a:r>
              <a:rPr lang="en-US" b="0" u="none" baseline="0" dirty="0"/>
              <a:t> who go into SH at this point of their life, need more than the affordability. SH is for people who need services + housing</a:t>
            </a:r>
            <a:endParaRPr lang="en-US" b="0" u="none" dirty="0"/>
          </a:p>
          <a:p>
            <a:endParaRPr lang="en-US" b="0" u="none" dirty="0"/>
          </a:p>
          <a:p>
            <a:r>
              <a:rPr lang="en-US" baseline="0" dirty="0"/>
              <a:t>SH is for people who are highly vulnerable, like those that are chronically homeless. Someone experiencing chronic homelessness has lived on the streets, in his or her car, in a shelter or somewhere not meant to be lived in for an extended period of time. </a:t>
            </a:r>
          </a:p>
          <a:p>
            <a:endParaRPr lang="en-US" baseline="0" dirty="0"/>
          </a:p>
          <a:p>
            <a:r>
              <a:rPr lang="en-US" baseline="0" dirty="0"/>
              <a:t>SH is also an effective intervention for those who cycle through institutions, such as emergency rooms, psychiatric facilities, jails, and hospitals, for example. In fact, we know that some people who are chronically homeless are those that are cycling through institutions.</a:t>
            </a:r>
          </a:p>
          <a:p>
            <a:endParaRPr lang="en-US" baseline="0" dirty="0"/>
          </a:p>
          <a:p>
            <a:r>
              <a:rPr lang="en-US" baseline="0" dirty="0"/>
              <a:t>It’s really for people who without housing, are not able to secure the treatment and supportive services available to them. Because SH provides the stability that we hope everyone can have, somewhere where they can call home, it allows people to start to access non-emergency services like primary health care, mental health care, public benefits and others.</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F9F17-BD84-4D56-A3DF-1E59C5A370AF}"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169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discuss</a:t>
            </a:r>
            <a:r>
              <a:rPr lang="en-US" baseline="0" dirty="0"/>
              <a:t> a second component. Supportive Housing provides a unit with a lease.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F9F17-BD84-4D56-A3DF-1E59C5A370AF}"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804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000" b="1" dirty="0"/>
              <a:t>Identical to tenants in non-supportive housing </a:t>
            </a:r>
            <a:r>
              <a:rPr lang="en-US" sz="1000" dirty="0"/>
              <a:t>- All tenants have a lease or sublease identical to those of tenants who are not in supportive housing. Ideally the term of the lease should be one year. </a:t>
            </a:r>
          </a:p>
          <a:p>
            <a:endParaRPr lang="en-US" sz="1000" dirty="0"/>
          </a:p>
          <a:p>
            <a:pPr defTabSz="898136">
              <a:defRPr/>
            </a:pPr>
            <a:r>
              <a:rPr lang="en-US" sz="1000" b="1" dirty="0"/>
              <a:t>Tenants have a clear understanding of their rights and responsibilities </a:t>
            </a:r>
            <a:r>
              <a:rPr lang="en-US" sz="1000" dirty="0"/>
              <a:t>– Staff walk through the lease agreement with the tenant, clearly explaining their rights and responsibilities. The tenant is given a copy of their lease and they are notified of the process for lease violations and the grievance or appeals procedure. Tenants should also be supported in requesting and obtaining any reasonable accommodations in order to successfully continue their tenancy. </a:t>
            </a:r>
          </a:p>
          <a:p>
            <a:endParaRPr lang="en-US" sz="1000" dirty="0"/>
          </a:p>
          <a:p>
            <a:r>
              <a:rPr lang="en-US" sz="1000" b="1" dirty="0"/>
              <a:t>No service participation agreements </a:t>
            </a:r>
            <a:r>
              <a:rPr lang="en-US" sz="1000" dirty="0"/>
              <a:t>- Like tenants in other non-supportive housing buildings, tenants should not be evicted for choosing not to participate in services, for not taking medication, or for not being sober.  SH strives to prevent eviction, but when it is necessary to evict a tenant, it should only be for a lease violation, such as failure to pay rent.  Staff will not remove a tenant from housing without going through the legal eviction process. </a:t>
            </a:r>
          </a:p>
          <a:p>
            <a:endParaRPr lang="en-US" sz="1000" dirty="0"/>
          </a:p>
        </p:txBody>
      </p:sp>
      <p:sp>
        <p:nvSpPr>
          <p:cNvPr id="68612"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26374" indent="-279375" eaLnBrk="0" hangingPunct="0">
              <a:defRPr>
                <a:solidFill>
                  <a:schemeClr val="tx1"/>
                </a:solidFill>
                <a:latin typeface="Arial" charset="0"/>
                <a:ea typeface="ＭＳ Ｐゴシック" charset="-128"/>
              </a:defRPr>
            </a:lvl2pPr>
            <a:lvl3pPr marL="1117499" indent="-223500" eaLnBrk="0" hangingPunct="0">
              <a:defRPr>
                <a:solidFill>
                  <a:schemeClr val="tx1"/>
                </a:solidFill>
                <a:latin typeface="Arial" charset="0"/>
                <a:ea typeface="ＭＳ Ｐゴシック" charset="-128"/>
              </a:defRPr>
            </a:lvl3pPr>
            <a:lvl4pPr marL="1564498" indent="-223500" eaLnBrk="0" hangingPunct="0">
              <a:defRPr>
                <a:solidFill>
                  <a:schemeClr val="tx1"/>
                </a:solidFill>
                <a:latin typeface="Arial" charset="0"/>
                <a:ea typeface="ＭＳ Ｐゴシック" charset="-128"/>
              </a:defRPr>
            </a:lvl4pPr>
            <a:lvl5pPr marL="2011498" indent="-223500" eaLnBrk="0" hangingPunct="0">
              <a:defRPr>
                <a:solidFill>
                  <a:schemeClr val="tx1"/>
                </a:solidFill>
                <a:latin typeface="Arial" charset="0"/>
                <a:ea typeface="ＭＳ Ｐゴシック" charset="-128"/>
              </a:defRPr>
            </a:lvl5pPr>
            <a:lvl6pPr marL="2458496" indent="-223500" defTabSz="447000" eaLnBrk="0" fontAlgn="base" hangingPunct="0">
              <a:spcBef>
                <a:spcPct val="0"/>
              </a:spcBef>
              <a:spcAft>
                <a:spcPct val="0"/>
              </a:spcAft>
              <a:defRPr>
                <a:solidFill>
                  <a:schemeClr val="tx1"/>
                </a:solidFill>
                <a:latin typeface="Arial" charset="0"/>
                <a:ea typeface="ＭＳ Ｐゴシック" charset="-128"/>
              </a:defRPr>
            </a:lvl6pPr>
            <a:lvl7pPr marL="2905496" indent="-223500" defTabSz="447000" eaLnBrk="0" fontAlgn="base" hangingPunct="0">
              <a:spcBef>
                <a:spcPct val="0"/>
              </a:spcBef>
              <a:spcAft>
                <a:spcPct val="0"/>
              </a:spcAft>
              <a:defRPr>
                <a:solidFill>
                  <a:schemeClr val="tx1"/>
                </a:solidFill>
                <a:latin typeface="Arial" charset="0"/>
                <a:ea typeface="ＭＳ Ｐゴシック" charset="-128"/>
              </a:defRPr>
            </a:lvl7pPr>
            <a:lvl8pPr marL="3352495" indent="-223500" defTabSz="447000" eaLnBrk="0" fontAlgn="base" hangingPunct="0">
              <a:spcBef>
                <a:spcPct val="0"/>
              </a:spcBef>
              <a:spcAft>
                <a:spcPct val="0"/>
              </a:spcAft>
              <a:defRPr>
                <a:solidFill>
                  <a:schemeClr val="tx1"/>
                </a:solidFill>
                <a:latin typeface="Arial" charset="0"/>
                <a:ea typeface="ＭＳ Ｐゴシック" charset="-128"/>
              </a:defRPr>
            </a:lvl8pPr>
            <a:lvl9pPr marL="3799495" indent="-223500" defTabSz="4470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
        <p:nvSpPr>
          <p:cNvPr id="6861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26374" indent="-279375" eaLnBrk="0" hangingPunct="0">
              <a:defRPr>
                <a:solidFill>
                  <a:schemeClr val="tx1"/>
                </a:solidFill>
                <a:latin typeface="Arial" charset="0"/>
                <a:ea typeface="ＭＳ Ｐゴシック" charset="-128"/>
              </a:defRPr>
            </a:lvl2pPr>
            <a:lvl3pPr marL="1117499" indent="-223500" eaLnBrk="0" hangingPunct="0">
              <a:defRPr>
                <a:solidFill>
                  <a:schemeClr val="tx1"/>
                </a:solidFill>
                <a:latin typeface="Arial" charset="0"/>
                <a:ea typeface="ＭＳ Ｐゴシック" charset="-128"/>
              </a:defRPr>
            </a:lvl3pPr>
            <a:lvl4pPr marL="1564498" indent="-223500" eaLnBrk="0" hangingPunct="0">
              <a:defRPr>
                <a:solidFill>
                  <a:schemeClr val="tx1"/>
                </a:solidFill>
                <a:latin typeface="Arial" charset="0"/>
                <a:ea typeface="ＭＳ Ｐゴシック" charset="-128"/>
              </a:defRPr>
            </a:lvl4pPr>
            <a:lvl5pPr marL="2011498" indent="-223500" eaLnBrk="0" hangingPunct="0">
              <a:defRPr>
                <a:solidFill>
                  <a:schemeClr val="tx1"/>
                </a:solidFill>
                <a:latin typeface="Arial" charset="0"/>
                <a:ea typeface="ＭＳ Ｐゴシック" charset="-128"/>
              </a:defRPr>
            </a:lvl5pPr>
            <a:lvl6pPr marL="2458496" indent="-223500" defTabSz="447000" eaLnBrk="0" fontAlgn="base" hangingPunct="0">
              <a:spcBef>
                <a:spcPct val="0"/>
              </a:spcBef>
              <a:spcAft>
                <a:spcPct val="0"/>
              </a:spcAft>
              <a:defRPr>
                <a:solidFill>
                  <a:schemeClr val="tx1"/>
                </a:solidFill>
                <a:latin typeface="Arial" charset="0"/>
                <a:ea typeface="ＭＳ Ｐゴシック" charset="-128"/>
              </a:defRPr>
            </a:lvl6pPr>
            <a:lvl7pPr marL="2905496" indent="-223500" defTabSz="447000" eaLnBrk="0" fontAlgn="base" hangingPunct="0">
              <a:spcBef>
                <a:spcPct val="0"/>
              </a:spcBef>
              <a:spcAft>
                <a:spcPct val="0"/>
              </a:spcAft>
              <a:defRPr>
                <a:solidFill>
                  <a:schemeClr val="tx1"/>
                </a:solidFill>
                <a:latin typeface="Arial" charset="0"/>
                <a:ea typeface="ＭＳ Ｐゴシック" charset="-128"/>
              </a:defRPr>
            </a:lvl7pPr>
            <a:lvl8pPr marL="3352495" indent="-223500" defTabSz="447000" eaLnBrk="0" fontAlgn="base" hangingPunct="0">
              <a:spcBef>
                <a:spcPct val="0"/>
              </a:spcBef>
              <a:spcAft>
                <a:spcPct val="0"/>
              </a:spcAft>
              <a:defRPr>
                <a:solidFill>
                  <a:schemeClr val="tx1"/>
                </a:solidFill>
                <a:latin typeface="Arial" charset="0"/>
                <a:ea typeface="ＭＳ Ｐゴシック" charset="-128"/>
              </a:defRPr>
            </a:lvl8pPr>
            <a:lvl9pPr marL="3799495" indent="-223500" defTabSz="4470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5347C29-5BBA-46A1-81D4-4A994FBC9D0C}"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002222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take</a:t>
            </a:r>
            <a:r>
              <a:rPr lang="en-US" baseline="0" dirty="0"/>
              <a:t> a closer look at a 3</a:t>
            </a:r>
            <a:r>
              <a:rPr lang="en-US" baseline="30000" dirty="0"/>
              <a:t>rd</a:t>
            </a:r>
            <a:r>
              <a:rPr lang="en-US" baseline="0" dirty="0"/>
              <a:t> component of supportive housing – housing is affordable.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F9F17-BD84-4D56-A3DF-1E59C5A370AF}"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190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possible, adequate financing is secured to allow tenant’s payment for rent and utilities to be no more than 30% of tenant income. This means that if we’re serving highly</a:t>
            </a:r>
            <a:r>
              <a:rPr lang="en-US" baseline="0" dirty="0"/>
              <a:t> vulnerable people who may not have an income, we need to be prepared to cover the full cost of rent. If the tenant does have income and can contribute toward rent, then we need to find funding sources to help make up the difference between what the tenant can pay and what the housing costs.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F9F17-BD84-4D56-A3DF-1E59C5A370AF}"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866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4</a:t>
            </a:r>
            <a:r>
              <a:rPr lang="en-US" baseline="30000" dirty="0"/>
              <a:t>th</a:t>
            </a:r>
            <a:r>
              <a:rPr lang="en-US" baseline="0" dirty="0"/>
              <a:t> component is – supportive housing engages a tenant in flexible, voluntary services.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F9F17-BD84-4D56-A3DF-1E59C5A370AF}"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139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itchFamily="34" charset="0"/>
                <a:ea typeface="ＭＳ Ｐゴシック" pitchFamily="34" charset="-128"/>
                <a:cs typeface="Arial" pitchFamily="34" charset="0"/>
              </a:rPr>
              <a:t>Why are Services Important?</a:t>
            </a:r>
          </a:p>
          <a:p>
            <a:r>
              <a:rPr lang="en-US" dirty="0">
                <a:latin typeface="Arial" pitchFamily="34" charset="0"/>
                <a:ea typeface="ＭＳ Ｐゴシック" pitchFamily="34" charset="-128"/>
                <a:cs typeface="Arial" pitchFamily="34" charset="0"/>
              </a:rPr>
              <a:t>Services make the difference in helping vulnerable persons obtain and sustain housing.</a:t>
            </a:r>
          </a:p>
          <a:p>
            <a:pPr defTabSz="898005">
              <a:defRPr/>
            </a:pPr>
            <a:r>
              <a:rPr lang="en-US" dirty="0">
                <a:latin typeface="Arial" pitchFamily="34" charset="0"/>
                <a:ea typeface="ＭＳ Ｐゴシック" pitchFamily="34" charset="-128"/>
                <a:cs typeface="Arial" pitchFamily="34" charset="0"/>
              </a:rPr>
              <a:t>Services help tenants quickly access housing (first) so that they can use it as a platform for health, recovery, and personal growth.</a:t>
            </a:r>
            <a:endParaRPr lang="en-US" dirty="0">
              <a:ea typeface="ＭＳ Ｐゴシック" pitchFamily="34" charset="-128"/>
            </a:endParaRPr>
          </a:p>
          <a:p>
            <a:endParaRPr lang="en-US" dirty="0"/>
          </a:p>
          <a:p>
            <a:endParaRPr lang="en-US" dirty="0">
              <a:latin typeface="Arial" pitchFamily="34" charset="0"/>
              <a:ea typeface="ＭＳ Ｐゴシック" pitchFamily="34" charset="-128"/>
              <a:cs typeface="Arial" pitchFamily="34" charset="0"/>
            </a:endParaRPr>
          </a:p>
          <a:p>
            <a:endParaRPr lang="en-US" dirty="0">
              <a:latin typeface="Arial" pitchFamily="34" charset="0"/>
              <a:ea typeface="ＭＳ Ｐゴシック" pitchFamily="34" charset="-128"/>
              <a:cs typeface="Arial" pitchFamily="34" charset="0"/>
            </a:endParaRPr>
          </a:p>
          <a:p>
            <a:endParaRPr lang="en-US" dirty="0">
              <a:latin typeface="Arial" pitchFamily="34" charset="0"/>
              <a:ea typeface="ＭＳ Ｐゴシック" pitchFamily="34" charset="-128"/>
              <a:cs typeface="Arial" pitchFamily="34" charset="0"/>
            </a:endParaRPr>
          </a:p>
          <a:p>
            <a:endParaRPr lang="en-US" dirty="0">
              <a:ea typeface="ＭＳ Ｐゴシック" pitchFamily="34" charset="-128"/>
            </a:endParaRPr>
          </a:p>
        </p:txBody>
      </p:sp>
      <p:sp>
        <p:nvSpPr>
          <p:cNvPr id="727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26268" indent="-279333" eaLnBrk="0" hangingPunct="0">
              <a:defRPr>
                <a:solidFill>
                  <a:schemeClr val="tx1"/>
                </a:solidFill>
                <a:latin typeface="Arial" pitchFamily="34" charset="0"/>
                <a:ea typeface="ＭＳ Ｐゴシック" pitchFamily="34" charset="-128"/>
              </a:defRPr>
            </a:lvl2pPr>
            <a:lvl3pPr marL="1117335" indent="-223468" eaLnBrk="0" hangingPunct="0">
              <a:defRPr>
                <a:solidFill>
                  <a:schemeClr val="tx1"/>
                </a:solidFill>
                <a:latin typeface="Arial" pitchFamily="34" charset="0"/>
                <a:ea typeface="ＭＳ Ｐゴシック" pitchFamily="34" charset="-128"/>
              </a:defRPr>
            </a:lvl3pPr>
            <a:lvl4pPr marL="1564269" indent="-223468" eaLnBrk="0" hangingPunct="0">
              <a:defRPr>
                <a:solidFill>
                  <a:schemeClr val="tx1"/>
                </a:solidFill>
                <a:latin typeface="Arial" pitchFamily="34" charset="0"/>
                <a:ea typeface="ＭＳ Ｐゴシック" pitchFamily="34" charset="-128"/>
              </a:defRPr>
            </a:lvl4pPr>
            <a:lvl5pPr marL="2011203" indent="-223468" eaLnBrk="0" hangingPunct="0">
              <a:defRPr>
                <a:solidFill>
                  <a:schemeClr val="tx1"/>
                </a:solidFill>
                <a:latin typeface="Arial" pitchFamily="34" charset="0"/>
                <a:ea typeface="ＭＳ Ｐゴシック" pitchFamily="34" charset="-128"/>
              </a:defRPr>
            </a:lvl5pPr>
            <a:lvl6pPr marL="2458136" indent="-223468" defTabSz="446934" eaLnBrk="0" fontAlgn="base" hangingPunct="0">
              <a:spcBef>
                <a:spcPct val="0"/>
              </a:spcBef>
              <a:spcAft>
                <a:spcPct val="0"/>
              </a:spcAft>
              <a:defRPr>
                <a:solidFill>
                  <a:schemeClr val="tx1"/>
                </a:solidFill>
                <a:latin typeface="Arial" pitchFamily="34" charset="0"/>
                <a:ea typeface="ＭＳ Ｐゴシック" pitchFamily="34" charset="-128"/>
              </a:defRPr>
            </a:lvl6pPr>
            <a:lvl7pPr marL="2905070" indent="-223468" defTabSz="446934" eaLnBrk="0" fontAlgn="base" hangingPunct="0">
              <a:spcBef>
                <a:spcPct val="0"/>
              </a:spcBef>
              <a:spcAft>
                <a:spcPct val="0"/>
              </a:spcAft>
              <a:defRPr>
                <a:solidFill>
                  <a:schemeClr val="tx1"/>
                </a:solidFill>
                <a:latin typeface="Arial" pitchFamily="34" charset="0"/>
                <a:ea typeface="ＭＳ Ｐゴシック" pitchFamily="34" charset="-128"/>
              </a:defRPr>
            </a:lvl7pPr>
            <a:lvl8pPr marL="3352003" indent="-223468" defTabSz="446934" eaLnBrk="0" fontAlgn="base" hangingPunct="0">
              <a:spcBef>
                <a:spcPct val="0"/>
              </a:spcBef>
              <a:spcAft>
                <a:spcPct val="0"/>
              </a:spcAft>
              <a:defRPr>
                <a:solidFill>
                  <a:schemeClr val="tx1"/>
                </a:solidFill>
                <a:latin typeface="Arial" pitchFamily="34" charset="0"/>
                <a:ea typeface="ＭＳ Ｐゴシック" pitchFamily="34" charset="-128"/>
              </a:defRPr>
            </a:lvl8pPr>
            <a:lvl9pPr marL="3798939" indent="-223468" defTabSz="446934"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endParaRPr>
          </a:p>
        </p:txBody>
      </p:sp>
      <p:sp>
        <p:nvSpPr>
          <p:cNvPr id="7270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26268" indent="-279333" eaLnBrk="0" hangingPunct="0">
              <a:defRPr>
                <a:solidFill>
                  <a:schemeClr val="tx1"/>
                </a:solidFill>
                <a:latin typeface="Arial" pitchFamily="34" charset="0"/>
                <a:ea typeface="ＭＳ Ｐゴシック" pitchFamily="34" charset="-128"/>
              </a:defRPr>
            </a:lvl2pPr>
            <a:lvl3pPr marL="1117335" indent="-223468" eaLnBrk="0" hangingPunct="0">
              <a:defRPr>
                <a:solidFill>
                  <a:schemeClr val="tx1"/>
                </a:solidFill>
                <a:latin typeface="Arial" pitchFamily="34" charset="0"/>
                <a:ea typeface="ＭＳ Ｐゴシック" pitchFamily="34" charset="-128"/>
              </a:defRPr>
            </a:lvl3pPr>
            <a:lvl4pPr marL="1564269" indent="-223468" eaLnBrk="0" hangingPunct="0">
              <a:defRPr>
                <a:solidFill>
                  <a:schemeClr val="tx1"/>
                </a:solidFill>
                <a:latin typeface="Arial" pitchFamily="34" charset="0"/>
                <a:ea typeface="ＭＳ Ｐゴシック" pitchFamily="34" charset="-128"/>
              </a:defRPr>
            </a:lvl4pPr>
            <a:lvl5pPr marL="2011203" indent="-223468" eaLnBrk="0" hangingPunct="0">
              <a:defRPr>
                <a:solidFill>
                  <a:schemeClr val="tx1"/>
                </a:solidFill>
                <a:latin typeface="Arial" pitchFamily="34" charset="0"/>
                <a:ea typeface="ＭＳ Ｐゴシック" pitchFamily="34" charset="-128"/>
              </a:defRPr>
            </a:lvl5pPr>
            <a:lvl6pPr marL="2458136" indent="-223468" defTabSz="446934" eaLnBrk="0" fontAlgn="base" hangingPunct="0">
              <a:spcBef>
                <a:spcPct val="0"/>
              </a:spcBef>
              <a:spcAft>
                <a:spcPct val="0"/>
              </a:spcAft>
              <a:defRPr>
                <a:solidFill>
                  <a:schemeClr val="tx1"/>
                </a:solidFill>
                <a:latin typeface="Arial" pitchFamily="34" charset="0"/>
                <a:ea typeface="ＭＳ Ｐゴシック" pitchFamily="34" charset="-128"/>
              </a:defRPr>
            </a:lvl6pPr>
            <a:lvl7pPr marL="2905070" indent="-223468" defTabSz="446934" eaLnBrk="0" fontAlgn="base" hangingPunct="0">
              <a:spcBef>
                <a:spcPct val="0"/>
              </a:spcBef>
              <a:spcAft>
                <a:spcPct val="0"/>
              </a:spcAft>
              <a:defRPr>
                <a:solidFill>
                  <a:schemeClr val="tx1"/>
                </a:solidFill>
                <a:latin typeface="Arial" pitchFamily="34" charset="0"/>
                <a:ea typeface="ＭＳ Ｐゴシック" pitchFamily="34" charset="-128"/>
              </a:defRPr>
            </a:lvl7pPr>
            <a:lvl8pPr marL="3352003" indent="-223468" defTabSz="446934" eaLnBrk="0" fontAlgn="base" hangingPunct="0">
              <a:spcBef>
                <a:spcPct val="0"/>
              </a:spcBef>
              <a:spcAft>
                <a:spcPct val="0"/>
              </a:spcAft>
              <a:defRPr>
                <a:solidFill>
                  <a:schemeClr val="tx1"/>
                </a:solidFill>
                <a:latin typeface="Arial" pitchFamily="34" charset="0"/>
                <a:ea typeface="ＭＳ Ｐゴシック" pitchFamily="34" charset="-128"/>
              </a:defRPr>
            </a:lvl8pPr>
            <a:lvl9pPr marL="3798939" indent="-223468" defTabSz="446934"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7712B56-6404-4C2F-8E84-534287B73AF2}" type="slidenum">
              <a:rPr kumimoji="0" lang="en-US" sz="1200" b="0" i="0" u="none" strike="noStrike" kern="1200" cap="none" spc="0" normalizeH="0" baseline="0" noProof="0" smtClean="0">
                <a:ln>
                  <a:noFill/>
                </a:ln>
                <a:solidFill>
                  <a:srgbClr val="000000"/>
                </a:solidFill>
                <a:effectLst/>
                <a:uLnTx/>
                <a:uFillTx/>
                <a:latin typeface="Calibri"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358021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Here are some examples of services</a:t>
            </a:r>
            <a:r>
              <a:rPr lang="en-US" b="1" baseline="0" dirty="0"/>
              <a:t> that make the difference in a person being housed versus homeless:</a:t>
            </a:r>
          </a:p>
          <a:p>
            <a:endParaRPr lang="en-US" b="1" dirty="0"/>
          </a:p>
          <a:p>
            <a:r>
              <a:rPr lang="en-US" dirty="0"/>
              <a:t>Counseling</a:t>
            </a:r>
          </a:p>
          <a:p>
            <a:pPr defTabSz="898136">
              <a:defRPr/>
            </a:pPr>
            <a:r>
              <a:rPr lang="en-US" dirty="0"/>
              <a:t>Health and mental health services</a:t>
            </a:r>
          </a:p>
          <a:p>
            <a:r>
              <a:rPr lang="en-US" dirty="0"/>
              <a:t>Child care</a:t>
            </a:r>
          </a:p>
          <a:p>
            <a:r>
              <a:rPr lang="en-US" dirty="0"/>
              <a:t>Employment services and support</a:t>
            </a:r>
          </a:p>
          <a:p>
            <a:r>
              <a:rPr lang="en-US" dirty="0"/>
              <a:t>Substance</a:t>
            </a:r>
            <a:r>
              <a:rPr lang="en-US" baseline="0" dirty="0"/>
              <a:t> use recovery and support</a:t>
            </a:r>
            <a:endParaRPr lang="en-US" dirty="0"/>
          </a:p>
          <a:p>
            <a:r>
              <a:rPr lang="en-US" dirty="0"/>
              <a:t>Independent living skills</a:t>
            </a:r>
          </a:p>
          <a:p>
            <a:r>
              <a:rPr lang="en-US" dirty="0"/>
              <a:t>Budgeting and financial</a:t>
            </a:r>
            <a:r>
              <a:rPr lang="en-US" baseline="0" dirty="0"/>
              <a:t> management support</a:t>
            </a:r>
            <a:endParaRPr lang="en-US" dirty="0"/>
          </a:p>
          <a:p>
            <a:r>
              <a:rPr lang="en-US" dirty="0"/>
              <a:t>Community</a:t>
            </a:r>
            <a:r>
              <a:rPr lang="en-US" baseline="0" dirty="0"/>
              <a:t> </a:t>
            </a:r>
            <a:r>
              <a:rPr lang="en-US" dirty="0"/>
              <a:t>building</a:t>
            </a:r>
            <a:r>
              <a:rPr lang="en-US" baseline="0" dirty="0"/>
              <a:t> </a:t>
            </a:r>
            <a:r>
              <a:rPr lang="en-US" dirty="0"/>
              <a:t>activities</a:t>
            </a:r>
          </a:p>
          <a:p>
            <a:endParaRPr lang="en-US" dirty="0"/>
          </a:p>
          <a:p>
            <a:pPr defTabSz="898136">
              <a:defRPr/>
            </a:pPr>
            <a:r>
              <a:rPr lang="en-US" dirty="0">
                <a:latin typeface="Garamond" pitchFamily="18" charset="0"/>
                <a:cs typeface="Times New Roman" pitchFamily="18" charset="0"/>
              </a:rPr>
              <a:t>Services such as these, in combination with a decent place to live, provide the support system people need to break out of the cycle of long-term homelessness.</a:t>
            </a:r>
            <a:r>
              <a:rPr lang="en-US" dirty="0">
                <a:latin typeface="Garamond" pitchFamily="18" charset="0"/>
              </a:rPr>
              <a:t> </a:t>
            </a:r>
            <a:endParaRPr lang="en-US" dirty="0">
              <a:latin typeface="Arial" pitchFamily="34" charset="0"/>
              <a:ea typeface="ＭＳ Ｐゴシック" pitchFamily="34" charset="-128"/>
              <a:cs typeface="Arial" pitchFamily="34" charset="0"/>
            </a:endParaRPr>
          </a:p>
          <a:p>
            <a:endParaRPr lang="en-US" dirty="0">
              <a:ea typeface="ＭＳ Ｐゴシック" pitchFamily="34" charset="-128"/>
            </a:endParaRPr>
          </a:p>
        </p:txBody>
      </p:sp>
      <p:sp>
        <p:nvSpPr>
          <p:cNvPr id="727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26268" indent="-279333" eaLnBrk="0" hangingPunct="0">
              <a:defRPr>
                <a:solidFill>
                  <a:schemeClr val="tx1"/>
                </a:solidFill>
                <a:latin typeface="Arial" pitchFamily="34" charset="0"/>
                <a:ea typeface="ＭＳ Ｐゴシック" pitchFamily="34" charset="-128"/>
              </a:defRPr>
            </a:lvl2pPr>
            <a:lvl3pPr marL="1117335" indent="-223468" eaLnBrk="0" hangingPunct="0">
              <a:defRPr>
                <a:solidFill>
                  <a:schemeClr val="tx1"/>
                </a:solidFill>
                <a:latin typeface="Arial" pitchFamily="34" charset="0"/>
                <a:ea typeface="ＭＳ Ｐゴシック" pitchFamily="34" charset="-128"/>
              </a:defRPr>
            </a:lvl3pPr>
            <a:lvl4pPr marL="1564269" indent="-223468" eaLnBrk="0" hangingPunct="0">
              <a:defRPr>
                <a:solidFill>
                  <a:schemeClr val="tx1"/>
                </a:solidFill>
                <a:latin typeface="Arial" pitchFamily="34" charset="0"/>
                <a:ea typeface="ＭＳ Ｐゴシック" pitchFamily="34" charset="-128"/>
              </a:defRPr>
            </a:lvl4pPr>
            <a:lvl5pPr marL="2011203" indent="-223468" eaLnBrk="0" hangingPunct="0">
              <a:defRPr>
                <a:solidFill>
                  <a:schemeClr val="tx1"/>
                </a:solidFill>
                <a:latin typeface="Arial" pitchFamily="34" charset="0"/>
                <a:ea typeface="ＭＳ Ｐゴシック" pitchFamily="34" charset="-128"/>
              </a:defRPr>
            </a:lvl5pPr>
            <a:lvl6pPr marL="2458136" indent="-223468" defTabSz="446934" eaLnBrk="0" fontAlgn="base" hangingPunct="0">
              <a:spcBef>
                <a:spcPct val="0"/>
              </a:spcBef>
              <a:spcAft>
                <a:spcPct val="0"/>
              </a:spcAft>
              <a:defRPr>
                <a:solidFill>
                  <a:schemeClr val="tx1"/>
                </a:solidFill>
                <a:latin typeface="Arial" pitchFamily="34" charset="0"/>
                <a:ea typeface="ＭＳ Ｐゴシック" pitchFamily="34" charset="-128"/>
              </a:defRPr>
            </a:lvl6pPr>
            <a:lvl7pPr marL="2905070" indent="-223468" defTabSz="446934" eaLnBrk="0" fontAlgn="base" hangingPunct="0">
              <a:spcBef>
                <a:spcPct val="0"/>
              </a:spcBef>
              <a:spcAft>
                <a:spcPct val="0"/>
              </a:spcAft>
              <a:defRPr>
                <a:solidFill>
                  <a:schemeClr val="tx1"/>
                </a:solidFill>
                <a:latin typeface="Arial" pitchFamily="34" charset="0"/>
                <a:ea typeface="ＭＳ Ｐゴシック" pitchFamily="34" charset="-128"/>
              </a:defRPr>
            </a:lvl7pPr>
            <a:lvl8pPr marL="3352003" indent="-223468" defTabSz="446934" eaLnBrk="0" fontAlgn="base" hangingPunct="0">
              <a:spcBef>
                <a:spcPct val="0"/>
              </a:spcBef>
              <a:spcAft>
                <a:spcPct val="0"/>
              </a:spcAft>
              <a:defRPr>
                <a:solidFill>
                  <a:schemeClr val="tx1"/>
                </a:solidFill>
                <a:latin typeface="Arial" pitchFamily="34" charset="0"/>
                <a:ea typeface="ＭＳ Ｐゴシック" pitchFamily="34" charset="-128"/>
              </a:defRPr>
            </a:lvl8pPr>
            <a:lvl9pPr marL="3798939" indent="-223468" defTabSz="446934"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endParaRPr>
          </a:p>
        </p:txBody>
      </p:sp>
      <p:sp>
        <p:nvSpPr>
          <p:cNvPr id="7270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26268" indent="-279333" eaLnBrk="0" hangingPunct="0">
              <a:defRPr>
                <a:solidFill>
                  <a:schemeClr val="tx1"/>
                </a:solidFill>
                <a:latin typeface="Arial" pitchFamily="34" charset="0"/>
                <a:ea typeface="ＭＳ Ｐゴシック" pitchFamily="34" charset="-128"/>
              </a:defRPr>
            </a:lvl2pPr>
            <a:lvl3pPr marL="1117335" indent="-223468" eaLnBrk="0" hangingPunct="0">
              <a:defRPr>
                <a:solidFill>
                  <a:schemeClr val="tx1"/>
                </a:solidFill>
                <a:latin typeface="Arial" pitchFamily="34" charset="0"/>
                <a:ea typeface="ＭＳ Ｐゴシック" pitchFamily="34" charset="-128"/>
              </a:defRPr>
            </a:lvl3pPr>
            <a:lvl4pPr marL="1564269" indent="-223468" eaLnBrk="0" hangingPunct="0">
              <a:defRPr>
                <a:solidFill>
                  <a:schemeClr val="tx1"/>
                </a:solidFill>
                <a:latin typeface="Arial" pitchFamily="34" charset="0"/>
                <a:ea typeface="ＭＳ Ｐゴシック" pitchFamily="34" charset="-128"/>
              </a:defRPr>
            </a:lvl4pPr>
            <a:lvl5pPr marL="2011203" indent="-223468" eaLnBrk="0" hangingPunct="0">
              <a:defRPr>
                <a:solidFill>
                  <a:schemeClr val="tx1"/>
                </a:solidFill>
                <a:latin typeface="Arial" pitchFamily="34" charset="0"/>
                <a:ea typeface="ＭＳ Ｐゴシック" pitchFamily="34" charset="-128"/>
              </a:defRPr>
            </a:lvl5pPr>
            <a:lvl6pPr marL="2458136" indent="-223468" defTabSz="446934" eaLnBrk="0" fontAlgn="base" hangingPunct="0">
              <a:spcBef>
                <a:spcPct val="0"/>
              </a:spcBef>
              <a:spcAft>
                <a:spcPct val="0"/>
              </a:spcAft>
              <a:defRPr>
                <a:solidFill>
                  <a:schemeClr val="tx1"/>
                </a:solidFill>
                <a:latin typeface="Arial" pitchFamily="34" charset="0"/>
                <a:ea typeface="ＭＳ Ｐゴシック" pitchFamily="34" charset="-128"/>
              </a:defRPr>
            </a:lvl6pPr>
            <a:lvl7pPr marL="2905070" indent="-223468" defTabSz="446934" eaLnBrk="0" fontAlgn="base" hangingPunct="0">
              <a:spcBef>
                <a:spcPct val="0"/>
              </a:spcBef>
              <a:spcAft>
                <a:spcPct val="0"/>
              </a:spcAft>
              <a:defRPr>
                <a:solidFill>
                  <a:schemeClr val="tx1"/>
                </a:solidFill>
                <a:latin typeface="Arial" pitchFamily="34" charset="0"/>
                <a:ea typeface="ＭＳ Ｐゴシック" pitchFamily="34" charset="-128"/>
              </a:defRPr>
            </a:lvl7pPr>
            <a:lvl8pPr marL="3352003" indent="-223468" defTabSz="446934" eaLnBrk="0" fontAlgn="base" hangingPunct="0">
              <a:spcBef>
                <a:spcPct val="0"/>
              </a:spcBef>
              <a:spcAft>
                <a:spcPct val="0"/>
              </a:spcAft>
              <a:defRPr>
                <a:solidFill>
                  <a:schemeClr val="tx1"/>
                </a:solidFill>
                <a:latin typeface="Arial" pitchFamily="34" charset="0"/>
                <a:ea typeface="ＭＳ Ｐゴシック" pitchFamily="34" charset="-128"/>
              </a:defRPr>
            </a:lvl8pPr>
            <a:lvl9pPr marL="3798939" indent="-223468" defTabSz="446934"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7712B56-6404-4C2F-8E84-534287B73AF2}" type="slidenum">
              <a:rPr kumimoji="0" lang="en-US" sz="1200" b="0" i="0" u="none" strike="noStrike" kern="1200" cap="none" spc="0" normalizeH="0" baseline="0" noProof="0" smtClean="0">
                <a:ln>
                  <a:noFill/>
                </a:ln>
                <a:solidFill>
                  <a:srgbClr val="000000"/>
                </a:solidFill>
                <a:effectLst/>
                <a:uLnTx/>
                <a:uFillTx/>
                <a:latin typeface="Calibri"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750063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B0832A82-5535-43D2-9D18-B3A0BB40FB28}"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187959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Schoolbook" pitchFamily="18" charset="0"/>
                <a:cs typeface="Arial" pitchFamily="34" charset="0"/>
              </a:rPr>
              <a:t>The key components of a low demand model include: </a:t>
            </a:r>
          </a:p>
          <a:p>
            <a:r>
              <a:rPr lang="en-US" dirty="0">
                <a:latin typeface="Century Schoolbook" pitchFamily="18" charset="0"/>
                <a:cs typeface="Arial" pitchFamily="34" charset="0"/>
              </a:rPr>
              <a:t>(1) a simple application process that does not require numerous site visits and excessive documentation</a:t>
            </a:r>
          </a:p>
          <a:p>
            <a:r>
              <a:rPr lang="en-US" dirty="0">
                <a:latin typeface="Century Schoolbook" pitchFamily="18" charset="0"/>
                <a:cs typeface="Arial" pitchFamily="34" charset="0"/>
              </a:rPr>
              <a:t>(2) a housing-first approach that does not require sobriety or adherence to a medication regime in order to be housed, and </a:t>
            </a:r>
          </a:p>
          <a:p>
            <a:r>
              <a:rPr lang="en-US" dirty="0">
                <a:latin typeface="Century Schoolbook" pitchFamily="18" charset="0"/>
                <a:cs typeface="Arial" pitchFamily="34" charset="0"/>
              </a:rPr>
              <a:t>(3) no conditions of tenancy that exceed the normal conditions under which any leaseholder would be subject, including participation in treatment and other services, abstinence, or money management. </a:t>
            </a:r>
          </a:p>
          <a:p>
            <a:endParaRPr lang="en-US" dirty="0">
              <a:latin typeface="Century Schoolbook" pitchFamily="18" charset="0"/>
              <a:cs typeface="Arial" pitchFamily="34" charset="0"/>
            </a:endParaRPr>
          </a:p>
          <a:p>
            <a:r>
              <a:rPr lang="en-US" dirty="0">
                <a:latin typeface="Century Schoolbook" pitchFamily="18" charset="0"/>
                <a:cs typeface="Arial" pitchFamily="34" charset="0"/>
              </a:rPr>
              <a:t>Like any tenant, however, residents of SH</a:t>
            </a:r>
            <a:r>
              <a:rPr lang="en-US" baseline="0" dirty="0">
                <a:latin typeface="Century Schoolbook" pitchFamily="18" charset="0"/>
                <a:cs typeface="Arial" pitchFamily="34" charset="0"/>
              </a:rPr>
              <a:t> </a:t>
            </a:r>
            <a:r>
              <a:rPr lang="en-US" dirty="0">
                <a:latin typeface="Century Schoolbook" pitchFamily="18" charset="0"/>
                <a:cs typeface="Arial" pitchFamily="34" charset="0"/>
              </a:rPr>
              <a:t>are required to pay their rent and can be evicted for destroying property or engaging in activities that would harm other tenants,</a:t>
            </a:r>
            <a:r>
              <a:rPr lang="en-US" baseline="0" dirty="0">
                <a:latin typeface="Century Schoolbook" pitchFamily="18" charset="0"/>
                <a:cs typeface="Arial" pitchFamily="34" charset="0"/>
              </a:rPr>
              <a:t> just like any other tenant.</a:t>
            </a:r>
            <a:endParaRPr lang="en-US" dirty="0">
              <a:latin typeface="Century Schoolbook" pitchFamily="18" charset="0"/>
              <a:cs typeface="Arial" pitchFamily="34" charset="0"/>
            </a:endParaRPr>
          </a:p>
          <a:p>
            <a:endParaRPr lang="en-US" dirty="0">
              <a:latin typeface="Century Schoolbook" pitchFamily="18" charset="0"/>
              <a:cs typeface="Arial" pitchFamily="34" charset="0"/>
            </a:endParaRPr>
          </a:p>
          <a:p>
            <a:pPr defTabSz="898136"/>
            <a:r>
              <a:rPr lang="en-US" dirty="0"/>
              <a:t>And what’s most exciting about services in SH is that Medicaid understands the value of services now too, that they are the platform for stable healthy lives for people.</a:t>
            </a:r>
          </a:p>
          <a:p>
            <a:endParaRPr lang="en-US" dirty="0">
              <a:latin typeface="Century Schoolbook" pitchFamily="18"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F9F17-BD84-4D56-A3DF-1E59C5A370AF}"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523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a:t>
            </a:r>
            <a:r>
              <a:rPr lang="en-US" baseline="0" dirty="0"/>
              <a:t> let’s talk about the 5</a:t>
            </a:r>
            <a:r>
              <a:rPr lang="en-US" baseline="30000" dirty="0"/>
              <a:t>th</a:t>
            </a:r>
            <a:r>
              <a:rPr lang="en-US" baseline="0" dirty="0"/>
              <a:t> component- coordinating among key partners.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F9F17-BD84-4D56-A3DF-1E59C5A370AF}"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797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Coordinated</a:t>
            </a:r>
            <a:r>
              <a:rPr lang="en-US" baseline="0" dirty="0"/>
              <a:t> means </a:t>
            </a:r>
            <a:r>
              <a:rPr lang="en-US" dirty="0"/>
              <a:t>Property or Housing Management staff work closely with service providers and landlords to ensure tenants sustain stable housing.  This sounds kind of obvious but most of the trainings we do are specific to helping property managers work with service providers and tenants, and for</a:t>
            </a:r>
            <a:r>
              <a:rPr lang="en-US" baseline="0" dirty="0"/>
              <a:t> service providers to learn how to work with property managers. People are coming with different backgrounds, perspectives and experiences and it requires special skill-sets, dedication, training and documentation to make this relationship successful.</a:t>
            </a:r>
            <a:endParaRPr lang="en-US" dirty="0"/>
          </a:p>
        </p:txBody>
      </p:sp>
      <p:sp>
        <p:nvSpPr>
          <p:cNvPr id="6758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26374" indent="-279375" eaLnBrk="0" hangingPunct="0">
              <a:defRPr>
                <a:solidFill>
                  <a:schemeClr val="tx1"/>
                </a:solidFill>
                <a:latin typeface="Arial" charset="0"/>
                <a:ea typeface="ＭＳ Ｐゴシック" charset="-128"/>
              </a:defRPr>
            </a:lvl2pPr>
            <a:lvl3pPr marL="1117499" indent="-223500" eaLnBrk="0" hangingPunct="0">
              <a:defRPr>
                <a:solidFill>
                  <a:schemeClr val="tx1"/>
                </a:solidFill>
                <a:latin typeface="Arial" charset="0"/>
                <a:ea typeface="ＭＳ Ｐゴシック" charset="-128"/>
              </a:defRPr>
            </a:lvl3pPr>
            <a:lvl4pPr marL="1564498" indent="-223500" eaLnBrk="0" hangingPunct="0">
              <a:defRPr>
                <a:solidFill>
                  <a:schemeClr val="tx1"/>
                </a:solidFill>
                <a:latin typeface="Arial" charset="0"/>
                <a:ea typeface="ＭＳ Ｐゴシック" charset="-128"/>
              </a:defRPr>
            </a:lvl4pPr>
            <a:lvl5pPr marL="2011498" indent="-223500" eaLnBrk="0" hangingPunct="0">
              <a:defRPr>
                <a:solidFill>
                  <a:schemeClr val="tx1"/>
                </a:solidFill>
                <a:latin typeface="Arial" charset="0"/>
                <a:ea typeface="ＭＳ Ｐゴシック" charset="-128"/>
              </a:defRPr>
            </a:lvl5pPr>
            <a:lvl6pPr marL="2458496" indent="-223500" defTabSz="447000" eaLnBrk="0" fontAlgn="base" hangingPunct="0">
              <a:spcBef>
                <a:spcPct val="0"/>
              </a:spcBef>
              <a:spcAft>
                <a:spcPct val="0"/>
              </a:spcAft>
              <a:defRPr>
                <a:solidFill>
                  <a:schemeClr val="tx1"/>
                </a:solidFill>
                <a:latin typeface="Arial" charset="0"/>
                <a:ea typeface="ＭＳ Ｐゴシック" charset="-128"/>
              </a:defRPr>
            </a:lvl6pPr>
            <a:lvl7pPr marL="2905496" indent="-223500" defTabSz="447000" eaLnBrk="0" fontAlgn="base" hangingPunct="0">
              <a:spcBef>
                <a:spcPct val="0"/>
              </a:spcBef>
              <a:spcAft>
                <a:spcPct val="0"/>
              </a:spcAft>
              <a:defRPr>
                <a:solidFill>
                  <a:schemeClr val="tx1"/>
                </a:solidFill>
                <a:latin typeface="Arial" charset="0"/>
                <a:ea typeface="ＭＳ Ｐゴシック" charset="-128"/>
              </a:defRPr>
            </a:lvl7pPr>
            <a:lvl8pPr marL="3352495" indent="-223500" defTabSz="447000" eaLnBrk="0" fontAlgn="base" hangingPunct="0">
              <a:spcBef>
                <a:spcPct val="0"/>
              </a:spcBef>
              <a:spcAft>
                <a:spcPct val="0"/>
              </a:spcAft>
              <a:defRPr>
                <a:solidFill>
                  <a:schemeClr val="tx1"/>
                </a:solidFill>
                <a:latin typeface="Arial" charset="0"/>
                <a:ea typeface="ＭＳ Ｐゴシック" charset="-128"/>
              </a:defRPr>
            </a:lvl8pPr>
            <a:lvl9pPr marL="3799495" indent="-223500" defTabSz="4470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
        <p:nvSpPr>
          <p:cNvPr id="6758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26374" indent="-279375" eaLnBrk="0" hangingPunct="0">
              <a:defRPr>
                <a:solidFill>
                  <a:schemeClr val="tx1"/>
                </a:solidFill>
                <a:latin typeface="Arial" charset="0"/>
                <a:ea typeface="ＭＳ Ｐゴシック" charset="-128"/>
              </a:defRPr>
            </a:lvl2pPr>
            <a:lvl3pPr marL="1117499" indent="-223500" eaLnBrk="0" hangingPunct="0">
              <a:defRPr>
                <a:solidFill>
                  <a:schemeClr val="tx1"/>
                </a:solidFill>
                <a:latin typeface="Arial" charset="0"/>
                <a:ea typeface="ＭＳ Ｐゴシック" charset="-128"/>
              </a:defRPr>
            </a:lvl3pPr>
            <a:lvl4pPr marL="1564498" indent="-223500" eaLnBrk="0" hangingPunct="0">
              <a:defRPr>
                <a:solidFill>
                  <a:schemeClr val="tx1"/>
                </a:solidFill>
                <a:latin typeface="Arial" charset="0"/>
                <a:ea typeface="ＭＳ Ｐゴシック" charset="-128"/>
              </a:defRPr>
            </a:lvl4pPr>
            <a:lvl5pPr marL="2011498" indent="-223500" eaLnBrk="0" hangingPunct="0">
              <a:defRPr>
                <a:solidFill>
                  <a:schemeClr val="tx1"/>
                </a:solidFill>
                <a:latin typeface="Arial" charset="0"/>
                <a:ea typeface="ＭＳ Ｐゴシック" charset="-128"/>
              </a:defRPr>
            </a:lvl5pPr>
            <a:lvl6pPr marL="2458496" indent="-223500" defTabSz="447000" eaLnBrk="0" fontAlgn="base" hangingPunct="0">
              <a:spcBef>
                <a:spcPct val="0"/>
              </a:spcBef>
              <a:spcAft>
                <a:spcPct val="0"/>
              </a:spcAft>
              <a:defRPr>
                <a:solidFill>
                  <a:schemeClr val="tx1"/>
                </a:solidFill>
                <a:latin typeface="Arial" charset="0"/>
                <a:ea typeface="ＭＳ Ｐゴシック" charset="-128"/>
              </a:defRPr>
            </a:lvl6pPr>
            <a:lvl7pPr marL="2905496" indent="-223500" defTabSz="447000" eaLnBrk="0" fontAlgn="base" hangingPunct="0">
              <a:spcBef>
                <a:spcPct val="0"/>
              </a:spcBef>
              <a:spcAft>
                <a:spcPct val="0"/>
              </a:spcAft>
              <a:defRPr>
                <a:solidFill>
                  <a:schemeClr val="tx1"/>
                </a:solidFill>
                <a:latin typeface="Arial" charset="0"/>
                <a:ea typeface="ＭＳ Ｐゴシック" charset="-128"/>
              </a:defRPr>
            </a:lvl7pPr>
            <a:lvl8pPr marL="3352495" indent="-223500" defTabSz="447000" eaLnBrk="0" fontAlgn="base" hangingPunct="0">
              <a:spcBef>
                <a:spcPct val="0"/>
              </a:spcBef>
              <a:spcAft>
                <a:spcPct val="0"/>
              </a:spcAft>
              <a:defRPr>
                <a:solidFill>
                  <a:schemeClr val="tx1"/>
                </a:solidFill>
                <a:latin typeface="Arial" charset="0"/>
                <a:ea typeface="ＭＳ Ｐゴシック" charset="-128"/>
              </a:defRPr>
            </a:lvl8pPr>
            <a:lvl9pPr marL="3799495" indent="-223500" defTabSz="4470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930D57-E20E-4535-919F-369FAC4A37A7}"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015016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take a closer look at the 6</a:t>
            </a:r>
            <a:r>
              <a:rPr lang="en-US" baseline="30000" dirty="0"/>
              <a:t>th</a:t>
            </a:r>
            <a:r>
              <a:rPr lang="en-US" dirty="0"/>
              <a:t> and final</a:t>
            </a:r>
            <a:r>
              <a:rPr lang="en-US" baseline="0" dirty="0"/>
              <a:t> component – supportive housing supports connecting with the community.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F9F17-BD84-4D56-A3DF-1E59C5A370AF}"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197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Units are located in within safe neighborhoods with close proximity to:</a:t>
            </a:r>
          </a:p>
          <a:p>
            <a:r>
              <a:rPr lang="en-US" dirty="0"/>
              <a:t>Transportation</a:t>
            </a:r>
          </a:p>
          <a:p>
            <a:r>
              <a:rPr lang="en-US" dirty="0"/>
              <a:t>Employment opportunities </a:t>
            </a:r>
          </a:p>
          <a:p>
            <a:r>
              <a:rPr lang="en-US" dirty="0"/>
              <a:t>Services</a:t>
            </a:r>
          </a:p>
          <a:p>
            <a:r>
              <a:rPr lang="en-US" dirty="0"/>
              <a:t>Shopping, recreation and socialization.</a:t>
            </a:r>
          </a:p>
          <a:p>
            <a:r>
              <a:rPr lang="en-US" dirty="0"/>
              <a:t>The housing and its tenants are good neighbors, contributing to meeting community needs and goals whenever possible.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F9F17-BD84-4D56-A3DF-1E59C5A370AF}"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308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dirty="0"/>
              <a:t>SH reduced costs: </a:t>
            </a:r>
          </a:p>
          <a:p>
            <a:r>
              <a:rPr lang="en-US" dirty="0">
                <a:latin typeface="Times" charset="0"/>
              </a:rPr>
              <a:t>A 43% reduction in the number of nights spent in shelter by participants in Hennepin County over the course of 22 months.</a:t>
            </a:r>
          </a:p>
          <a:p>
            <a:pPr defTabSz="931774" eaLnBrk="0" fontAlgn="base" hangingPunct="0">
              <a:spcBef>
                <a:spcPct val="30000"/>
              </a:spcBef>
              <a:spcAft>
                <a:spcPct val="0"/>
              </a:spcAft>
              <a:defRPr/>
            </a:pPr>
            <a:r>
              <a:rPr lang="en-US" dirty="0"/>
              <a:t>46% Savings in ER  Costs – source for this is</a:t>
            </a:r>
            <a:r>
              <a:rPr lang="en-US" baseline="0" dirty="0"/>
              <a:t> an average of over 10 studies that looked at this.</a:t>
            </a:r>
            <a:endParaRPr lang="en-US" dirty="0"/>
          </a:p>
          <a:p>
            <a:r>
              <a:rPr lang="en-US" dirty="0">
                <a:latin typeface="Times" charset="0"/>
              </a:rPr>
              <a:t>A 50% reduction in the number of days in jail for participants in the New York FUSE program, compared to a comparison group.</a:t>
            </a:r>
          </a:p>
          <a:p>
            <a:pPr defTabSz="931774" eaLnBrk="0" fontAlgn="base" hangingPunct="0">
              <a:spcBef>
                <a:spcPct val="30000"/>
              </a:spcBef>
              <a:spcAft>
                <a:spcPct val="0"/>
              </a:spcAft>
              <a:defRPr/>
            </a:pPr>
            <a:r>
              <a:rPr lang="en-US" dirty="0"/>
              <a:t>51% Savings in Ambulance Transportation - source for this is</a:t>
            </a:r>
            <a:r>
              <a:rPr lang="en-US" baseline="0" dirty="0"/>
              <a:t> an average of over 10 studies that looked at this.</a:t>
            </a:r>
            <a:endParaRPr lang="en-US" dirty="0"/>
          </a:p>
          <a:p>
            <a:pPr defTabSz="931774"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29AEDC-6E38-2E43-94C2-41D5765F9067}"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557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899">
              <a:defRPr sz="2400">
                <a:solidFill>
                  <a:schemeClr val="tx1"/>
                </a:solidFill>
                <a:latin typeface="Arial" charset="0"/>
              </a:defRPr>
            </a:lvl1pPr>
            <a:lvl2pPr marL="756956" indent="-291136" defTabSz="955899">
              <a:defRPr sz="2400">
                <a:solidFill>
                  <a:schemeClr val="tx1"/>
                </a:solidFill>
                <a:latin typeface="Arial" charset="0"/>
              </a:defRPr>
            </a:lvl2pPr>
            <a:lvl3pPr marL="1164547" indent="-232910" defTabSz="955899">
              <a:defRPr sz="2400">
                <a:solidFill>
                  <a:schemeClr val="tx1"/>
                </a:solidFill>
                <a:latin typeface="Arial" charset="0"/>
              </a:defRPr>
            </a:lvl3pPr>
            <a:lvl4pPr marL="1630365" indent="-232910" defTabSz="955899">
              <a:defRPr sz="2400">
                <a:solidFill>
                  <a:schemeClr val="tx1"/>
                </a:solidFill>
                <a:latin typeface="Arial" charset="0"/>
              </a:defRPr>
            </a:lvl4pPr>
            <a:lvl5pPr marL="2096184" indent="-232910" defTabSz="955899">
              <a:defRPr sz="2400">
                <a:solidFill>
                  <a:schemeClr val="tx1"/>
                </a:solidFill>
                <a:latin typeface="Arial" charset="0"/>
              </a:defRPr>
            </a:lvl5pPr>
            <a:lvl6pPr marL="2562002" indent="-232910" algn="r" defTabSz="955899" eaLnBrk="0" fontAlgn="base" hangingPunct="0">
              <a:spcBef>
                <a:spcPct val="0"/>
              </a:spcBef>
              <a:spcAft>
                <a:spcPct val="0"/>
              </a:spcAft>
              <a:defRPr sz="2400">
                <a:solidFill>
                  <a:schemeClr val="tx1"/>
                </a:solidFill>
                <a:latin typeface="Arial" charset="0"/>
              </a:defRPr>
            </a:lvl6pPr>
            <a:lvl7pPr marL="3027821" indent="-232910" algn="r" defTabSz="955899" eaLnBrk="0" fontAlgn="base" hangingPunct="0">
              <a:spcBef>
                <a:spcPct val="0"/>
              </a:spcBef>
              <a:spcAft>
                <a:spcPct val="0"/>
              </a:spcAft>
              <a:defRPr sz="2400">
                <a:solidFill>
                  <a:schemeClr val="tx1"/>
                </a:solidFill>
                <a:latin typeface="Arial" charset="0"/>
              </a:defRPr>
            </a:lvl7pPr>
            <a:lvl8pPr marL="3493638" indent="-232910" algn="r" defTabSz="955899" eaLnBrk="0" fontAlgn="base" hangingPunct="0">
              <a:spcBef>
                <a:spcPct val="0"/>
              </a:spcBef>
              <a:spcAft>
                <a:spcPct val="0"/>
              </a:spcAft>
              <a:defRPr sz="2400">
                <a:solidFill>
                  <a:schemeClr val="tx1"/>
                </a:solidFill>
                <a:latin typeface="Arial" charset="0"/>
              </a:defRPr>
            </a:lvl8pPr>
            <a:lvl9pPr marL="3959457" indent="-232910" algn="r" defTabSz="955899" eaLnBrk="0" fontAlgn="base" hangingPunct="0">
              <a:spcBef>
                <a:spcPct val="0"/>
              </a:spcBef>
              <a:spcAft>
                <a:spcPct val="0"/>
              </a:spcAft>
              <a:defRPr sz="2400">
                <a:solidFill>
                  <a:schemeClr val="tx1"/>
                </a:solidFill>
                <a:latin typeface="Arial" charset="0"/>
              </a:defRPr>
            </a:lvl9pPr>
          </a:lstStyle>
          <a:p>
            <a:pPr marL="0" marR="0" lvl="0" indent="0" algn="r" defTabSz="955899" rtl="0" eaLnBrk="1" fontAlgn="auto" latinLnBrk="0" hangingPunct="1">
              <a:lnSpc>
                <a:spcPct val="100000"/>
              </a:lnSpc>
              <a:spcBef>
                <a:spcPts val="0"/>
              </a:spcBef>
              <a:spcAft>
                <a:spcPts val="0"/>
              </a:spcAft>
              <a:buClrTx/>
              <a:buSzTx/>
              <a:buFontTx/>
              <a:buNone/>
              <a:tabLst/>
              <a:defRPr/>
            </a:pPr>
            <a:fld id="{29B2513F-007C-42D1-9C58-81C1D7CF6DA3}" type="slidenum">
              <a:rPr kumimoji="0" lang="en-US" sz="1300" b="0" i="0" u="none" strike="noStrike" kern="1200" cap="none" spc="0" normalizeH="0" baseline="0" noProof="0">
                <a:ln>
                  <a:noFill/>
                </a:ln>
                <a:solidFill>
                  <a:srgbClr val="000000"/>
                </a:solidFill>
                <a:effectLst/>
                <a:uLnTx/>
                <a:uFillTx/>
                <a:latin typeface="Times" pitchFamily="18" charset="0"/>
                <a:ea typeface="+mn-ea"/>
                <a:cs typeface="+mn-cs"/>
              </a:rPr>
              <a:pPr marL="0" marR="0" lvl="0" indent="0" algn="r" defTabSz="955899"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srgbClr val="000000"/>
              </a:solidFill>
              <a:effectLst/>
              <a:uLnTx/>
              <a:uFillTx/>
              <a:latin typeface="Times" pitchFamily="18" charset="0"/>
              <a:ea typeface="+mn-ea"/>
              <a:cs typeface="+mn-cs"/>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xfrm>
            <a:off x="957439" y="4657885"/>
            <a:ext cx="5509331" cy="43399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dirty="0">
                <a:latin typeface="Garamond" pitchFamily="18" charset="0"/>
                <a:cs typeface="Times New Roman" pitchFamily="18" charset="0"/>
              </a:rPr>
              <a:t>These figures are from evaluations and studies undertaken in places such as Baltimore, Boston, San Diego, San Francisco, and Hennepin County, Minnesota.</a:t>
            </a:r>
            <a:r>
              <a:rPr lang="en-US" dirty="0"/>
              <a:t> </a:t>
            </a:r>
          </a:p>
          <a:p>
            <a:pPr>
              <a:buFontTx/>
              <a:buNone/>
            </a:pPr>
            <a:endParaRPr lang="en-US" dirty="0"/>
          </a:p>
          <a:p>
            <a:pPr>
              <a:buFontTx/>
              <a:buNone/>
            </a:pPr>
            <a:r>
              <a:rPr lang="en-US" dirty="0"/>
              <a:t>More than 80% of tenants stay housed for at least one year.</a:t>
            </a:r>
          </a:p>
          <a:p>
            <a:pPr>
              <a:buFontTx/>
              <a:buNone/>
            </a:pPr>
            <a:r>
              <a:rPr lang="en-US" dirty="0"/>
              <a:t>Even when services are voluntary:</a:t>
            </a:r>
            <a:r>
              <a:rPr lang="en-US" baseline="0" dirty="0"/>
              <a:t> 81% health care utilization, 80% mental health treatment, and 56% substance abuse services.</a:t>
            </a:r>
            <a:endParaRPr lang="en-US" dirty="0"/>
          </a:p>
          <a:p>
            <a:endParaRPr lang="en-US" dirty="0"/>
          </a:p>
          <a:p>
            <a:r>
              <a:rPr lang="en-US" dirty="0"/>
              <a:t>1 Supportive Housing and Its Impact on the Public Health Crisis of Homelessness, CSH, May 2000</a:t>
            </a:r>
          </a:p>
          <a:p>
            <a:r>
              <a:rPr lang="en-US" dirty="0"/>
              <a:t>2 Analysis of the </a:t>
            </a:r>
            <a:r>
              <a:rPr lang="en-US" dirty="0" err="1"/>
              <a:t>Anishinabe</a:t>
            </a:r>
            <a:r>
              <a:rPr lang="en-US" dirty="0"/>
              <a:t> </a:t>
            </a:r>
            <a:r>
              <a:rPr lang="en-US" dirty="0" err="1"/>
              <a:t>Wakaigun</a:t>
            </a:r>
            <a:r>
              <a:rPr lang="en-US" dirty="0"/>
              <a:t>, September 1996-March 1998</a:t>
            </a:r>
          </a:p>
          <a:p>
            <a:r>
              <a:rPr lang="en-US" dirty="0"/>
              <a:t>3 Making a Difference: Interim Status Report of the McKinney Research Demonstration Program for Homeless Mentally Ill Adults, 1994</a:t>
            </a:r>
          </a:p>
          <a:p>
            <a:pPr>
              <a:lnSpc>
                <a:spcPct val="90000"/>
              </a:lnSpc>
              <a:buFontTx/>
              <a:buChar char="-"/>
            </a:pPr>
            <a:r>
              <a:rPr lang="en-US" dirty="0"/>
              <a:t>Closer to Home Initiative</a:t>
            </a:r>
          </a:p>
          <a:p>
            <a:pPr>
              <a:lnSpc>
                <a:spcPct val="90000"/>
              </a:lnSpc>
              <a:buFontTx/>
              <a:buChar char="-"/>
            </a:pPr>
            <a:r>
              <a:rPr lang="en-US" dirty="0"/>
              <a:t>HUD/CDC Housing &amp; Health Study</a:t>
            </a:r>
          </a:p>
          <a:p>
            <a:endParaRPr lang="en-US" dirty="0"/>
          </a:p>
          <a:p>
            <a:endParaRPr lang="en-US" dirty="0"/>
          </a:p>
        </p:txBody>
      </p:sp>
    </p:spTree>
    <p:extLst>
      <p:ext uri="{BB962C8B-B14F-4D97-AF65-F5344CB8AC3E}">
        <p14:creationId xmlns:p14="http://schemas.microsoft.com/office/powerpoint/2010/main" val="2837546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 Five: A Frequent Utilizer Systems Engagement Program</a:t>
            </a:r>
          </a:p>
          <a:p>
            <a:r>
              <a:rPr lang="en-US" dirty="0" smtClean="0"/>
              <a:t>Office of Homeless Services Strategic Plan including needs assessment and focus on data.</a:t>
            </a:r>
          </a:p>
          <a:p>
            <a:r>
              <a:rPr lang="en-US" dirty="0" smtClean="0"/>
              <a:t>Work coming soon: Trainings and Systems Change work to try to de-silo and promote cross systems work.  We value the importance of data</a:t>
            </a:r>
          </a:p>
          <a:p>
            <a:r>
              <a:rPr lang="en-US" dirty="0" smtClean="0"/>
              <a:t>Training Center including Property Management Certification</a:t>
            </a:r>
            <a:endParaRPr lang="en-US" dirty="0"/>
          </a:p>
        </p:txBody>
      </p:sp>
      <p:sp>
        <p:nvSpPr>
          <p:cNvPr id="4" name="Slide Number Placeholder 3"/>
          <p:cNvSpPr>
            <a:spLocks noGrp="1"/>
          </p:cNvSpPr>
          <p:nvPr>
            <p:ph type="sldNum" sz="quarter" idx="10"/>
          </p:nvPr>
        </p:nvSpPr>
        <p:spPr/>
        <p:txBody>
          <a:bodyPr/>
          <a:lstStyle/>
          <a:p>
            <a:fld id="{7F6341D7-C36A-465D-8069-D17CE9617BAD}" type="slidenum">
              <a:rPr lang="en-US" smtClean="0"/>
              <a:t>27</a:t>
            </a:fld>
            <a:endParaRPr lang="en-US"/>
          </a:p>
        </p:txBody>
      </p:sp>
    </p:spTree>
    <p:extLst>
      <p:ext uri="{BB962C8B-B14F-4D97-AF65-F5344CB8AC3E}">
        <p14:creationId xmlns:p14="http://schemas.microsoft.com/office/powerpoint/2010/main" val="958904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The </a:t>
            </a:r>
            <a:r>
              <a:rPr lang="en-US" dirty="0"/>
              <a:t>new CSH Subscription Services is complete portal to interaction and knowledge designed to advance professional development</a:t>
            </a:r>
          </a:p>
          <a:p>
            <a:r>
              <a:rPr lang="en-US" dirty="0"/>
              <a:t>It replaces and upgrades everything covered in the All Access Pass</a:t>
            </a:r>
          </a:p>
          <a:p>
            <a:r>
              <a:rPr lang="en-US" dirty="0"/>
              <a:t>In addition to extensive and comprehensive trainings on quality supportive housing -- including creation, financing, Medicaid billing and other health and human services partnerships </a:t>
            </a:r>
          </a:p>
          <a:p>
            <a:pPr lvl="0"/>
            <a:r>
              <a:rPr lang="en-US" dirty="0"/>
              <a:t>Our </a:t>
            </a:r>
            <a:r>
              <a:rPr lang="en-US" b="1" dirty="0">
                <a:hlinkClick r:id="rId3"/>
              </a:rPr>
              <a:t>Voluntary Services Track</a:t>
            </a:r>
            <a:r>
              <a:rPr lang="en-US" dirty="0"/>
              <a:t> for case managers</a:t>
            </a:r>
          </a:p>
          <a:p>
            <a:pPr lvl="0"/>
            <a:r>
              <a:rPr lang="en-US" dirty="0"/>
              <a:t>Meaningful and timely trainings added throughout the year, including new courses this fall for supportive housing supervisors to improve program operations and support staff management </a:t>
            </a:r>
          </a:p>
          <a:p>
            <a:pPr lvl="0"/>
            <a:r>
              <a:rPr lang="en-US" dirty="0"/>
              <a:t>Access to national learning communities fostering peer exchanges on best practices for bed bug control, addressing hoarding and cluttering, and other challenges faced by property managers</a:t>
            </a:r>
          </a:p>
          <a:p>
            <a:pPr lvl="0"/>
            <a:r>
              <a:rPr lang="en-US" dirty="0"/>
              <a:t>National learning communities for supervisors focused on balancing administrative and clinical responsibilities, creating training plans, and many more important topics</a:t>
            </a:r>
          </a:p>
          <a:p>
            <a:pPr lvl="0"/>
            <a:r>
              <a:rPr lang="en-US" dirty="0"/>
              <a:t>Peer sharing for case managers on engagement content, home visits and advances in the profession</a:t>
            </a:r>
          </a:p>
          <a:p>
            <a:pPr lvl="0"/>
            <a:r>
              <a:rPr lang="en-US" dirty="0"/>
              <a:t>Direct interaction with experts at CSH to support your specific work. (Coordinated Entry experts are on tap for February)</a:t>
            </a:r>
          </a:p>
          <a:p>
            <a:pPr lvl="0"/>
            <a:r>
              <a:rPr lang="en-US" dirty="0"/>
              <a:t>Exclusive previews of CSH reports and other materials</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D2C8C1F6-6BE7-4074-8C3F-811DF157E900}"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220252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F52033-F0A6-4F81-B4D0-5E3BB50DC403}"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280924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B0832A82-5535-43D2-9D18-B3A0BB40FB2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621970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546DD-3073-4506-89B2-E633CDD719D9}"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6229353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7809AFD-95A2-46F3-8D96-DC1B0753F996}" type="slidenum">
              <a:rPr lang="en-US" altLang="en-US" smtClean="0"/>
              <a:pPr>
                <a:spcBef>
                  <a:spcPct val="0"/>
                </a:spcBef>
              </a:pPr>
              <a:t>54</a:t>
            </a:fld>
            <a:endParaRPr lang="en-US" altLang="en-US" smtClean="0"/>
          </a:p>
        </p:txBody>
      </p:sp>
    </p:spTree>
    <p:extLst>
      <p:ext uri="{BB962C8B-B14F-4D97-AF65-F5344CB8AC3E}">
        <p14:creationId xmlns:p14="http://schemas.microsoft.com/office/powerpoint/2010/main" val="3138299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Arial" panose="020B0604020202020204" pitchFamily="34" charset="0"/>
              <a:buNone/>
            </a:pPr>
            <a:endParaRPr lang="en-US" dirty="0" smtClean="0"/>
          </a:p>
          <a:p>
            <a:pPr marL="171450" indent="-171450" rtl="0" fontAlgn="base">
              <a:buFont typeface="Arial" panose="020B0604020202020204" pitchFamily="34" charset="0"/>
              <a:buChar char="•"/>
            </a:pPr>
            <a:r>
              <a:rPr lang="en-US" dirty="0" smtClean="0"/>
              <a:t>So exactly how does CSH further supportive housing as a platform for service</a:t>
            </a:r>
            <a:r>
              <a:rPr lang="en-US" baseline="0" dirty="0" smtClean="0"/>
              <a:t>s and healthier communities</a:t>
            </a:r>
          </a:p>
          <a:p>
            <a:pPr marL="0" indent="0" rtl="0" fontAlgn="base">
              <a:buFont typeface="Arial" panose="020B0604020202020204" pitchFamily="34" charset="0"/>
              <a:buNone/>
            </a:pPr>
            <a:endParaRPr lang="en-US" dirty="0" smtClean="0"/>
          </a:p>
          <a:p>
            <a:pPr marL="17145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Via</a:t>
            </a:r>
            <a:r>
              <a:rPr lang="en-US" sz="1200" b="0" i="0" u="none" strike="noStrike" kern="1200" baseline="0" dirty="0" smtClean="0">
                <a:solidFill>
                  <a:schemeClr val="tx1"/>
                </a:solidFill>
                <a:effectLst/>
                <a:latin typeface="+mn-lt"/>
                <a:ea typeface="+mn-ea"/>
                <a:cs typeface="+mn-cs"/>
              </a:rPr>
              <a:t> our 4 lines of business depicted here, </a:t>
            </a:r>
            <a:r>
              <a:rPr lang="en-US" sz="1200" b="0" i="0" u="none" strike="noStrike" kern="1200" dirty="0" smtClean="0">
                <a:solidFill>
                  <a:schemeClr val="tx1"/>
                </a:solidFill>
                <a:effectLst/>
                <a:latin typeface="+mn-lt"/>
                <a:ea typeface="+mn-ea"/>
                <a:cs typeface="+mn-cs"/>
              </a:rPr>
              <a:t>CSH offers capital, expertise, information and innovation that allow our partners to use supportive housing to achieve stability, strength and success for the people in most need. </a:t>
            </a:r>
            <a:r>
              <a:rPr lang="en-US" sz="1200" b="0" i="0" kern="1200" dirty="0" smtClean="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kern="1200" dirty="0" smtClean="0">
                <a:solidFill>
                  <a:schemeClr val="tx1"/>
                </a:solidFill>
                <a:effectLst/>
                <a:latin typeface="+mn-lt"/>
                <a:ea typeface="+mn-ea"/>
                <a:cs typeface="+mn-cs"/>
              </a:rPr>
              <a:t>Many</a:t>
            </a:r>
            <a:r>
              <a:rPr lang="en-US" sz="1200" b="0" i="0" kern="1200" baseline="0" dirty="0" smtClean="0">
                <a:solidFill>
                  <a:schemeClr val="tx1"/>
                </a:solidFill>
                <a:effectLst/>
                <a:latin typeface="+mn-lt"/>
                <a:ea typeface="+mn-ea"/>
                <a:cs typeface="+mn-cs"/>
              </a:rPr>
              <a:t> people know us for our Policy Reform and Training/Education Work but we have expanded to include Lending and Consulting </a:t>
            </a:r>
            <a:endParaRPr lang="en-US" sz="1200" b="0" i="0" kern="1200" dirty="0" smtClean="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kern="1200" dirty="0" smtClean="0">
                <a:solidFill>
                  <a:schemeClr val="tx1"/>
                </a:solidFill>
                <a:effectLst/>
                <a:latin typeface="+mn-lt"/>
                <a:ea typeface="+mn-ea"/>
                <a:cs typeface="+mn-cs"/>
              </a:rPr>
              <a:t>Lending</a:t>
            </a:r>
            <a:r>
              <a:rPr lang="en-US" sz="1200" b="0" i="0" kern="1200" baseline="0" dirty="0" smtClean="0">
                <a:solidFill>
                  <a:schemeClr val="tx1"/>
                </a:solidFill>
                <a:effectLst/>
                <a:latin typeface="+mn-lt"/>
                <a:ea typeface="+mn-ea"/>
                <a:cs typeface="+mn-cs"/>
              </a:rPr>
              <a:t> – ME</a:t>
            </a:r>
          </a:p>
          <a:p>
            <a:pPr marL="171450" indent="-171450" rtl="0" fontAlgn="base">
              <a:buFont typeface="Arial" panose="020B0604020202020204" pitchFamily="34" charset="0"/>
              <a:buChar char="•"/>
            </a:pPr>
            <a:r>
              <a:rPr lang="en-US" sz="1200" b="0" i="0" kern="1200" baseline="0" dirty="0" smtClean="0">
                <a:solidFill>
                  <a:schemeClr val="tx1"/>
                </a:solidFill>
                <a:effectLst/>
                <a:latin typeface="+mn-lt"/>
                <a:ea typeface="+mn-ea"/>
                <a:cs typeface="+mn-cs"/>
              </a:rPr>
              <a:t>Consulting </a:t>
            </a:r>
          </a:p>
          <a:p>
            <a:pPr marL="628650" lvl="1" indent="-171450" rtl="0" fontAlgn="base">
              <a:buFont typeface="Arial" panose="020B0604020202020204" pitchFamily="34" charset="0"/>
              <a:buChar char="•"/>
            </a:pPr>
            <a:r>
              <a:rPr lang="en-US" sz="1200" b="0" i="0" kern="1200" dirty="0" smtClean="0">
                <a:solidFill>
                  <a:schemeClr val="tx1"/>
                </a:solidFill>
                <a:effectLst/>
                <a:latin typeface="+mn-lt"/>
                <a:ea typeface="+mn-ea"/>
                <a:cs typeface="+mn-cs"/>
              </a:rPr>
              <a:t>Federal</a:t>
            </a:r>
            <a:r>
              <a:rPr lang="en-US" sz="1200" b="0" i="0" kern="1200" baseline="0" dirty="0" smtClean="0">
                <a:solidFill>
                  <a:schemeClr val="tx1"/>
                </a:solidFill>
                <a:effectLst/>
                <a:latin typeface="+mn-lt"/>
                <a:ea typeface="+mn-ea"/>
                <a:cs typeface="+mn-cs"/>
              </a:rPr>
              <a:t> HUD TA Consultant </a:t>
            </a:r>
          </a:p>
          <a:p>
            <a:pPr marL="628650" lvl="1" indent="-171450" rtl="0" fontAlgn="base">
              <a:buFont typeface="Arial" panose="020B0604020202020204" pitchFamily="34" charset="0"/>
              <a:buChar char="•"/>
            </a:pPr>
            <a:r>
              <a:rPr lang="en-US" sz="1200" b="0" i="0" kern="1200" baseline="0" dirty="0" smtClean="0">
                <a:solidFill>
                  <a:schemeClr val="tx1"/>
                </a:solidFill>
                <a:effectLst/>
                <a:latin typeface="+mn-lt"/>
                <a:ea typeface="+mn-ea"/>
                <a:cs typeface="+mn-cs"/>
              </a:rPr>
              <a:t>City, State and Municipality Consultant </a:t>
            </a:r>
            <a:endParaRPr lang="en-US" sz="1200" b="0" i="0" kern="1200" dirty="0" smtClean="0">
              <a:solidFill>
                <a:schemeClr val="tx1"/>
              </a:solidFill>
              <a:effectLst/>
              <a:latin typeface="+mn-lt"/>
              <a:ea typeface="+mn-ea"/>
              <a:cs typeface="+mn-cs"/>
            </a:endParaRPr>
          </a:p>
          <a:p>
            <a:pPr rtl="0" fontAlgn="base"/>
            <a:endParaRPr lang="en-US" baseline="0" dirty="0" smtClean="0"/>
          </a:p>
          <a:p>
            <a:endParaRPr lang="en-US" baseline="0" dirty="0" smtClean="0"/>
          </a:p>
          <a:p>
            <a:pPr marL="171450" indent="-171450">
              <a:buFontTx/>
              <a:buChar char="-"/>
            </a:pPr>
            <a:endParaRPr lang="en-US" baseline="0" dirty="0" smtClean="0"/>
          </a:p>
          <a:p>
            <a:pPr rtl="0" fontAlgn="base"/>
            <a:r>
              <a:rPr lang="en-US" sz="1200" b="0" i="0" kern="1200" dirty="0" smtClean="0">
                <a:solidFill>
                  <a:schemeClr val="tx1"/>
                </a:solidFill>
                <a:effectLst/>
                <a:latin typeface="+mn-lt"/>
                <a:ea typeface="+mn-ea"/>
                <a:cs typeface="+mn-cs"/>
              </a:rPr>
              <a:t>​</a:t>
            </a:r>
            <a:endParaRPr lang="en-US" b="0" i="0" dirty="0" smtClean="0">
              <a:effectLst/>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C74546DD-3073-4506-89B2-E633CDD719D9}" type="slidenum">
              <a:rPr lang="en-US" smtClean="0"/>
              <a:t>4</a:t>
            </a:fld>
            <a:endParaRPr lang="en-US"/>
          </a:p>
        </p:txBody>
      </p:sp>
    </p:spTree>
    <p:extLst>
      <p:ext uri="{BB962C8B-B14F-4D97-AF65-F5344CB8AC3E}">
        <p14:creationId xmlns:p14="http://schemas.microsoft.com/office/powerpoint/2010/main" val="1673998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FontTx/>
              <a:buNone/>
              <a:defRPr/>
            </a:pPr>
            <a:r>
              <a:rPr lang="en-US" dirty="0" smtClean="0"/>
              <a:t>-</a:t>
            </a:r>
            <a:r>
              <a:rPr lang="en-US" baseline="0" dirty="0" smtClean="0"/>
              <a:t> </a:t>
            </a:r>
            <a:r>
              <a:rPr lang="en-US" dirty="0" smtClean="0"/>
              <a:t>The community investment</a:t>
            </a:r>
            <a:r>
              <a:rPr lang="en-US" baseline="0" dirty="0" smtClean="0"/>
              <a:t> team has</a:t>
            </a:r>
            <a:r>
              <a:rPr lang="en-US" dirty="0" smtClean="0"/>
              <a:t> community</a:t>
            </a:r>
            <a:r>
              <a:rPr lang="en-US" baseline="0" dirty="0" smtClean="0"/>
              <a:t> investment</a:t>
            </a:r>
            <a:r>
              <a:rPr lang="en-US" dirty="0" smtClean="0"/>
              <a:t> officers</a:t>
            </a:r>
            <a:r>
              <a:rPr lang="en-US" baseline="0" dirty="0" smtClean="0"/>
              <a:t> across the country </a:t>
            </a:r>
          </a:p>
          <a:p>
            <a:pPr defTabSz="931774">
              <a:defRPr/>
            </a:pPr>
            <a:r>
              <a:rPr lang="en-US" baseline="0" dirty="0" smtClean="0"/>
              <a:t>- The CI team provides early stage financing – including funds for pre-development costs and acquisition. CI Officers also work closely with public funding partners to align resources to support development of supportive housing. </a:t>
            </a:r>
          </a:p>
          <a:p>
            <a:pPr defTabSz="931774">
              <a:defRPr/>
            </a:pPr>
            <a:r>
              <a:rPr lang="en-US" baseline="0" dirty="0" smtClean="0"/>
              <a:t>- We have a national loan fund as well as multiple local loan funds to help support production in key markets across the country.</a:t>
            </a:r>
            <a:endParaRPr lang="en-US" dirty="0"/>
          </a:p>
        </p:txBody>
      </p:sp>
      <p:sp>
        <p:nvSpPr>
          <p:cNvPr id="4" name="Slide Number Placeholder 3"/>
          <p:cNvSpPr>
            <a:spLocks noGrp="1"/>
          </p:cNvSpPr>
          <p:nvPr>
            <p:ph type="sldNum" sz="quarter" idx="10"/>
          </p:nvPr>
        </p:nvSpPr>
        <p:spPr/>
        <p:txBody>
          <a:bodyPr/>
          <a:lstStyle/>
          <a:p>
            <a:fld id="{B0832A82-5535-43D2-9D18-B3A0BB40FB28}" type="slidenum">
              <a:rPr lang="en-US" smtClean="0"/>
              <a:t>5</a:t>
            </a:fld>
            <a:endParaRPr lang="en-US"/>
          </a:p>
        </p:txBody>
      </p:sp>
    </p:spTree>
    <p:extLst>
      <p:ext uri="{BB962C8B-B14F-4D97-AF65-F5344CB8AC3E}">
        <p14:creationId xmlns:p14="http://schemas.microsoft.com/office/powerpoint/2010/main" val="2377621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FontTx/>
              <a:buNone/>
              <a:defRPr/>
            </a:pPr>
            <a:r>
              <a:rPr lang="en-US" dirty="0" smtClean="0"/>
              <a:t>-</a:t>
            </a:r>
            <a:r>
              <a:rPr lang="en-US" baseline="0" dirty="0" smtClean="0"/>
              <a:t> </a:t>
            </a:r>
            <a:r>
              <a:rPr lang="en-US" dirty="0" smtClean="0"/>
              <a:t>The community investment</a:t>
            </a:r>
            <a:r>
              <a:rPr lang="en-US" baseline="0" dirty="0" smtClean="0"/>
              <a:t> team has</a:t>
            </a:r>
            <a:r>
              <a:rPr lang="en-US" dirty="0" smtClean="0"/>
              <a:t> community</a:t>
            </a:r>
            <a:r>
              <a:rPr lang="en-US" baseline="0" dirty="0" smtClean="0"/>
              <a:t> investment</a:t>
            </a:r>
            <a:r>
              <a:rPr lang="en-US" dirty="0" smtClean="0"/>
              <a:t> officers</a:t>
            </a:r>
            <a:r>
              <a:rPr lang="en-US" baseline="0" dirty="0" smtClean="0"/>
              <a:t> across the country </a:t>
            </a:r>
          </a:p>
          <a:p>
            <a:pPr defTabSz="931774">
              <a:defRPr/>
            </a:pPr>
            <a:r>
              <a:rPr lang="en-US" baseline="0" dirty="0" smtClean="0"/>
              <a:t>- The CI team provides early stage financing – including funds for pre-development costs and acquisition. CI Officers also work closely with public funding partners to align resources to support development of supportive housing. </a:t>
            </a:r>
          </a:p>
          <a:p>
            <a:pPr defTabSz="931774">
              <a:defRPr/>
            </a:pPr>
            <a:r>
              <a:rPr lang="en-US" baseline="0" dirty="0" smtClean="0"/>
              <a:t>- We have a national loan fund as well as multiple local loan funds to help support production in key markets across the country.</a:t>
            </a:r>
            <a:endParaRPr lang="en-US" dirty="0"/>
          </a:p>
        </p:txBody>
      </p:sp>
      <p:sp>
        <p:nvSpPr>
          <p:cNvPr id="4" name="Slide Number Placeholder 3"/>
          <p:cNvSpPr>
            <a:spLocks noGrp="1"/>
          </p:cNvSpPr>
          <p:nvPr>
            <p:ph type="sldNum" sz="quarter" idx="10"/>
          </p:nvPr>
        </p:nvSpPr>
        <p:spPr/>
        <p:txBody>
          <a:bodyPr/>
          <a:lstStyle/>
          <a:p>
            <a:fld id="{B0832A82-5535-43D2-9D18-B3A0BB40FB28}" type="slidenum">
              <a:rPr lang="en-US" smtClean="0"/>
              <a:t>6</a:t>
            </a:fld>
            <a:endParaRPr lang="en-US"/>
          </a:p>
        </p:txBody>
      </p:sp>
    </p:spTree>
    <p:extLst>
      <p:ext uri="{BB962C8B-B14F-4D97-AF65-F5344CB8AC3E}">
        <p14:creationId xmlns:p14="http://schemas.microsoft.com/office/powerpoint/2010/main" val="1951175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323C2B-0769-48CE-B518-E96231060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377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7754BC-C554-412D-B281-63D3F325168E}"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5955" name="Rectangle 2"/>
          <p:cNvSpPr>
            <a:spLocks noGrp="1" noRot="1" noChangeAspect="1" noChangeArrowheads="1" noTextEdit="1"/>
          </p:cNvSpPr>
          <p:nvPr>
            <p:ph type="sldImg"/>
          </p:nvPr>
        </p:nvSpPr>
        <p:spPr>
          <a:xfrm>
            <a:off x="406400" y="688975"/>
            <a:ext cx="6383338" cy="3590925"/>
          </a:xfrm>
          <a:ln/>
        </p:spPr>
      </p:sp>
      <p:sp>
        <p:nvSpPr>
          <p:cNvPr id="125956" name="Rectangle 3"/>
          <p:cNvSpPr>
            <a:spLocks noGrp="1" noChangeArrowheads="1"/>
          </p:cNvSpPr>
          <p:nvPr>
            <p:ph type="body" idx="1"/>
          </p:nvPr>
        </p:nvSpPr>
        <p:spPr>
          <a:xfrm>
            <a:off x="919102" y="4508453"/>
            <a:ext cx="5276664" cy="4205283"/>
          </a:xfrm>
          <a:noFill/>
          <a:ln/>
        </p:spPr>
        <p:txBody>
          <a:bodyPr/>
          <a:lstStyle/>
          <a:p>
            <a:r>
              <a:rPr lang="en-US" dirty="0"/>
              <a:t>SH is a combination of affordable housing and supportive services designed to help</a:t>
            </a:r>
            <a:r>
              <a:rPr lang="en-US" baseline="0" dirty="0"/>
              <a:t> </a:t>
            </a:r>
            <a:r>
              <a:rPr lang="en-US" dirty="0"/>
              <a:t>vulnerable individuals and families use</a:t>
            </a:r>
            <a:r>
              <a:rPr lang="en-US" baseline="0" dirty="0"/>
              <a:t> </a:t>
            </a:r>
            <a:r>
              <a:rPr lang="en-US" dirty="0"/>
              <a:t>stable housing as a platform for health, recovery and personal</a:t>
            </a:r>
            <a:r>
              <a:rPr lang="en-US" baseline="0" dirty="0"/>
              <a:t> </a:t>
            </a:r>
            <a:r>
              <a:rPr lang="en-US" dirty="0"/>
              <a:t>growth.</a:t>
            </a:r>
            <a:r>
              <a:rPr lang="en-US" baseline="0" dirty="0"/>
              <a:t> SH is designed for people who, at the time that they’re moving into housing, cannot access housing without the help of services, and can’t participate in services, including health services, without the stability provided by permanent housing. </a:t>
            </a:r>
          </a:p>
          <a:p>
            <a:endParaRPr lang="en-US" baseline="0" dirty="0"/>
          </a:p>
          <a:p>
            <a:r>
              <a:rPr lang="en-US" baseline="0" dirty="0"/>
              <a:t>Is permanent, affordable, independent, tenant-centered, flexible, and voluntary.</a:t>
            </a:r>
          </a:p>
          <a:p>
            <a:r>
              <a:rPr lang="en-US" dirty="0" err="1"/>
              <a:t>SHcombines</a:t>
            </a:r>
            <a:r>
              <a:rPr lang="en-US" dirty="0"/>
              <a:t> affordable housing with services that help people who face the most complex challenges to live with stability, autonomy, and dignity.</a:t>
            </a:r>
          </a:p>
          <a:p>
            <a:endParaRPr lang="en-US" dirty="0"/>
          </a:p>
          <a:p>
            <a:r>
              <a:rPr lang="en-US" dirty="0"/>
              <a:t>In</a:t>
            </a:r>
            <a:r>
              <a:rPr lang="en-US" baseline="0" dirty="0"/>
              <a:t> SH</a:t>
            </a:r>
            <a:r>
              <a:rPr lang="en-US" dirty="0"/>
              <a:t>,</a:t>
            </a:r>
            <a:r>
              <a:rPr lang="en-US" baseline="0" dirty="0"/>
              <a:t> </a:t>
            </a:r>
            <a:r>
              <a:rPr lang="en-US" b="1" dirty="0"/>
              <a:t>supportive services</a:t>
            </a:r>
            <a:r>
              <a:rPr lang="en-US" dirty="0"/>
              <a:t> providers actively engage tenants in flexible, voluntary and comprehensive services, work with </a:t>
            </a:r>
            <a:r>
              <a:rPr lang="en-US" b="1" dirty="0"/>
              <a:t>property and housing management</a:t>
            </a:r>
            <a:r>
              <a:rPr lang="en-US" dirty="0"/>
              <a:t> to support tenant stability, and ensure that the housing remains a positive </a:t>
            </a:r>
            <a:r>
              <a:rPr lang="en-US" b="1" dirty="0"/>
              <a:t>community</a:t>
            </a:r>
            <a:r>
              <a:rPr lang="en-US" dirty="0"/>
              <a:t> asset for the long-term. </a:t>
            </a:r>
          </a:p>
          <a:p>
            <a:endParaRPr lang="en-US" dirty="0"/>
          </a:p>
        </p:txBody>
      </p:sp>
      <p:sp>
        <p:nvSpPr>
          <p:cNvPr id="2" name="Header Placeholder 1"/>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CSH 2017 Summit - SH 101 Pre-Summit Session - Part 1</a:t>
            </a:r>
          </a:p>
        </p:txBody>
      </p:sp>
    </p:spTree>
    <p:extLst>
      <p:ext uri="{BB962C8B-B14F-4D97-AF65-F5344CB8AC3E}">
        <p14:creationId xmlns:p14="http://schemas.microsoft.com/office/powerpoint/2010/main" val="403212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It’s</a:t>
            </a:r>
            <a:r>
              <a:rPr lang="en-US" b="1" baseline="0" dirty="0"/>
              <a:t> </a:t>
            </a:r>
            <a:r>
              <a:rPr lang="en-US" b="1" dirty="0"/>
              <a:t>Successful:</a:t>
            </a:r>
            <a:r>
              <a:rPr lang="en-US" b="1" baseline="0" dirty="0"/>
              <a:t>  </a:t>
            </a:r>
            <a:r>
              <a:rPr lang="en-US" dirty="0"/>
              <a:t>SH improves housing stability, employment, mental and physical health, and school attendance; and reduces active substance use. People in SH live more stable and productive lives. </a:t>
            </a:r>
          </a:p>
          <a:p>
            <a:endParaRPr lang="en-US" dirty="0"/>
          </a:p>
          <a:p>
            <a:r>
              <a:rPr lang="en-US" b="1" dirty="0"/>
              <a:t>It’s</a:t>
            </a:r>
            <a:r>
              <a:rPr lang="en-US" b="1" baseline="0" dirty="0"/>
              <a:t> </a:t>
            </a:r>
            <a:r>
              <a:rPr lang="en-US" b="1" dirty="0"/>
              <a:t>Cost-Effective: SH</a:t>
            </a:r>
            <a:r>
              <a:rPr lang="en-US" dirty="0"/>
              <a:t> costs essentially the same amount as keeping people homeless and stuck in the revolving door of high-cost crisis care and emergency housing. </a:t>
            </a:r>
          </a:p>
          <a:p>
            <a:endParaRPr lang="en-US" dirty="0"/>
          </a:p>
          <a:p>
            <a:r>
              <a:rPr lang="en-US" b="1" dirty="0"/>
              <a:t>It’s</a:t>
            </a:r>
            <a:r>
              <a:rPr lang="en-US" b="1" baseline="0" dirty="0"/>
              <a:t> </a:t>
            </a:r>
            <a:r>
              <a:rPr lang="en-US" b="1" dirty="0"/>
              <a:t>Beneficial: SH </a:t>
            </a:r>
            <a:r>
              <a:rPr lang="en-US" dirty="0"/>
              <a:t>helps build strong, healthy communities by improving the safety of neighborhoods, beautifying city blocks with new or rehabilitated properties, and increasing or stabilizing property values over time.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F9F17-BD84-4D56-A3DF-1E59C5A370AF}"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1849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1"/>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2001"/>
            <a:ext cx="292531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4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1361" y="6172228"/>
            <a:ext cx="1983121" cy="753889"/>
          </a:xfrm>
          <a:prstGeom prst="rect">
            <a:avLst/>
          </a:prstGeom>
        </p:spPr>
      </p:pic>
    </p:spTree>
    <p:extLst>
      <p:ext uri="{BB962C8B-B14F-4D97-AF65-F5344CB8AC3E}">
        <p14:creationId xmlns:p14="http://schemas.microsoft.com/office/powerpoint/2010/main" val="4264600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8"/>
            <a:ext cx="347472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21010441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302F81-8C63-4CB3-B03F-00F4C3814FBD}" type="datetimeFigureOut">
              <a:rPr lang="en-US" smtClean="0"/>
              <a:t>6/28/2019</a:t>
            </a:fld>
            <a:endParaRPr lang="en-US"/>
          </a:p>
        </p:txBody>
      </p:sp>
      <p:sp>
        <p:nvSpPr>
          <p:cNvPr id="3" name="Footer Placeholder 2"/>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4" name="Slide Number Placeholder 3"/>
          <p:cNvSpPr>
            <a:spLocks noGrp="1"/>
          </p:cNvSpPr>
          <p:nvPr>
            <p:ph type="sldNum" sz="quarter" idx="12"/>
          </p:nvPr>
        </p:nvSpPr>
        <p:spPr/>
        <p:txBody>
          <a:bodyPr/>
          <a:lstStyle/>
          <a:p>
            <a:fld id="{97A047FC-E543-47FA-A819-C27C33832650}" type="slidenum">
              <a:rPr lang="en-US" smtClean="0"/>
              <a:t>‹#›</a:t>
            </a:fld>
            <a:endParaRPr lang="en-US"/>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3773" y="6248454"/>
            <a:ext cx="1582091" cy="601436"/>
          </a:xfrm>
          <a:prstGeom prst="rect">
            <a:avLst/>
          </a:prstGeom>
        </p:spPr>
      </p:pic>
    </p:spTree>
    <p:extLst>
      <p:ext uri="{BB962C8B-B14F-4D97-AF65-F5344CB8AC3E}">
        <p14:creationId xmlns:p14="http://schemas.microsoft.com/office/powerpoint/2010/main" val="5809994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1302F81-8C63-4CB3-B03F-00F4C3814FBD}" type="datetimeFigureOut">
              <a:rPr lang="en-US" smtClean="0"/>
              <a:t>6/28/2019</a:t>
            </a:fld>
            <a:endParaRPr lang="en-US"/>
          </a:p>
        </p:txBody>
      </p:sp>
      <p:sp>
        <p:nvSpPr>
          <p:cNvPr id="6" name="Footer Placeholder 5"/>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7" name="Slide Number Placeholder 6"/>
          <p:cNvSpPr>
            <a:spLocks noGrp="1"/>
          </p:cNvSpPr>
          <p:nvPr>
            <p:ph type="sldNum" sz="quarter" idx="12"/>
          </p:nvPr>
        </p:nvSpPr>
        <p:spPr/>
        <p:txBody>
          <a:bodyPr/>
          <a:lstStyle/>
          <a:p>
            <a:fld id="{97A047FC-E543-47FA-A819-C27C33832650}" type="slidenum">
              <a:rPr lang="en-US" smtClean="0"/>
              <a:t>‹#›</a:t>
            </a:fld>
            <a:endParaRPr lang="en-US"/>
          </a:p>
        </p:txBody>
      </p:sp>
    </p:spTree>
    <p:extLst>
      <p:ext uri="{BB962C8B-B14F-4D97-AF65-F5344CB8AC3E}">
        <p14:creationId xmlns:p14="http://schemas.microsoft.com/office/powerpoint/2010/main" val="20323684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1302F81-8C63-4CB3-B03F-00F4C3814FBD}" type="datetimeFigureOut">
              <a:rPr lang="en-US" smtClean="0"/>
              <a:t>6/28/2019</a:t>
            </a:fld>
            <a:endParaRPr lang="en-US"/>
          </a:p>
        </p:txBody>
      </p:sp>
      <p:sp>
        <p:nvSpPr>
          <p:cNvPr id="6" name="Footer Placeholder 5"/>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7" name="Slide Number Placeholder 6"/>
          <p:cNvSpPr>
            <a:spLocks noGrp="1"/>
          </p:cNvSpPr>
          <p:nvPr>
            <p:ph type="sldNum" sz="quarter" idx="12"/>
          </p:nvPr>
        </p:nvSpPr>
        <p:spPr/>
        <p:txBody>
          <a:bodyPr/>
          <a:lstStyle/>
          <a:p>
            <a:fld id="{97A047FC-E543-47FA-A819-C27C33832650}" type="slidenum">
              <a:rPr lang="en-US" smtClean="0"/>
              <a:t>‹#›</a:t>
            </a:fld>
            <a:endParaRPr lang="en-US"/>
          </a:p>
        </p:txBody>
      </p:sp>
    </p:spTree>
    <p:extLst>
      <p:ext uri="{BB962C8B-B14F-4D97-AF65-F5344CB8AC3E}">
        <p14:creationId xmlns:p14="http://schemas.microsoft.com/office/powerpoint/2010/main" val="23504533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F8971D"/>
              </a:solidFill>
            </a:endParaRPr>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6" name="Slide Number Placeholder 5"/>
          <p:cNvSpPr>
            <a:spLocks noGrp="1"/>
          </p:cNvSpPr>
          <p:nvPr>
            <p:ph type="sldNum" sz="quarter" idx="12"/>
          </p:nvPr>
        </p:nvSpPr>
        <p:spPr/>
        <p:txBody>
          <a:bodyPr/>
          <a:lstStyle/>
          <a:p>
            <a:fld id="{97A047FC-E543-47FA-A819-C27C33832650}" type="slidenum">
              <a:rPr lang="en-US" smtClean="0"/>
              <a:t>‹#›</a:t>
            </a:fld>
            <a:endParaRPr lang="en-US"/>
          </a:p>
        </p:txBody>
      </p:sp>
    </p:spTree>
    <p:extLst>
      <p:ext uri="{BB962C8B-B14F-4D97-AF65-F5344CB8AC3E}">
        <p14:creationId xmlns:p14="http://schemas.microsoft.com/office/powerpoint/2010/main" val="35212136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F8971D"/>
              </a:solidFill>
            </a:endParaRPr>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6" name="Slide Number Placeholder 5"/>
          <p:cNvSpPr>
            <a:spLocks noGrp="1"/>
          </p:cNvSpPr>
          <p:nvPr>
            <p:ph type="sldNum" sz="quarter" idx="12"/>
          </p:nvPr>
        </p:nvSpPr>
        <p:spPr/>
        <p:txBody>
          <a:bodyPr/>
          <a:lstStyle/>
          <a:p>
            <a:fld id="{97A047FC-E543-47FA-A819-C27C33832650}" type="slidenum">
              <a:rPr lang="en-US" smtClean="0"/>
              <a:t>‹#›</a:t>
            </a:fld>
            <a:endParaRPr lang="en-US"/>
          </a:p>
        </p:txBody>
      </p:sp>
    </p:spTree>
    <p:extLst>
      <p:ext uri="{BB962C8B-B14F-4D97-AF65-F5344CB8AC3E}">
        <p14:creationId xmlns:p14="http://schemas.microsoft.com/office/powerpoint/2010/main" val="1452192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Footer Placeholder 6"/>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3590634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194560"/>
          </a:xfrm>
        </p:spPr>
        <p:txBody>
          <a:bodyPr anchor="b">
            <a:normAutofit/>
          </a:bodyPr>
          <a:lstStyle>
            <a:lvl1pPr>
              <a:defRPr sz="28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337560"/>
            <a:ext cx="283464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8"/>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4102974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194560"/>
          </a:xfrm>
        </p:spPr>
        <p:txBody>
          <a:bodyPr anchor="b">
            <a:normAutofit/>
          </a:bodyPr>
          <a:lstStyle>
            <a:lvl1pPr>
              <a:defRPr sz="2800" b="0"/>
            </a:lvl1pPr>
          </a:lstStyle>
          <a:p>
            <a:r>
              <a:rPr lang="en-US"/>
              <a:t>Click to edit Master title style</a:t>
            </a:r>
          </a:p>
        </p:txBody>
      </p:sp>
      <p:sp>
        <p:nvSpPr>
          <p:cNvPr id="3" name="Picture Placeholder 2"/>
          <p:cNvSpPr>
            <a:spLocks noGrp="1" noChangeAspect="1"/>
          </p:cNvSpPr>
          <p:nvPr>
            <p:ph type="pic" idx="1"/>
          </p:nvPr>
        </p:nvSpPr>
        <p:spPr>
          <a:xfrm>
            <a:off x="3570645" y="767419"/>
            <a:ext cx="8115231"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340602"/>
            <a:ext cx="283464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8"/>
          <p:cNvSpPr>
            <a:spLocks noGrp="1"/>
          </p:cNvSpPr>
          <p:nvPr>
            <p:ph type="ftr" sz="quarter" idx="11"/>
          </p:nvPr>
        </p:nvSpPr>
        <p:spPr>
          <a:xfrm>
            <a:off x="331265" y="6358795"/>
            <a:ext cx="7838417" cy="365125"/>
          </a:xfrm>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3464996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62465" y="6356352"/>
            <a:ext cx="2743200" cy="365125"/>
          </a:xfrm>
          <a:prstGeom prst="rect">
            <a:avLst/>
          </a:prstGeom>
        </p:spPr>
        <p:txBody>
          <a:bodyPr/>
          <a:lstStyle/>
          <a:p>
            <a:endParaRPr lang="en-US">
              <a:solidFill>
                <a:srgbClr val="F8971D"/>
              </a:solidFill>
            </a:endParaRPr>
          </a:p>
        </p:txBody>
      </p:sp>
      <p:sp>
        <p:nvSpPr>
          <p:cNvPr id="8" name="Footer Placeholder 7"/>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2700735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62465" y="6356352"/>
            <a:ext cx="2743200" cy="365125"/>
          </a:xfrm>
          <a:prstGeom prst="rect">
            <a:avLst/>
          </a:prstGeom>
        </p:spPr>
        <p:txBody>
          <a:bodyPr/>
          <a:lstStyle/>
          <a:p>
            <a:endParaRPr lang="en-US">
              <a:solidFill>
                <a:srgbClr val="F8971D"/>
              </a:solidFill>
            </a:endParaRPr>
          </a:p>
        </p:txBody>
      </p:sp>
      <p:sp>
        <p:nvSpPr>
          <p:cNvPr id="8" name="Footer Placeholder 7"/>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1418824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_Text_withBullets">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252918" y="6366611"/>
            <a:ext cx="9907081" cy="365125"/>
          </a:xfrm>
          <a:prstGeom prst="rect">
            <a:avLst/>
          </a:prstGeom>
        </p:spPr>
        <p:txBody>
          <a:bodyPr/>
          <a:lstStyle/>
          <a:p>
            <a:r>
              <a:rPr lang="en-US"/>
              <a:t>© All rights reserved. No utilization or reproduction of this material is allowed without the written permission of CSH.</a:t>
            </a:r>
          </a:p>
        </p:txBody>
      </p:sp>
      <p:sp>
        <p:nvSpPr>
          <p:cNvPr id="2" name="Title 1"/>
          <p:cNvSpPr>
            <a:spLocks noGrp="1"/>
          </p:cNvSpPr>
          <p:nvPr>
            <p:ph type="title" hasCustomPrompt="1"/>
          </p:nvPr>
        </p:nvSpPr>
        <p:spPr>
          <a:xfrm>
            <a:off x="1219200" y="336439"/>
            <a:ext cx="9702800" cy="704962"/>
          </a:xfrm>
        </p:spPr>
        <p:txBody>
          <a:bodyPr>
            <a:normAutofit/>
          </a:bodyPr>
          <a:lstStyle>
            <a:lvl1pPr>
              <a:defRPr sz="4000" baseline="0">
                <a:solidFill>
                  <a:schemeClr val="accent2"/>
                </a:solidFill>
              </a:defRPr>
            </a:lvl1pPr>
          </a:lstStyle>
          <a:p>
            <a:r>
              <a:rPr lang="en-US" dirty="0"/>
              <a:t>Title Text Here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4086" y="6280998"/>
            <a:ext cx="1517820" cy="577003"/>
          </a:xfrm>
          <a:prstGeom prst="rect">
            <a:avLst/>
          </a:prstGeom>
        </p:spPr>
      </p:pic>
      <p:sp>
        <p:nvSpPr>
          <p:cNvPr id="5" name="Text Placeholder 4"/>
          <p:cNvSpPr>
            <a:spLocks noGrp="1"/>
          </p:cNvSpPr>
          <p:nvPr>
            <p:ph type="body" sz="quarter" idx="12"/>
          </p:nvPr>
        </p:nvSpPr>
        <p:spPr>
          <a:xfrm>
            <a:off x="1219200" y="1235075"/>
            <a:ext cx="9702800" cy="4806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0801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1"/>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2001"/>
            <a:ext cx="292531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4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1361" y="6172228"/>
            <a:ext cx="1983121" cy="753889"/>
          </a:xfrm>
          <a:prstGeom prst="rect">
            <a:avLst/>
          </a:prstGeom>
        </p:spPr>
      </p:pic>
    </p:spTree>
    <p:extLst>
      <p:ext uri="{BB962C8B-B14F-4D97-AF65-F5344CB8AC3E}">
        <p14:creationId xmlns:p14="http://schemas.microsoft.com/office/powerpoint/2010/main" val="1557121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3773" y="6248454"/>
            <a:ext cx="1582091" cy="601436"/>
          </a:xfrm>
          <a:prstGeom prst="rect">
            <a:avLst/>
          </a:prstGeom>
        </p:spPr>
      </p:pic>
    </p:spTree>
    <p:extLst>
      <p:ext uri="{BB962C8B-B14F-4D97-AF65-F5344CB8AC3E}">
        <p14:creationId xmlns:p14="http://schemas.microsoft.com/office/powerpoint/2010/main" val="1754481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2" name="Title 1"/>
          <p:cNvSpPr>
            <a:spLocks noGrp="1"/>
          </p:cNvSpPr>
          <p:nvPr>
            <p:ph type="title" hasCustomPrompt="1"/>
          </p:nvPr>
        </p:nvSpPr>
        <p:spPr>
          <a:xfrm>
            <a:off x="1219200" y="336439"/>
            <a:ext cx="9702800" cy="704962"/>
          </a:xfrm>
        </p:spPr>
        <p:txBody>
          <a:bodyPr/>
          <a:lstStyle>
            <a:lvl1pPr>
              <a:defRPr baseline="0">
                <a:solidFill>
                  <a:schemeClr val="accent2"/>
                </a:solidFill>
              </a:defRPr>
            </a:lvl1pPr>
          </a:lstStyle>
          <a:p>
            <a:r>
              <a:rPr lang="en-US"/>
              <a:t>Title Text Here</a:t>
            </a: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74086" y="6280998"/>
            <a:ext cx="1517820" cy="577003"/>
          </a:xfrm>
          <a:prstGeom prst="rect">
            <a:avLst/>
          </a:prstGeom>
        </p:spPr>
      </p:pic>
    </p:spTree>
    <p:extLst>
      <p:ext uri="{BB962C8B-B14F-4D97-AF65-F5344CB8AC3E}">
        <p14:creationId xmlns:p14="http://schemas.microsoft.com/office/powerpoint/2010/main" val="3928564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3773" y="6248454"/>
            <a:ext cx="1582091" cy="601436"/>
          </a:xfrm>
          <a:prstGeom prst="rect">
            <a:avLst/>
          </a:prstGeom>
        </p:spPr>
      </p:pic>
    </p:spTree>
    <p:extLst>
      <p:ext uri="{BB962C8B-B14F-4D97-AF65-F5344CB8AC3E}">
        <p14:creationId xmlns:p14="http://schemas.microsoft.com/office/powerpoint/2010/main" val="3520941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947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99621" y="1445079"/>
            <a:ext cx="11135179" cy="4996542"/>
          </a:xfrm>
        </p:spPr>
        <p:txBody>
          <a:bodyPr/>
          <a:lstStyle/>
          <a:p>
            <a:r>
              <a:rPr lang="en-US"/>
              <a:t>Click icon to add picture</a:t>
            </a:r>
          </a:p>
        </p:txBody>
      </p:sp>
      <p:sp>
        <p:nvSpPr>
          <p:cNvPr id="6" name="Title 5"/>
          <p:cNvSpPr>
            <a:spLocks noGrp="1"/>
          </p:cNvSpPr>
          <p:nvPr>
            <p:ph type="title"/>
          </p:nvPr>
        </p:nvSpPr>
        <p:spPr>
          <a:xfrm>
            <a:off x="1498513" y="282918"/>
            <a:ext cx="9337396" cy="876412"/>
          </a:xfrm>
        </p:spPr>
        <p:txBody>
          <a:bodyPr/>
          <a:lstStyle>
            <a:lvl1pPr algn="ct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3921750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3" name="SmartArt Placeholder 2"/>
          <p:cNvSpPr>
            <a:spLocks noGrp="1"/>
          </p:cNvSpPr>
          <p:nvPr>
            <p:ph type="dgm" sz="quarter" idx="11"/>
          </p:nvPr>
        </p:nvSpPr>
        <p:spPr>
          <a:xfrm>
            <a:off x="555171" y="1151165"/>
            <a:ext cx="11299371" cy="5453063"/>
          </a:xfrm>
        </p:spPr>
        <p:txBody>
          <a:bodyPr/>
          <a:lstStyle/>
          <a:p>
            <a:r>
              <a:rPr lang="en-US"/>
              <a:t>Click icon to add SmartArt graphic</a:t>
            </a:r>
          </a:p>
        </p:txBody>
      </p:sp>
      <p:sp>
        <p:nvSpPr>
          <p:cNvPr id="7" name="Title 5"/>
          <p:cNvSpPr>
            <a:spLocks noGrp="1"/>
          </p:cNvSpPr>
          <p:nvPr>
            <p:ph type="title"/>
          </p:nvPr>
        </p:nvSpPr>
        <p:spPr>
          <a:xfrm>
            <a:off x="1498513" y="282918"/>
            <a:ext cx="9337396" cy="876412"/>
          </a:xfrm>
        </p:spPr>
        <p:txBody>
          <a:bodyPr/>
          <a:lstStyle>
            <a:lvl1pPr algn="ct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898675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52920" y="6199181"/>
            <a:ext cx="9907081" cy="365125"/>
          </a:xfrm>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1451624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373052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a:xfrm>
            <a:off x="252920" y="6356351"/>
            <a:ext cx="9907081" cy="365125"/>
          </a:xfrm>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2824632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8"/>
            <a:ext cx="347472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3546524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Footer Placeholder 6"/>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1844414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194560"/>
          </a:xfrm>
        </p:spPr>
        <p:txBody>
          <a:bodyPr anchor="b">
            <a:normAutofit/>
          </a:bodyPr>
          <a:lstStyle>
            <a:lvl1pPr>
              <a:defRPr sz="28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337560"/>
            <a:ext cx="283464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8"/>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2327729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194560"/>
          </a:xfrm>
        </p:spPr>
        <p:txBody>
          <a:bodyPr anchor="b">
            <a:normAutofit/>
          </a:bodyPr>
          <a:lstStyle>
            <a:lvl1pPr>
              <a:defRPr sz="2800" b="0"/>
            </a:lvl1pPr>
          </a:lstStyle>
          <a:p>
            <a:r>
              <a:rPr lang="en-US"/>
              <a:t>Click to edit Master title style</a:t>
            </a:r>
          </a:p>
        </p:txBody>
      </p:sp>
      <p:sp>
        <p:nvSpPr>
          <p:cNvPr id="3" name="Picture Placeholder 2"/>
          <p:cNvSpPr>
            <a:spLocks noGrp="1" noChangeAspect="1"/>
          </p:cNvSpPr>
          <p:nvPr>
            <p:ph type="pic" idx="1"/>
          </p:nvPr>
        </p:nvSpPr>
        <p:spPr>
          <a:xfrm>
            <a:off x="3570645" y="767419"/>
            <a:ext cx="8115231"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340602"/>
            <a:ext cx="283464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8"/>
          <p:cNvSpPr>
            <a:spLocks noGrp="1"/>
          </p:cNvSpPr>
          <p:nvPr>
            <p:ph type="ftr" sz="quarter" idx="11"/>
          </p:nvPr>
        </p:nvSpPr>
        <p:spPr>
          <a:xfrm>
            <a:off x="331265" y="6358795"/>
            <a:ext cx="7838417" cy="365125"/>
          </a:xfrm>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3402125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2" name="Title 1"/>
          <p:cNvSpPr>
            <a:spLocks noGrp="1"/>
          </p:cNvSpPr>
          <p:nvPr>
            <p:ph type="title" hasCustomPrompt="1"/>
          </p:nvPr>
        </p:nvSpPr>
        <p:spPr>
          <a:xfrm>
            <a:off x="1219200" y="336439"/>
            <a:ext cx="9702800" cy="704962"/>
          </a:xfrm>
        </p:spPr>
        <p:txBody>
          <a:bodyPr/>
          <a:lstStyle>
            <a:lvl1pPr>
              <a:defRPr baseline="0">
                <a:solidFill>
                  <a:schemeClr val="accent2"/>
                </a:solidFill>
              </a:defRPr>
            </a:lvl1pPr>
          </a:lstStyle>
          <a:p>
            <a:r>
              <a:rPr lang="en-US"/>
              <a:t>Title Text Here</a:t>
            </a: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74086" y="6280998"/>
            <a:ext cx="1517820" cy="577003"/>
          </a:xfrm>
          <a:prstGeom prst="rect">
            <a:avLst/>
          </a:prstGeom>
        </p:spPr>
      </p:pic>
    </p:spTree>
    <p:extLst>
      <p:ext uri="{BB962C8B-B14F-4D97-AF65-F5344CB8AC3E}">
        <p14:creationId xmlns:p14="http://schemas.microsoft.com/office/powerpoint/2010/main" val="27224672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62465" y="6356352"/>
            <a:ext cx="2743200" cy="365125"/>
          </a:xfrm>
          <a:prstGeom prst="rect">
            <a:avLst/>
          </a:prstGeom>
        </p:spPr>
        <p:txBody>
          <a:bodyPr/>
          <a:lstStyle/>
          <a:p>
            <a:endParaRPr lang="en-US">
              <a:solidFill>
                <a:srgbClr val="F8971D"/>
              </a:solidFill>
            </a:endParaRPr>
          </a:p>
        </p:txBody>
      </p:sp>
      <p:sp>
        <p:nvSpPr>
          <p:cNvPr id="8" name="Footer Placeholder 7"/>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1376296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62465" y="6356352"/>
            <a:ext cx="2743200" cy="365125"/>
          </a:xfrm>
          <a:prstGeom prst="rect">
            <a:avLst/>
          </a:prstGeom>
        </p:spPr>
        <p:txBody>
          <a:bodyPr/>
          <a:lstStyle/>
          <a:p>
            <a:endParaRPr lang="en-US">
              <a:solidFill>
                <a:srgbClr val="F8971D"/>
              </a:solidFill>
            </a:endParaRPr>
          </a:p>
        </p:txBody>
      </p:sp>
      <p:sp>
        <p:nvSpPr>
          <p:cNvPr id="8" name="Footer Placeholder 7"/>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544298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1"/>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2001"/>
            <a:ext cx="292531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4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1361" y="6172228"/>
            <a:ext cx="1983121" cy="753889"/>
          </a:xfrm>
          <a:prstGeom prst="rect">
            <a:avLst/>
          </a:prstGeom>
        </p:spPr>
      </p:pic>
    </p:spTree>
    <p:extLst>
      <p:ext uri="{BB962C8B-B14F-4D97-AF65-F5344CB8AC3E}">
        <p14:creationId xmlns:p14="http://schemas.microsoft.com/office/powerpoint/2010/main" val="2526888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3773" y="6248454"/>
            <a:ext cx="1582091" cy="601436"/>
          </a:xfrm>
          <a:prstGeom prst="rect">
            <a:avLst/>
          </a:prstGeom>
        </p:spPr>
      </p:pic>
    </p:spTree>
    <p:extLst>
      <p:ext uri="{BB962C8B-B14F-4D97-AF65-F5344CB8AC3E}">
        <p14:creationId xmlns:p14="http://schemas.microsoft.com/office/powerpoint/2010/main" val="2294717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2" name="Title 1"/>
          <p:cNvSpPr>
            <a:spLocks noGrp="1"/>
          </p:cNvSpPr>
          <p:nvPr>
            <p:ph type="title" hasCustomPrompt="1"/>
          </p:nvPr>
        </p:nvSpPr>
        <p:spPr>
          <a:xfrm>
            <a:off x="1219200" y="336439"/>
            <a:ext cx="9702800" cy="704962"/>
          </a:xfrm>
        </p:spPr>
        <p:txBody>
          <a:bodyPr/>
          <a:lstStyle>
            <a:lvl1pPr>
              <a:defRPr baseline="0">
                <a:solidFill>
                  <a:schemeClr val="accent2"/>
                </a:solidFill>
              </a:defRPr>
            </a:lvl1pPr>
          </a:lstStyle>
          <a:p>
            <a:r>
              <a:rPr lang="en-US"/>
              <a:t>Title Text Here</a:t>
            </a: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74086" y="6280998"/>
            <a:ext cx="1517820" cy="577003"/>
          </a:xfrm>
          <a:prstGeom prst="rect">
            <a:avLst/>
          </a:prstGeom>
        </p:spPr>
      </p:pic>
    </p:spTree>
    <p:extLst>
      <p:ext uri="{BB962C8B-B14F-4D97-AF65-F5344CB8AC3E}">
        <p14:creationId xmlns:p14="http://schemas.microsoft.com/office/powerpoint/2010/main" val="2890950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00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99621" y="1445079"/>
            <a:ext cx="11135179" cy="4996542"/>
          </a:xfrm>
        </p:spPr>
        <p:txBody>
          <a:bodyPr/>
          <a:lstStyle/>
          <a:p>
            <a:r>
              <a:rPr lang="en-US"/>
              <a:t>Click icon to add picture</a:t>
            </a:r>
          </a:p>
        </p:txBody>
      </p:sp>
      <p:sp>
        <p:nvSpPr>
          <p:cNvPr id="6" name="Title 5"/>
          <p:cNvSpPr>
            <a:spLocks noGrp="1"/>
          </p:cNvSpPr>
          <p:nvPr>
            <p:ph type="title"/>
          </p:nvPr>
        </p:nvSpPr>
        <p:spPr>
          <a:xfrm>
            <a:off x="1498513" y="282918"/>
            <a:ext cx="9337396" cy="876412"/>
          </a:xfrm>
        </p:spPr>
        <p:txBody>
          <a:bodyPr/>
          <a:lstStyle>
            <a:lvl1pPr algn="ct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19341011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3" name="SmartArt Placeholder 2"/>
          <p:cNvSpPr>
            <a:spLocks noGrp="1"/>
          </p:cNvSpPr>
          <p:nvPr>
            <p:ph type="dgm" sz="quarter" idx="11"/>
          </p:nvPr>
        </p:nvSpPr>
        <p:spPr>
          <a:xfrm>
            <a:off x="555171" y="1151165"/>
            <a:ext cx="11299371" cy="5453063"/>
          </a:xfrm>
        </p:spPr>
        <p:txBody>
          <a:bodyPr/>
          <a:lstStyle/>
          <a:p>
            <a:r>
              <a:rPr lang="en-US"/>
              <a:t>Click icon to add SmartArt graphic</a:t>
            </a:r>
          </a:p>
        </p:txBody>
      </p:sp>
      <p:sp>
        <p:nvSpPr>
          <p:cNvPr id="7" name="Title 5"/>
          <p:cNvSpPr>
            <a:spLocks noGrp="1"/>
          </p:cNvSpPr>
          <p:nvPr>
            <p:ph type="title"/>
          </p:nvPr>
        </p:nvSpPr>
        <p:spPr>
          <a:xfrm>
            <a:off x="1498513" y="282918"/>
            <a:ext cx="9337396" cy="876412"/>
          </a:xfrm>
        </p:spPr>
        <p:txBody>
          <a:bodyPr/>
          <a:lstStyle>
            <a:lvl1pPr algn="ct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16027580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52920" y="6492876"/>
            <a:ext cx="9907081" cy="365125"/>
          </a:xfrm>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4263289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2792343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9811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a:xfrm>
            <a:off x="252920" y="6356351"/>
            <a:ext cx="9907081" cy="365125"/>
          </a:xfrm>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34198208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8"/>
            <a:ext cx="347472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26836298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Footer Placeholder 6"/>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5489260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194560"/>
          </a:xfrm>
        </p:spPr>
        <p:txBody>
          <a:bodyPr anchor="b">
            <a:normAutofit/>
          </a:bodyPr>
          <a:lstStyle>
            <a:lvl1pPr>
              <a:defRPr sz="28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337560"/>
            <a:ext cx="283464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8"/>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461324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194560"/>
          </a:xfrm>
        </p:spPr>
        <p:txBody>
          <a:bodyPr anchor="b">
            <a:normAutofit/>
          </a:bodyPr>
          <a:lstStyle>
            <a:lvl1pPr>
              <a:defRPr sz="2800" b="0"/>
            </a:lvl1pPr>
          </a:lstStyle>
          <a:p>
            <a:r>
              <a:rPr lang="en-US"/>
              <a:t>Click to edit Master title style</a:t>
            </a:r>
          </a:p>
        </p:txBody>
      </p:sp>
      <p:sp>
        <p:nvSpPr>
          <p:cNvPr id="3" name="Picture Placeholder 2"/>
          <p:cNvSpPr>
            <a:spLocks noGrp="1" noChangeAspect="1"/>
          </p:cNvSpPr>
          <p:nvPr>
            <p:ph type="pic" idx="1"/>
          </p:nvPr>
        </p:nvSpPr>
        <p:spPr>
          <a:xfrm>
            <a:off x="3570645" y="767419"/>
            <a:ext cx="8115231"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340602"/>
            <a:ext cx="283464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8"/>
          <p:cNvSpPr>
            <a:spLocks noGrp="1"/>
          </p:cNvSpPr>
          <p:nvPr>
            <p:ph type="ftr" sz="quarter" idx="11"/>
          </p:nvPr>
        </p:nvSpPr>
        <p:spPr>
          <a:xfrm>
            <a:off x="331265" y="6358795"/>
            <a:ext cx="7838417" cy="365125"/>
          </a:xfrm>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531190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62465" y="6356352"/>
            <a:ext cx="2743200" cy="365125"/>
          </a:xfrm>
          <a:prstGeom prst="rect">
            <a:avLst/>
          </a:prstGeom>
        </p:spPr>
        <p:txBody>
          <a:bodyPr/>
          <a:lstStyle/>
          <a:p>
            <a:endParaRPr lang="en-US">
              <a:solidFill>
                <a:srgbClr val="F8971D"/>
              </a:solidFill>
            </a:endParaRPr>
          </a:p>
        </p:txBody>
      </p:sp>
      <p:sp>
        <p:nvSpPr>
          <p:cNvPr id="8" name="Footer Placeholder 7"/>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30108435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62465" y="6356352"/>
            <a:ext cx="2743200" cy="365125"/>
          </a:xfrm>
          <a:prstGeom prst="rect">
            <a:avLst/>
          </a:prstGeom>
        </p:spPr>
        <p:txBody>
          <a:bodyPr/>
          <a:lstStyle/>
          <a:p>
            <a:endParaRPr lang="en-US">
              <a:solidFill>
                <a:srgbClr val="F8971D"/>
              </a:solidFill>
            </a:endParaRPr>
          </a:p>
        </p:txBody>
      </p:sp>
      <p:sp>
        <p:nvSpPr>
          <p:cNvPr id="8" name="Footer Placeholder 7"/>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1301082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1"/>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2001"/>
            <a:ext cx="292531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4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41361" y="6172228"/>
            <a:ext cx="1983121" cy="753889"/>
          </a:xfrm>
          <a:prstGeom prst="rect">
            <a:avLst/>
          </a:prstGeom>
        </p:spPr>
      </p:pic>
    </p:spTree>
    <p:extLst>
      <p:ext uri="{BB962C8B-B14F-4D97-AF65-F5344CB8AC3E}">
        <p14:creationId xmlns:p14="http://schemas.microsoft.com/office/powerpoint/2010/main" val="41491274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3773" y="6248454"/>
            <a:ext cx="1582091" cy="601436"/>
          </a:xfrm>
          <a:prstGeom prst="rect">
            <a:avLst/>
          </a:prstGeom>
        </p:spPr>
      </p:pic>
    </p:spTree>
    <p:extLst>
      <p:ext uri="{BB962C8B-B14F-4D97-AF65-F5344CB8AC3E}">
        <p14:creationId xmlns:p14="http://schemas.microsoft.com/office/powerpoint/2010/main" val="34365132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2" name="Title 1"/>
          <p:cNvSpPr>
            <a:spLocks noGrp="1"/>
          </p:cNvSpPr>
          <p:nvPr>
            <p:ph type="title" hasCustomPrompt="1"/>
          </p:nvPr>
        </p:nvSpPr>
        <p:spPr>
          <a:xfrm>
            <a:off x="1219200" y="336439"/>
            <a:ext cx="9702800" cy="704962"/>
          </a:xfrm>
        </p:spPr>
        <p:txBody>
          <a:bodyPr/>
          <a:lstStyle>
            <a:lvl1pPr>
              <a:defRPr baseline="0">
                <a:solidFill>
                  <a:schemeClr val="accent2"/>
                </a:solidFill>
              </a:defRPr>
            </a:lvl1pPr>
          </a:lstStyle>
          <a:p>
            <a:r>
              <a:rPr lang="en-US"/>
              <a:t>Title Text Here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4086" y="6280998"/>
            <a:ext cx="1517820" cy="577003"/>
          </a:xfrm>
          <a:prstGeom prst="rect">
            <a:avLst/>
          </a:prstGeom>
        </p:spPr>
      </p:pic>
    </p:spTree>
    <p:extLst>
      <p:ext uri="{BB962C8B-B14F-4D97-AF65-F5344CB8AC3E}">
        <p14:creationId xmlns:p14="http://schemas.microsoft.com/office/powerpoint/2010/main" val="2809614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99621" y="1445079"/>
            <a:ext cx="11135179" cy="4996542"/>
          </a:xfrm>
        </p:spPr>
        <p:txBody>
          <a:bodyPr/>
          <a:lstStyle/>
          <a:p>
            <a:r>
              <a:rPr lang="en-US"/>
              <a:t>Click icon to add picture</a:t>
            </a:r>
          </a:p>
        </p:txBody>
      </p:sp>
      <p:sp>
        <p:nvSpPr>
          <p:cNvPr id="6" name="Title 5"/>
          <p:cNvSpPr>
            <a:spLocks noGrp="1"/>
          </p:cNvSpPr>
          <p:nvPr>
            <p:ph type="title"/>
          </p:nvPr>
        </p:nvSpPr>
        <p:spPr>
          <a:xfrm>
            <a:off x="1498513" y="282918"/>
            <a:ext cx="9337396" cy="876412"/>
          </a:xfrm>
        </p:spPr>
        <p:txBody>
          <a:bodyPr/>
          <a:lstStyle>
            <a:lvl1pPr algn="ct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126717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0249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99621" y="1445079"/>
            <a:ext cx="11135179" cy="4996542"/>
          </a:xfrm>
        </p:spPr>
        <p:txBody>
          <a:bodyPr/>
          <a:lstStyle/>
          <a:p>
            <a:r>
              <a:rPr lang="en-US"/>
              <a:t>Click icon to add picture</a:t>
            </a:r>
          </a:p>
        </p:txBody>
      </p:sp>
      <p:sp>
        <p:nvSpPr>
          <p:cNvPr id="6" name="Title 5"/>
          <p:cNvSpPr>
            <a:spLocks noGrp="1"/>
          </p:cNvSpPr>
          <p:nvPr>
            <p:ph type="title"/>
          </p:nvPr>
        </p:nvSpPr>
        <p:spPr>
          <a:xfrm>
            <a:off x="1498513" y="282918"/>
            <a:ext cx="9337396" cy="876412"/>
          </a:xfrm>
        </p:spPr>
        <p:txBody>
          <a:bodyPr/>
          <a:lstStyle>
            <a:lvl1pPr algn="ct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6953674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3" name="SmartArt Placeholder 2"/>
          <p:cNvSpPr>
            <a:spLocks noGrp="1"/>
          </p:cNvSpPr>
          <p:nvPr>
            <p:ph type="dgm" sz="quarter" idx="11"/>
          </p:nvPr>
        </p:nvSpPr>
        <p:spPr>
          <a:xfrm>
            <a:off x="555171" y="1151165"/>
            <a:ext cx="11299371" cy="5453063"/>
          </a:xfrm>
        </p:spPr>
        <p:txBody>
          <a:bodyPr/>
          <a:lstStyle/>
          <a:p>
            <a:r>
              <a:rPr lang="en-US"/>
              <a:t>Click icon to add SmartArt graphic</a:t>
            </a:r>
          </a:p>
        </p:txBody>
      </p:sp>
      <p:sp>
        <p:nvSpPr>
          <p:cNvPr id="7" name="Title 5"/>
          <p:cNvSpPr>
            <a:spLocks noGrp="1"/>
          </p:cNvSpPr>
          <p:nvPr>
            <p:ph type="title"/>
          </p:nvPr>
        </p:nvSpPr>
        <p:spPr>
          <a:xfrm>
            <a:off x="1498513" y="282918"/>
            <a:ext cx="9337396" cy="876412"/>
          </a:xfrm>
        </p:spPr>
        <p:txBody>
          <a:bodyPr/>
          <a:lstStyle>
            <a:lvl1pPr algn="ct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42572161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52920" y="6199181"/>
            <a:ext cx="9907081" cy="365125"/>
          </a:xfrm>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35062088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35378601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a:xfrm>
            <a:off x="252920" y="6356351"/>
            <a:ext cx="9907081" cy="365125"/>
          </a:xfrm>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5761412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8"/>
            <a:ext cx="347472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3178825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Footer Placeholder 6"/>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27317907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194560"/>
          </a:xfrm>
        </p:spPr>
        <p:txBody>
          <a:bodyPr anchor="b">
            <a:normAutofit/>
          </a:bodyPr>
          <a:lstStyle>
            <a:lvl1pPr>
              <a:defRPr sz="28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337560"/>
            <a:ext cx="283464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8"/>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40210741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194560"/>
          </a:xfrm>
        </p:spPr>
        <p:txBody>
          <a:bodyPr anchor="b">
            <a:normAutofit/>
          </a:bodyPr>
          <a:lstStyle>
            <a:lvl1pPr>
              <a:defRPr sz="2800" b="0"/>
            </a:lvl1pPr>
          </a:lstStyle>
          <a:p>
            <a:r>
              <a:rPr lang="en-US"/>
              <a:t>Click to edit Master title style</a:t>
            </a:r>
          </a:p>
        </p:txBody>
      </p:sp>
      <p:sp>
        <p:nvSpPr>
          <p:cNvPr id="3" name="Picture Placeholder 2"/>
          <p:cNvSpPr>
            <a:spLocks noGrp="1" noChangeAspect="1"/>
          </p:cNvSpPr>
          <p:nvPr>
            <p:ph type="pic" idx="1"/>
          </p:nvPr>
        </p:nvSpPr>
        <p:spPr>
          <a:xfrm>
            <a:off x="3570645" y="767419"/>
            <a:ext cx="8115231"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340602"/>
            <a:ext cx="283464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8"/>
          <p:cNvSpPr>
            <a:spLocks noGrp="1"/>
          </p:cNvSpPr>
          <p:nvPr>
            <p:ph type="ftr" sz="quarter" idx="11"/>
          </p:nvPr>
        </p:nvSpPr>
        <p:spPr>
          <a:xfrm>
            <a:off x="331265" y="6358795"/>
            <a:ext cx="7838417" cy="365125"/>
          </a:xfrm>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1537575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3" name="SmartArt Placeholder 2"/>
          <p:cNvSpPr>
            <a:spLocks noGrp="1"/>
          </p:cNvSpPr>
          <p:nvPr>
            <p:ph type="dgm" sz="quarter" idx="11"/>
          </p:nvPr>
        </p:nvSpPr>
        <p:spPr>
          <a:xfrm>
            <a:off x="555171" y="1151165"/>
            <a:ext cx="11299371" cy="5453063"/>
          </a:xfrm>
        </p:spPr>
        <p:txBody>
          <a:bodyPr/>
          <a:lstStyle/>
          <a:p>
            <a:r>
              <a:rPr lang="en-US"/>
              <a:t>Click icon to add SmartArt graphic</a:t>
            </a:r>
          </a:p>
        </p:txBody>
      </p:sp>
      <p:sp>
        <p:nvSpPr>
          <p:cNvPr id="7" name="Title 5"/>
          <p:cNvSpPr>
            <a:spLocks noGrp="1"/>
          </p:cNvSpPr>
          <p:nvPr>
            <p:ph type="title"/>
          </p:nvPr>
        </p:nvSpPr>
        <p:spPr>
          <a:xfrm>
            <a:off x="1498513" y="282918"/>
            <a:ext cx="9337396" cy="876412"/>
          </a:xfrm>
        </p:spPr>
        <p:txBody>
          <a:bodyPr/>
          <a:lstStyle>
            <a:lvl1pPr algn="ct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35312565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62465" y="6356352"/>
            <a:ext cx="2743200" cy="365125"/>
          </a:xfrm>
          <a:prstGeom prst="rect">
            <a:avLst/>
          </a:prstGeom>
        </p:spPr>
        <p:txBody>
          <a:bodyPr/>
          <a:lstStyle/>
          <a:p>
            <a:endParaRPr lang="en-US">
              <a:solidFill>
                <a:srgbClr val="F8971D"/>
              </a:solidFill>
            </a:endParaRPr>
          </a:p>
        </p:txBody>
      </p:sp>
      <p:sp>
        <p:nvSpPr>
          <p:cNvPr id="8" name="Footer Placeholder 7"/>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27472588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62465" y="6356352"/>
            <a:ext cx="2743200" cy="365125"/>
          </a:xfrm>
          <a:prstGeom prst="rect">
            <a:avLst/>
          </a:prstGeom>
        </p:spPr>
        <p:txBody>
          <a:bodyPr/>
          <a:lstStyle/>
          <a:p>
            <a:endParaRPr lang="en-US">
              <a:solidFill>
                <a:srgbClr val="F8971D"/>
              </a:solidFill>
            </a:endParaRPr>
          </a:p>
        </p:txBody>
      </p:sp>
      <p:sp>
        <p:nvSpPr>
          <p:cNvPr id="8" name="Footer Placeholder 7"/>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35182701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1"/>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2001"/>
            <a:ext cx="292531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4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1361" y="6172228"/>
            <a:ext cx="1983121" cy="753889"/>
          </a:xfrm>
          <a:prstGeom prst="rect">
            <a:avLst/>
          </a:prstGeom>
        </p:spPr>
      </p:pic>
    </p:spTree>
    <p:extLst>
      <p:ext uri="{BB962C8B-B14F-4D97-AF65-F5344CB8AC3E}">
        <p14:creationId xmlns:p14="http://schemas.microsoft.com/office/powerpoint/2010/main" val="41809230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3773" y="6248454"/>
            <a:ext cx="1582091" cy="601436"/>
          </a:xfrm>
          <a:prstGeom prst="rect">
            <a:avLst/>
          </a:prstGeom>
        </p:spPr>
      </p:pic>
    </p:spTree>
    <p:extLst>
      <p:ext uri="{BB962C8B-B14F-4D97-AF65-F5344CB8AC3E}">
        <p14:creationId xmlns:p14="http://schemas.microsoft.com/office/powerpoint/2010/main" val="9346235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2" name="Title 1"/>
          <p:cNvSpPr>
            <a:spLocks noGrp="1"/>
          </p:cNvSpPr>
          <p:nvPr>
            <p:ph type="title" hasCustomPrompt="1"/>
          </p:nvPr>
        </p:nvSpPr>
        <p:spPr>
          <a:xfrm>
            <a:off x="1219200" y="336439"/>
            <a:ext cx="9702800" cy="704962"/>
          </a:xfrm>
        </p:spPr>
        <p:txBody>
          <a:bodyPr/>
          <a:lstStyle>
            <a:lvl1pPr>
              <a:defRPr baseline="0">
                <a:solidFill>
                  <a:schemeClr val="accent2"/>
                </a:solidFill>
              </a:defRPr>
            </a:lvl1pPr>
          </a:lstStyle>
          <a:p>
            <a:r>
              <a:rPr lang="en-US"/>
              <a:t>Title Text Here</a:t>
            </a: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74086" y="6280998"/>
            <a:ext cx="1517820" cy="577003"/>
          </a:xfrm>
          <a:prstGeom prst="rect">
            <a:avLst/>
          </a:prstGeom>
        </p:spPr>
      </p:pic>
    </p:spTree>
    <p:extLst>
      <p:ext uri="{BB962C8B-B14F-4D97-AF65-F5344CB8AC3E}">
        <p14:creationId xmlns:p14="http://schemas.microsoft.com/office/powerpoint/2010/main" val="18734520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8539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99621" y="1445079"/>
            <a:ext cx="11135179" cy="4996542"/>
          </a:xfrm>
        </p:spPr>
        <p:txBody>
          <a:bodyPr/>
          <a:lstStyle/>
          <a:p>
            <a:r>
              <a:rPr lang="en-US"/>
              <a:t>Click icon to add picture</a:t>
            </a:r>
          </a:p>
        </p:txBody>
      </p:sp>
      <p:sp>
        <p:nvSpPr>
          <p:cNvPr id="6" name="Title 5"/>
          <p:cNvSpPr>
            <a:spLocks noGrp="1"/>
          </p:cNvSpPr>
          <p:nvPr>
            <p:ph type="title"/>
          </p:nvPr>
        </p:nvSpPr>
        <p:spPr>
          <a:xfrm>
            <a:off x="1498513" y="282918"/>
            <a:ext cx="9337396" cy="876412"/>
          </a:xfrm>
        </p:spPr>
        <p:txBody>
          <a:bodyPr/>
          <a:lstStyle>
            <a:lvl1pPr algn="ct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3491464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3" name="SmartArt Placeholder 2"/>
          <p:cNvSpPr>
            <a:spLocks noGrp="1"/>
          </p:cNvSpPr>
          <p:nvPr>
            <p:ph type="dgm" sz="quarter" idx="11"/>
          </p:nvPr>
        </p:nvSpPr>
        <p:spPr>
          <a:xfrm>
            <a:off x="555171" y="1151165"/>
            <a:ext cx="11299371" cy="5453063"/>
          </a:xfrm>
        </p:spPr>
        <p:txBody>
          <a:bodyPr/>
          <a:lstStyle/>
          <a:p>
            <a:r>
              <a:rPr lang="en-US"/>
              <a:t>Click icon to add SmartArt graphic</a:t>
            </a:r>
          </a:p>
        </p:txBody>
      </p:sp>
      <p:sp>
        <p:nvSpPr>
          <p:cNvPr id="7" name="Title 5"/>
          <p:cNvSpPr>
            <a:spLocks noGrp="1"/>
          </p:cNvSpPr>
          <p:nvPr>
            <p:ph type="title"/>
          </p:nvPr>
        </p:nvSpPr>
        <p:spPr>
          <a:xfrm>
            <a:off x="1498513" y="282918"/>
            <a:ext cx="9337396" cy="876412"/>
          </a:xfrm>
        </p:spPr>
        <p:txBody>
          <a:bodyPr/>
          <a:lstStyle>
            <a:lvl1pPr algn="ct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6928484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52920" y="6199181"/>
            <a:ext cx="9907081" cy="365125"/>
          </a:xfrm>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28734194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3942549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52920" y="6492876"/>
            <a:ext cx="9907081" cy="365125"/>
          </a:xfrm>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39827281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a:xfrm>
            <a:off x="252920" y="6356351"/>
            <a:ext cx="9907081" cy="365125"/>
          </a:xfrm>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22631355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8"/>
            <a:ext cx="347472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33913385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Footer Placeholder 6"/>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24503655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194560"/>
          </a:xfrm>
        </p:spPr>
        <p:txBody>
          <a:bodyPr anchor="b">
            <a:normAutofit/>
          </a:bodyPr>
          <a:lstStyle>
            <a:lvl1pPr>
              <a:defRPr sz="28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337560"/>
            <a:ext cx="283464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8"/>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15289565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194560"/>
          </a:xfrm>
        </p:spPr>
        <p:txBody>
          <a:bodyPr anchor="b">
            <a:normAutofit/>
          </a:bodyPr>
          <a:lstStyle>
            <a:lvl1pPr>
              <a:defRPr sz="2800" b="0"/>
            </a:lvl1pPr>
          </a:lstStyle>
          <a:p>
            <a:r>
              <a:rPr lang="en-US"/>
              <a:t>Click to edit Master title style</a:t>
            </a:r>
          </a:p>
        </p:txBody>
      </p:sp>
      <p:sp>
        <p:nvSpPr>
          <p:cNvPr id="3" name="Picture Placeholder 2"/>
          <p:cNvSpPr>
            <a:spLocks noGrp="1" noChangeAspect="1"/>
          </p:cNvSpPr>
          <p:nvPr>
            <p:ph type="pic" idx="1"/>
          </p:nvPr>
        </p:nvSpPr>
        <p:spPr>
          <a:xfrm>
            <a:off x="3570645" y="767419"/>
            <a:ext cx="8115231"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340602"/>
            <a:ext cx="283464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8"/>
          <p:cNvSpPr>
            <a:spLocks noGrp="1"/>
          </p:cNvSpPr>
          <p:nvPr>
            <p:ph type="ftr" sz="quarter" idx="11"/>
          </p:nvPr>
        </p:nvSpPr>
        <p:spPr>
          <a:xfrm>
            <a:off x="331265" y="6358795"/>
            <a:ext cx="7838417" cy="365125"/>
          </a:xfrm>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35422405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62465" y="6356352"/>
            <a:ext cx="2743200" cy="365125"/>
          </a:xfrm>
          <a:prstGeom prst="rect">
            <a:avLst/>
          </a:prstGeom>
        </p:spPr>
        <p:txBody>
          <a:bodyPr/>
          <a:lstStyle/>
          <a:p>
            <a:endParaRPr lang="en-US">
              <a:solidFill>
                <a:srgbClr val="F8971D"/>
              </a:solidFill>
            </a:endParaRPr>
          </a:p>
        </p:txBody>
      </p:sp>
      <p:sp>
        <p:nvSpPr>
          <p:cNvPr id="8" name="Footer Placeholder 7"/>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26232920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62465" y="6356352"/>
            <a:ext cx="2743200" cy="365125"/>
          </a:xfrm>
          <a:prstGeom prst="rect">
            <a:avLst/>
          </a:prstGeom>
        </p:spPr>
        <p:txBody>
          <a:bodyPr/>
          <a:lstStyle/>
          <a:p>
            <a:endParaRPr lang="en-US">
              <a:solidFill>
                <a:srgbClr val="F8971D"/>
              </a:solidFill>
            </a:endParaRPr>
          </a:p>
        </p:txBody>
      </p:sp>
      <p:sp>
        <p:nvSpPr>
          <p:cNvPr id="8" name="Footer Placeholder 7"/>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18919090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81101" y="2152651"/>
            <a:ext cx="3162300" cy="2124075"/>
          </a:xfrm>
        </p:spPr>
        <p:txBody>
          <a:bodyPr/>
          <a:lstStyle/>
          <a:p>
            <a:r>
              <a:rPr lang="en-US"/>
              <a:t>Click icon to add picture</a:t>
            </a:r>
          </a:p>
        </p:txBody>
      </p:sp>
    </p:spTree>
    <p:extLst>
      <p:ext uri="{BB962C8B-B14F-4D97-AF65-F5344CB8AC3E}">
        <p14:creationId xmlns:p14="http://schemas.microsoft.com/office/powerpoint/2010/main" val="10653949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1302F81-8C63-4CB3-B03F-00F4C3814FBD}" type="datetimeFigureOut">
              <a:rPr lang="en-US" smtClean="0"/>
              <a:t>6/28/2019</a:t>
            </a:fld>
            <a:endParaRPr lang="en-US"/>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6" name="Slide Number Placeholder 5"/>
          <p:cNvSpPr>
            <a:spLocks noGrp="1"/>
          </p:cNvSpPr>
          <p:nvPr>
            <p:ph type="sldNum" sz="quarter" idx="12"/>
          </p:nvPr>
        </p:nvSpPr>
        <p:spPr/>
        <p:txBody>
          <a:bodyPr/>
          <a:lstStyle/>
          <a:p>
            <a:fld id="{97A047FC-E543-47FA-A819-C27C33832650}" type="slidenum">
              <a:rPr lang="en-US" smtClean="0"/>
              <a:t>‹#›</a:t>
            </a:fld>
            <a:endParaRPr lang="en-US"/>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1361" y="6172228"/>
            <a:ext cx="1983121" cy="753889"/>
          </a:xfrm>
          <a:prstGeom prst="rect">
            <a:avLst/>
          </a:prstGeom>
        </p:spPr>
      </p:pic>
    </p:spTree>
    <p:extLst>
      <p:ext uri="{BB962C8B-B14F-4D97-AF65-F5344CB8AC3E}">
        <p14:creationId xmlns:p14="http://schemas.microsoft.com/office/powerpoint/2010/main" val="27448278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1302F81-8C63-4CB3-B03F-00F4C3814FBD}" type="datetimeFigureOut">
              <a:rPr lang="en-US" smtClean="0"/>
              <a:t>6/28/2019</a:t>
            </a:fld>
            <a:endParaRPr lang="en-US"/>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6" name="Slide Number Placeholder 5"/>
          <p:cNvSpPr>
            <a:spLocks noGrp="1"/>
          </p:cNvSpPr>
          <p:nvPr>
            <p:ph type="sldNum" sz="quarter" idx="12"/>
          </p:nvPr>
        </p:nvSpPr>
        <p:spPr/>
        <p:txBody>
          <a:bodyPr/>
          <a:lstStyle/>
          <a:p>
            <a:fld id="{97A047FC-E543-47FA-A819-C27C33832650}" type="slidenum">
              <a:rPr lang="en-US" smtClean="0"/>
              <a:t>‹#›</a:t>
            </a:fld>
            <a:endParaRPr lang="en-US"/>
          </a:p>
        </p:txBody>
      </p:sp>
    </p:spTree>
    <p:extLst>
      <p:ext uri="{BB962C8B-B14F-4D97-AF65-F5344CB8AC3E}">
        <p14:creationId xmlns:p14="http://schemas.microsoft.com/office/powerpoint/2010/main" val="4294552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15157391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1302F81-8C63-4CB3-B03F-00F4C3814FBD}" type="datetimeFigureOut">
              <a:rPr lang="en-US" smtClean="0"/>
              <a:t>6/28/2019</a:t>
            </a:fld>
            <a:endParaRPr lang="en-US"/>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6" name="Slide Number Placeholder 5"/>
          <p:cNvSpPr>
            <a:spLocks noGrp="1"/>
          </p:cNvSpPr>
          <p:nvPr>
            <p:ph type="sldNum" sz="quarter" idx="12"/>
          </p:nvPr>
        </p:nvSpPr>
        <p:spPr/>
        <p:txBody>
          <a:bodyPr/>
          <a:lstStyle/>
          <a:p>
            <a:fld id="{97A047FC-E543-47FA-A819-C27C33832650}" type="slidenum">
              <a:rPr lang="en-US" smtClean="0"/>
              <a:t>‹#›</a:t>
            </a:fld>
            <a:endParaRPr lang="en-US"/>
          </a:p>
        </p:txBody>
      </p:sp>
    </p:spTree>
    <p:extLst>
      <p:ext uri="{BB962C8B-B14F-4D97-AF65-F5344CB8AC3E}">
        <p14:creationId xmlns:p14="http://schemas.microsoft.com/office/powerpoint/2010/main" val="35003151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1302F81-8C63-4CB3-B03F-00F4C3814FBD}" type="datetimeFigureOut">
              <a:rPr lang="en-US" smtClean="0"/>
              <a:t>6/28/2019</a:t>
            </a:fld>
            <a:endParaRPr lang="en-US"/>
          </a:p>
        </p:txBody>
      </p:sp>
      <p:sp>
        <p:nvSpPr>
          <p:cNvPr id="6" name="Footer Placeholder 5"/>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7" name="Slide Number Placeholder 6"/>
          <p:cNvSpPr>
            <a:spLocks noGrp="1"/>
          </p:cNvSpPr>
          <p:nvPr>
            <p:ph type="sldNum" sz="quarter" idx="12"/>
          </p:nvPr>
        </p:nvSpPr>
        <p:spPr/>
        <p:txBody>
          <a:bodyPr/>
          <a:lstStyle/>
          <a:p>
            <a:fld id="{97A047FC-E543-47FA-A819-C27C33832650}" type="slidenum">
              <a:rPr lang="en-US" smtClean="0"/>
              <a:t>‹#›</a:t>
            </a:fld>
            <a:endParaRPr lang="en-US"/>
          </a:p>
        </p:txBody>
      </p:sp>
    </p:spTree>
    <p:extLst>
      <p:ext uri="{BB962C8B-B14F-4D97-AF65-F5344CB8AC3E}">
        <p14:creationId xmlns:p14="http://schemas.microsoft.com/office/powerpoint/2010/main" val="27610590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1302F81-8C63-4CB3-B03F-00F4C3814FBD}" type="datetimeFigureOut">
              <a:rPr lang="en-US" smtClean="0"/>
              <a:t>6/28/2019</a:t>
            </a:fld>
            <a:endParaRPr lang="en-US"/>
          </a:p>
        </p:txBody>
      </p:sp>
      <p:sp>
        <p:nvSpPr>
          <p:cNvPr id="8" name="Footer Placeholder 7"/>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9" name="Slide Number Placeholder 8"/>
          <p:cNvSpPr>
            <a:spLocks noGrp="1"/>
          </p:cNvSpPr>
          <p:nvPr>
            <p:ph type="sldNum" sz="quarter" idx="12"/>
          </p:nvPr>
        </p:nvSpPr>
        <p:spPr/>
        <p:txBody>
          <a:bodyPr/>
          <a:lstStyle/>
          <a:p>
            <a:fld id="{97A047FC-E543-47FA-A819-C27C33832650}" type="slidenum">
              <a:rPr lang="en-US" smtClean="0"/>
              <a:t>‹#›</a:t>
            </a:fld>
            <a:endParaRPr lang="en-US"/>
          </a:p>
        </p:txBody>
      </p:sp>
    </p:spTree>
    <p:extLst>
      <p:ext uri="{BB962C8B-B14F-4D97-AF65-F5344CB8AC3E}">
        <p14:creationId xmlns:p14="http://schemas.microsoft.com/office/powerpoint/2010/main" val="2732421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1302F81-8C63-4CB3-B03F-00F4C3814FBD}" type="datetimeFigureOut">
              <a:rPr lang="en-US" smtClean="0"/>
              <a:t>6/28/2019</a:t>
            </a:fld>
            <a:endParaRPr lang="en-US"/>
          </a:p>
        </p:txBody>
      </p:sp>
      <p:sp>
        <p:nvSpPr>
          <p:cNvPr id="4" name="Footer Placeholder 3"/>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5" name="Slide Number Placeholder 4"/>
          <p:cNvSpPr>
            <a:spLocks noGrp="1"/>
          </p:cNvSpPr>
          <p:nvPr>
            <p:ph type="sldNum" sz="quarter" idx="12"/>
          </p:nvPr>
        </p:nvSpPr>
        <p:spPr/>
        <p:txBody>
          <a:bodyPr/>
          <a:lstStyle/>
          <a:p>
            <a:fld id="{97A047FC-E543-47FA-A819-C27C33832650}" type="slidenum">
              <a:rPr lang="en-US" smtClean="0"/>
              <a:t>‹#›</a:t>
            </a:fld>
            <a:endParaRPr lang="en-US"/>
          </a:p>
        </p:txBody>
      </p:sp>
    </p:spTree>
    <p:extLst>
      <p:ext uri="{BB962C8B-B14F-4D97-AF65-F5344CB8AC3E}">
        <p14:creationId xmlns:p14="http://schemas.microsoft.com/office/powerpoint/2010/main" val="1181546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302F81-8C63-4CB3-B03F-00F4C3814FBD}" type="datetimeFigureOut">
              <a:rPr lang="en-US" smtClean="0"/>
              <a:t>6/28/2019</a:t>
            </a:fld>
            <a:endParaRPr lang="en-US"/>
          </a:p>
        </p:txBody>
      </p:sp>
      <p:sp>
        <p:nvSpPr>
          <p:cNvPr id="3" name="Footer Placeholder 2"/>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4" name="Slide Number Placeholder 3"/>
          <p:cNvSpPr>
            <a:spLocks noGrp="1"/>
          </p:cNvSpPr>
          <p:nvPr>
            <p:ph type="sldNum" sz="quarter" idx="12"/>
          </p:nvPr>
        </p:nvSpPr>
        <p:spPr/>
        <p:txBody>
          <a:bodyPr/>
          <a:lstStyle/>
          <a:p>
            <a:fld id="{97A047FC-E543-47FA-A819-C27C33832650}" type="slidenum">
              <a:rPr lang="en-US" smtClean="0"/>
              <a:t>‹#›</a:t>
            </a:fld>
            <a:endParaRPr lang="en-US"/>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3773" y="6248454"/>
            <a:ext cx="1582091" cy="601436"/>
          </a:xfrm>
          <a:prstGeom prst="rect">
            <a:avLst/>
          </a:prstGeom>
        </p:spPr>
      </p:pic>
    </p:spTree>
    <p:extLst>
      <p:ext uri="{BB962C8B-B14F-4D97-AF65-F5344CB8AC3E}">
        <p14:creationId xmlns:p14="http://schemas.microsoft.com/office/powerpoint/2010/main" val="17642057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1302F81-8C63-4CB3-B03F-00F4C3814FBD}" type="datetimeFigureOut">
              <a:rPr lang="en-US" smtClean="0"/>
              <a:t>6/28/2019</a:t>
            </a:fld>
            <a:endParaRPr lang="en-US"/>
          </a:p>
        </p:txBody>
      </p:sp>
      <p:sp>
        <p:nvSpPr>
          <p:cNvPr id="6" name="Footer Placeholder 5"/>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7" name="Slide Number Placeholder 6"/>
          <p:cNvSpPr>
            <a:spLocks noGrp="1"/>
          </p:cNvSpPr>
          <p:nvPr>
            <p:ph type="sldNum" sz="quarter" idx="12"/>
          </p:nvPr>
        </p:nvSpPr>
        <p:spPr/>
        <p:txBody>
          <a:bodyPr/>
          <a:lstStyle/>
          <a:p>
            <a:fld id="{97A047FC-E543-47FA-A819-C27C33832650}" type="slidenum">
              <a:rPr lang="en-US" smtClean="0"/>
              <a:t>‹#›</a:t>
            </a:fld>
            <a:endParaRPr lang="en-US"/>
          </a:p>
        </p:txBody>
      </p:sp>
    </p:spTree>
    <p:extLst>
      <p:ext uri="{BB962C8B-B14F-4D97-AF65-F5344CB8AC3E}">
        <p14:creationId xmlns:p14="http://schemas.microsoft.com/office/powerpoint/2010/main" val="12812061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1302F81-8C63-4CB3-B03F-00F4C3814FBD}" type="datetimeFigureOut">
              <a:rPr lang="en-US" smtClean="0"/>
              <a:t>6/28/2019</a:t>
            </a:fld>
            <a:endParaRPr lang="en-US"/>
          </a:p>
        </p:txBody>
      </p:sp>
      <p:sp>
        <p:nvSpPr>
          <p:cNvPr id="6" name="Footer Placeholder 5"/>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7" name="Slide Number Placeholder 6"/>
          <p:cNvSpPr>
            <a:spLocks noGrp="1"/>
          </p:cNvSpPr>
          <p:nvPr>
            <p:ph type="sldNum" sz="quarter" idx="12"/>
          </p:nvPr>
        </p:nvSpPr>
        <p:spPr/>
        <p:txBody>
          <a:bodyPr/>
          <a:lstStyle/>
          <a:p>
            <a:fld id="{97A047FC-E543-47FA-A819-C27C33832650}" type="slidenum">
              <a:rPr lang="en-US" smtClean="0"/>
              <a:t>‹#›</a:t>
            </a:fld>
            <a:endParaRPr lang="en-US"/>
          </a:p>
        </p:txBody>
      </p:sp>
    </p:spTree>
    <p:extLst>
      <p:ext uri="{BB962C8B-B14F-4D97-AF65-F5344CB8AC3E}">
        <p14:creationId xmlns:p14="http://schemas.microsoft.com/office/powerpoint/2010/main" val="12287609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1302F81-8C63-4CB3-B03F-00F4C3814FBD}" type="datetimeFigureOut">
              <a:rPr lang="en-US" smtClean="0"/>
              <a:t>6/28/2019</a:t>
            </a:fld>
            <a:endParaRPr lang="en-US"/>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6" name="Slide Number Placeholder 5"/>
          <p:cNvSpPr>
            <a:spLocks noGrp="1"/>
          </p:cNvSpPr>
          <p:nvPr>
            <p:ph type="sldNum" sz="quarter" idx="12"/>
          </p:nvPr>
        </p:nvSpPr>
        <p:spPr/>
        <p:txBody>
          <a:bodyPr/>
          <a:lstStyle/>
          <a:p>
            <a:fld id="{97A047FC-E543-47FA-A819-C27C33832650}" type="slidenum">
              <a:rPr lang="en-US" smtClean="0"/>
              <a:t>‹#›</a:t>
            </a:fld>
            <a:endParaRPr lang="en-US"/>
          </a:p>
        </p:txBody>
      </p:sp>
    </p:spTree>
    <p:extLst>
      <p:ext uri="{BB962C8B-B14F-4D97-AF65-F5344CB8AC3E}">
        <p14:creationId xmlns:p14="http://schemas.microsoft.com/office/powerpoint/2010/main" val="13411046"/>
      </p:ext>
    </p:extLst>
  </p:cSld>
  <p:clrMapOvr>
    <a:masterClrMapping/>
  </p:clrMapOvr>
  <p:hf sldNum="0" hd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1302F81-8C63-4CB3-B03F-00F4C3814FBD}" type="datetimeFigureOut">
              <a:rPr lang="en-US" smtClean="0"/>
              <a:t>6/28/2019</a:t>
            </a:fld>
            <a:endParaRPr lang="en-US"/>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6" name="Slide Number Placeholder 5"/>
          <p:cNvSpPr>
            <a:spLocks noGrp="1"/>
          </p:cNvSpPr>
          <p:nvPr>
            <p:ph type="sldNum" sz="quarter" idx="12"/>
          </p:nvPr>
        </p:nvSpPr>
        <p:spPr/>
        <p:txBody>
          <a:bodyPr/>
          <a:lstStyle/>
          <a:p>
            <a:fld id="{97A047FC-E543-47FA-A819-C27C33832650}"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386817157"/>
      </p:ext>
    </p:extLst>
  </p:cSld>
  <p:clrMapOvr>
    <a:masterClrMapping/>
  </p:clrMapOvr>
  <p:hf sldNum="0" hd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1302F81-8C63-4CB3-B03F-00F4C3814FBD}" type="datetimeFigureOut">
              <a:rPr lang="en-US" smtClean="0"/>
              <a:t>6/28/2019</a:t>
            </a:fld>
            <a:endParaRPr lang="en-US"/>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6" name="Slide Number Placeholder 5"/>
          <p:cNvSpPr>
            <a:spLocks noGrp="1"/>
          </p:cNvSpPr>
          <p:nvPr>
            <p:ph type="sldNum" sz="quarter" idx="12"/>
          </p:nvPr>
        </p:nvSpPr>
        <p:spPr/>
        <p:txBody>
          <a:bodyPr/>
          <a:lstStyle/>
          <a:p>
            <a:fld id="{97A047FC-E543-47FA-A819-C27C33832650}" type="slidenum">
              <a:rPr lang="en-US" smtClean="0"/>
              <a:t>‹#›</a:t>
            </a:fld>
            <a:endParaRPr lang="en-US"/>
          </a:p>
        </p:txBody>
      </p:sp>
    </p:spTree>
    <p:extLst>
      <p:ext uri="{BB962C8B-B14F-4D97-AF65-F5344CB8AC3E}">
        <p14:creationId xmlns:p14="http://schemas.microsoft.com/office/powerpoint/2010/main" val="2871793400"/>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a:xfrm>
            <a:off x="252920" y="6356351"/>
            <a:ext cx="9907081" cy="365125"/>
          </a:xfrm>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Tree>
    <p:extLst>
      <p:ext uri="{BB962C8B-B14F-4D97-AF65-F5344CB8AC3E}">
        <p14:creationId xmlns:p14="http://schemas.microsoft.com/office/powerpoint/2010/main" val="9077699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1302F81-8C63-4CB3-B03F-00F4C3814FBD}" type="datetimeFigureOut">
              <a:rPr lang="en-US" smtClean="0"/>
              <a:t>6/28/2019</a:t>
            </a:fld>
            <a:endParaRPr lang="en-US"/>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6" name="Slide Number Placeholder 5"/>
          <p:cNvSpPr>
            <a:spLocks noGrp="1"/>
          </p:cNvSpPr>
          <p:nvPr>
            <p:ph type="sldNum" sz="quarter" idx="12"/>
          </p:nvPr>
        </p:nvSpPr>
        <p:spPr/>
        <p:txBody>
          <a:bodyPr/>
          <a:lstStyle/>
          <a:p>
            <a:fld id="{97A047FC-E543-47FA-A819-C27C3383265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16188678"/>
      </p:ext>
    </p:extLst>
  </p:cSld>
  <p:clrMapOvr>
    <a:masterClrMapping/>
  </p:clrMapOvr>
  <p:hf sldNum="0" hd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1302F81-8C63-4CB3-B03F-00F4C3814FBD}" type="datetimeFigureOut">
              <a:rPr lang="en-US" smtClean="0"/>
              <a:t>6/28/2019</a:t>
            </a:fld>
            <a:endParaRPr lang="en-US"/>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6" name="Slide Number Placeholder 5"/>
          <p:cNvSpPr>
            <a:spLocks noGrp="1"/>
          </p:cNvSpPr>
          <p:nvPr>
            <p:ph type="sldNum" sz="quarter" idx="12"/>
          </p:nvPr>
        </p:nvSpPr>
        <p:spPr/>
        <p:txBody>
          <a:bodyPr/>
          <a:lstStyle/>
          <a:p>
            <a:fld id="{97A047FC-E543-47FA-A819-C27C33832650}" type="slidenum">
              <a:rPr lang="en-US" smtClean="0"/>
              <a:t>‹#›</a:t>
            </a:fld>
            <a:endParaRPr lang="en-US"/>
          </a:p>
        </p:txBody>
      </p:sp>
    </p:spTree>
    <p:extLst>
      <p:ext uri="{BB962C8B-B14F-4D97-AF65-F5344CB8AC3E}">
        <p14:creationId xmlns:p14="http://schemas.microsoft.com/office/powerpoint/2010/main" val="3539278431"/>
      </p:ext>
    </p:extLst>
  </p:cSld>
  <p:clrMapOvr>
    <a:masterClrMapping/>
  </p:clrMapOvr>
  <p:hf sldNum="0" hd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srgbClr val="F8971D"/>
              </a:solidFill>
            </a:endParaRPr>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6" name="Slide Number Placeholder 5"/>
          <p:cNvSpPr>
            <a:spLocks noGrp="1"/>
          </p:cNvSpPr>
          <p:nvPr>
            <p:ph type="sldNum" sz="quarter" idx="12"/>
          </p:nvPr>
        </p:nvSpPr>
        <p:spPr/>
        <p:txBody>
          <a:bodyPr/>
          <a:lstStyle/>
          <a:p>
            <a:fld id="{97A047FC-E543-47FA-A819-C27C33832650}" type="slidenum">
              <a:rPr lang="en-US" smtClean="0"/>
              <a:t>‹#›</a:t>
            </a:fld>
            <a:endParaRPr lang="en-US"/>
          </a:p>
        </p:txBody>
      </p:sp>
    </p:spTree>
    <p:extLst>
      <p:ext uri="{BB962C8B-B14F-4D97-AF65-F5344CB8AC3E}">
        <p14:creationId xmlns:p14="http://schemas.microsoft.com/office/powerpoint/2010/main" val="29961207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srgbClr val="F8971D"/>
              </a:solidFill>
            </a:endParaRPr>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6" name="Slide Number Placeholder 5"/>
          <p:cNvSpPr>
            <a:spLocks noGrp="1"/>
          </p:cNvSpPr>
          <p:nvPr>
            <p:ph type="sldNum" sz="quarter" idx="12"/>
          </p:nvPr>
        </p:nvSpPr>
        <p:spPr/>
        <p:txBody>
          <a:bodyPr/>
          <a:lstStyle/>
          <a:p>
            <a:fld id="{97A047FC-E543-47FA-A819-C27C33832650}" type="slidenum">
              <a:rPr lang="en-US" smtClean="0"/>
              <a:t>‹#›</a:t>
            </a:fld>
            <a:endParaRPr lang="en-US"/>
          </a:p>
        </p:txBody>
      </p:sp>
    </p:spTree>
    <p:extLst>
      <p:ext uri="{BB962C8B-B14F-4D97-AF65-F5344CB8AC3E}">
        <p14:creationId xmlns:p14="http://schemas.microsoft.com/office/powerpoint/2010/main" val="694621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302F81-8C63-4CB3-B03F-00F4C3814FBD}" type="datetimeFigureOut">
              <a:rPr lang="en-US" smtClean="0"/>
              <a:t>6/28/2019</a:t>
            </a:fld>
            <a:endParaRPr lang="en-US"/>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6" name="Slide Number Placeholder 5"/>
          <p:cNvSpPr>
            <a:spLocks noGrp="1"/>
          </p:cNvSpPr>
          <p:nvPr>
            <p:ph type="sldNum" sz="quarter" idx="12"/>
          </p:nvPr>
        </p:nvSpPr>
        <p:spPr/>
        <p:txBody>
          <a:bodyPr/>
          <a:lstStyle/>
          <a:p>
            <a:fld id="{97A047FC-E543-47FA-A819-C27C33832650}" type="slidenum">
              <a:rPr lang="en-US" smtClean="0"/>
              <a:t>‹#›</a:t>
            </a:fld>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1361" y="6172228"/>
            <a:ext cx="1983121" cy="753889"/>
          </a:xfrm>
          <a:prstGeom prst="rect">
            <a:avLst/>
          </a:prstGeom>
        </p:spPr>
      </p:pic>
    </p:spTree>
    <p:extLst>
      <p:ext uri="{BB962C8B-B14F-4D97-AF65-F5344CB8AC3E}">
        <p14:creationId xmlns:p14="http://schemas.microsoft.com/office/powerpoint/2010/main" val="6212492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302F81-8C63-4CB3-B03F-00F4C3814FBD}" type="datetimeFigureOut">
              <a:rPr lang="en-US" smtClean="0"/>
              <a:t>6/28/2019</a:t>
            </a:fld>
            <a:endParaRPr lang="en-US"/>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6" name="Slide Number Placeholder 5"/>
          <p:cNvSpPr>
            <a:spLocks noGrp="1"/>
          </p:cNvSpPr>
          <p:nvPr>
            <p:ph type="sldNum" sz="quarter" idx="12"/>
          </p:nvPr>
        </p:nvSpPr>
        <p:spPr/>
        <p:txBody>
          <a:bodyPr/>
          <a:lstStyle/>
          <a:p>
            <a:fld id="{97A047FC-E543-47FA-A819-C27C33832650}" type="slidenum">
              <a:rPr lang="en-US" smtClean="0"/>
              <a:t>‹#›</a:t>
            </a:fld>
            <a:endParaRPr lang="en-US"/>
          </a:p>
        </p:txBody>
      </p:sp>
    </p:spTree>
    <p:extLst>
      <p:ext uri="{BB962C8B-B14F-4D97-AF65-F5344CB8AC3E}">
        <p14:creationId xmlns:p14="http://schemas.microsoft.com/office/powerpoint/2010/main" val="39739086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1302F81-8C63-4CB3-B03F-00F4C3814FBD}" type="datetimeFigureOut">
              <a:rPr lang="en-US" smtClean="0"/>
              <a:t>6/28/2019</a:t>
            </a:fld>
            <a:endParaRPr lang="en-US"/>
          </a:p>
        </p:txBody>
      </p:sp>
      <p:sp>
        <p:nvSpPr>
          <p:cNvPr id="5" name="Footer Placeholder 4"/>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6" name="Slide Number Placeholder 5"/>
          <p:cNvSpPr>
            <a:spLocks noGrp="1"/>
          </p:cNvSpPr>
          <p:nvPr>
            <p:ph type="sldNum" sz="quarter" idx="12"/>
          </p:nvPr>
        </p:nvSpPr>
        <p:spPr/>
        <p:txBody>
          <a:bodyPr/>
          <a:lstStyle/>
          <a:p>
            <a:fld id="{97A047FC-E543-47FA-A819-C27C33832650}" type="slidenum">
              <a:rPr lang="en-US" smtClean="0"/>
              <a:t>‹#›</a:t>
            </a:fld>
            <a:endParaRPr lang="en-US"/>
          </a:p>
        </p:txBody>
      </p:sp>
    </p:spTree>
    <p:extLst>
      <p:ext uri="{BB962C8B-B14F-4D97-AF65-F5344CB8AC3E}">
        <p14:creationId xmlns:p14="http://schemas.microsoft.com/office/powerpoint/2010/main" val="8614987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302F81-8C63-4CB3-B03F-00F4C3814FBD}" type="datetimeFigureOut">
              <a:rPr lang="en-US" smtClean="0"/>
              <a:t>6/28/2019</a:t>
            </a:fld>
            <a:endParaRPr lang="en-US"/>
          </a:p>
        </p:txBody>
      </p:sp>
      <p:sp>
        <p:nvSpPr>
          <p:cNvPr id="6" name="Footer Placeholder 5"/>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7" name="Slide Number Placeholder 6"/>
          <p:cNvSpPr>
            <a:spLocks noGrp="1"/>
          </p:cNvSpPr>
          <p:nvPr>
            <p:ph type="sldNum" sz="quarter" idx="12"/>
          </p:nvPr>
        </p:nvSpPr>
        <p:spPr/>
        <p:txBody>
          <a:bodyPr/>
          <a:lstStyle/>
          <a:p>
            <a:fld id="{97A047FC-E543-47FA-A819-C27C33832650}" type="slidenum">
              <a:rPr lang="en-US" smtClean="0"/>
              <a:t>‹#›</a:t>
            </a:fld>
            <a:endParaRPr lang="en-US"/>
          </a:p>
        </p:txBody>
      </p:sp>
    </p:spTree>
    <p:extLst>
      <p:ext uri="{BB962C8B-B14F-4D97-AF65-F5344CB8AC3E}">
        <p14:creationId xmlns:p14="http://schemas.microsoft.com/office/powerpoint/2010/main" val="2066737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302F81-8C63-4CB3-B03F-00F4C3814FBD}" type="datetimeFigureOut">
              <a:rPr lang="en-US" smtClean="0"/>
              <a:t>6/28/2019</a:t>
            </a:fld>
            <a:endParaRPr lang="en-US"/>
          </a:p>
        </p:txBody>
      </p:sp>
      <p:sp>
        <p:nvSpPr>
          <p:cNvPr id="8" name="Footer Placeholder 7"/>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9" name="Slide Number Placeholder 8"/>
          <p:cNvSpPr>
            <a:spLocks noGrp="1"/>
          </p:cNvSpPr>
          <p:nvPr>
            <p:ph type="sldNum" sz="quarter" idx="12"/>
          </p:nvPr>
        </p:nvSpPr>
        <p:spPr/>
        <p:txBody>
          <a:bodyPr/>
          <a:lstStyle/>
          <a:p>
            <a:fld id="{97A047FC-E543-47FA-A819-C27C33832650}" type="slidenum">
              <a:rPr lang="en-US" smtClean="0"/>
              <a:t>‹#›</a:t>
            </a:fld>
            <a:endParaRPr lang="en-US"/>
          </a:p>
        </p:txBody>
      </p:sp>
    </p:spTree>
    <p:extLst>
      <p:ext uri="{BB962C8B-B14F-4D97-AF65-F5344CB8AC3E}">
        <p14:creationId xmlns:p14="http://schemas.microsoft.com/office/powerpoint/2010/main" val="40344294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302F81-8C63-4CB3-B03F-00F4C3814FBD}" type="datetimeFigureOut">
              <a:rPr lang="en-US" smtClean="0"/>
              <a:t>6/28/2019</a:t>
            </a:fld>
            <a:endParaRPr lang="en-US"/>
          </a:p>
        </p:txBody>
      </p:sp>
      <p:sp>
        <p:nvSpPr>
          <p:cNvPr id="4" name="Footer Placeholder 3"/>
          <p:cNvSpPr>
            <a:spLocks noGrp="1"/>
          </p:cNvSpPr>
          <p:nvPr>
            <p:ph type="ftr" sz="quarter" idx="11"/>
          </p:nvPr>
        </p:nvSpPr>
        <p:spPr/>
        <p:txBody>
          <a:body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5" name="Slide Number Placeholder 4"/>
          <p:cNvSpPr>
            <a:spLocks noGrp="1"/>
          </p:cNvSpPr>
          <p:nvPr>
            <p:ph type="sldNum" sz="quarter" idx="12"/>
          </p:nvPr>
        </p:nvSpPr>
        <p:spPr/>
        <p:txBody>
          <a:bodyPr/>
          <a:lstStyle/>
          <a:p>
            <a:fld id="{97A047FC-E543-47FA-A819-C27C33832650}" type="slidenum">
              <a:rPr lang="en-US" smtClean="0"/>
              <a:t>‹#›</a:t>
            </a:fld>
            <a:endParaRPr lang="en-US"/>
          </a:p>
        </p:txBody>
      </p:sp>
    </p:spTree>
    <p:extLst>
      <p:ext uri="{BB962C8B-B14F-4D97-AF65-F5344CB8AC3E}">
        <p14:creationId xmlns:p14="http://schemas.microsoft.com/office/powerpoint/2010/main" val="1549021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png"/><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1.png"/><Relationship Id="rId2" Type="http://schemas.openxmlformats.org/officeDocument/2006/relationships/slideLayout" Target="../slideLayouts/slideLayout33.xml"/><Relationship Id="rId16"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5.png"/><Relationship Id="rId2" Type="http://schemas.openxmlformats.org/officeDocument/2006/relationships/slideLayout" Target="../slideLayouts/slideLayout48.xml"/><Relationship Id="rId16" Type="http://schemas.openxmlformats.org/officeDocument/2006/relationships/theme" Target="../theme/theme4.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image" Target="../media/image1.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theme" Target="../theme/theme5.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theme" Target="../theme/theme6.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7.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9"/>
            <a:ext cx="2947483"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52918" y="6366611"/>
            <a:ext cx="9907081" cy="365125"/>
          </a:xfrm>
          <a:prstGeom prst="rect">
            <a:avLst/>
          </a:prstGeom>
        </p:spPr>
        <p:txBody>
          <a:bodyPr vert="horz" lIns="91440" tIns="45720" rIns="91440" bIns="45720" rtlCol="0" anchor="ctr"/>
          <a:lstStyle>
            <a:lvl1pPr algn="l">
              <a:defRPr sz="800">
                <a:solidFill>
                  <a:schemeClr val="accent6">
                    <a:lumMod val="50000"/>
                  </a:schemeClr>
                </a:solidFill>
              </a:defRPr>
            </a:lvl1p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pic>
        <p:nvPicPr>
          <p:cNvPr id="4" name="Picture 3"/>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233773" y="6248454"/>
            <a:ext cx="1582091" cy="601436"/>
          </a:xfrm>
          <a:prstGeom prst="rect">
            <a:avLst/>
          </a:prstGeom>
        </p:spPr>
      </p:pic>
    </p:spTree>
    <p:extLst>
      <p:ext uri="{BB962C8B-B14F-4D97-AF65-F5344CB8AC3E}">
        <p14:creationId xmlns:p14="http://schemas.microsoft.com/office/powerpoint/2010/main" val="30789942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740" r:id="rId16"/>
  </p:sldLayoutIdLst>
  <p:hf sldNum="0" hdr="0" dt="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2"/>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9"/>
            <a:ext cx="2947483"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52918" y="6366611"/>
            <a:ext cx="9907081" cy="365125"/>
          </a:xfrm>
          <a:prstGeom prst="rect">
            <a:avLst/>
          </a:prstGeom>
        </p:spPr>
        <p:txBody>
          <a:bodyPr vert="horz" lIns="91440" tIns="45720" rIns="91440" bIns="45720" rtlCol="0" anchor="ctr"/>
          <a:lstStyle>
            <a:lvl1pPr algn="l">
              <a:defRPr sz="800">
                <a:solidFill>
                  <a:schemeClr val="accent6">
                    <a:lumMod val="50000"/>
                  </a:schemeClr>
                </a:solidFill>
              </a:defRPr>
            </a:lvl1p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pic>
        <p:nvPicPr>
          <p:cNvPr id="4" name="Picture 3"/>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0233773" y="6248454"/>
            <a:ext cx="1582091" cy="601436"/>
          </a:xfrm>
          <a:prstGeom prst="rect">
            <a:avLst/>
          </a:prstGeom>
        </p:spPr>
      </p:pic>
    </p:spTree>
    <p:extLst>
      <p:ext uri="{BB962C8B-B14F-4D97-AF65-F5344CB8AC3E}">
        <p14:creationId xmlns:p14="http://schemas.microsoft.com/office/powerpoint/2010/main" val="28382229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hf sldNum="0" hdr="0" dt="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2"/>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9"/>
            <a:ext cx="2947483"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52918" y="6366611"/>
            <a:ext cx="9907081" cy="365125"/>
          </a:xfrm>
          <a:prstGeom prst="rect">
            <a:avLst/>
          </a:prstGeom>
        </p:spPr>
        <p:txBody>
          <a:bodyPr vert="horz" lIns="91440" tIns="45720" rIns="91440" bIns="45720" rtlCol="0" anchor="ctr"/>
          <a:lstStyle>
            <a:lvl1pPr algn="l">
              <a:defRPr sz="800">
                <a:solidFill>
                  <a:schemeClr val="accent6">
                    <a:lumMod val="50000"/>
                  </a:schemeClr>
                </a:solidFill>
              </a:defRPr>
            </a:lvl1p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pic>
        <p:nvPicPr>
          <p:cNvPr id="4" name="Picture 3"/>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0233773" y="6248454"/>
            <a:ext cx="1582091" cy="601436"/>
          </a:xfrm>
          <a:prstGeom prst="rect">
            <a:avLst/>
          </a:prstGeom>
        </p:spPr>
      </p:pic>
    </p:spTree>
    <p:extLst>
      <p:ext uri="{BB962C8B-B14F-4D97-AF65-F5344CB8AC3E}">
        <p14:creationId xmlns:p14="http://schemas.microsoft.com/office/powerpoint/2010/main" val="146516838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hf sldNum="0" hdr="0" dt="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2"/>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9"/>
            <a:ext cx="2947483"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52918" y="6366611"/>
            <a:ext cx="9907081" cy="365125"/>
          </a:xfrm>
          <a:prstGeom prst="rect">
            <a:avLst/>
          </a:prstGeom>
        </p:spPr>
        <p:txBody>
          <a:bodyPr vert="horz" lIns="91440" tIns="45720" rIns="91440" bIns="45720" rtlCol="0" anchor="ctr"/>
          <a:lstStyle>
            <a:lvl1pPr algn="l">
              <a:defRPr sz="800">
                <a:solidFill>
                  <a:schemeClr val="accent6">
                    <a:lumMod val="50000"/>
                  </a:schemeClr>
                </a:solidFill>
              </a:defRPr>
            </a:lvl1p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pic>
        <p:nvPicPr>
          <p:cNvPr id="4" name="Picture 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233773" y="6248454"/>
            <a:ext cx="1582091" cy="601436"/>
          </a:xfrm>
          <a:prstGeom prst="rect">
            <a:avLst/>
          </a:prstGeom>
        </p:spPr>
      </p:pic>
    </p:spTree>
    <p:extLst>
      <p:ext uri="{BB962C8B-B14F-4D97-AF65-F5344CB8AC3E}">
        <p14:creationId xmlns:p14="http://schemas.microsoft.com/office/powerpoint/2010/main" val="410114884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hf sldNum="0" hdr="0" dt="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2"/>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9"/>
            <a:ext cx="2947483"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52918" y="6366611"/>
            <a:ext cx="9907081" cy="365125"/>
          </a:xfrm>
          <a:prstGeom prst="rect">
            <a:avLst/>
          </a:prstGeom>
        </p:spPr>
        <p:txBody>
          <a:bodyPr vert="horz" lIns="91440" tIns="45720" rIns="91440" bIns="45720" rtlCol="0" anchor="ctr"/>
          <a:lstStyle>
            <a:lvl1pPr algn="l">
              <a:defRPr sz="800">
                <a:solidFill>
                  <a:schemeClr val="accent6">
                    <a:lumMod val="50000"/>
                  </a:schemeClr>
                </a:solidFill>
              </a:defRPr>
            </a:lvl1p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pic>
        <p:nvPicPr>
          <p:cNvPr id="4" name="Picture 3"/>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233773" y="6248454"/>
            <a:ext cx="1582091" cy="601436"/>
          </a:xfrm>
          <a:prstGeom prst="rect">
            <a:avLst/>
          </a:prstGeom>
        </p:spPr>
      </p:pic>
    </p:spTree>
    <p:extLst>
      <p:ext uri="{BB962C8B-B14F-4D97-AF65-F5344CB8AC3E}">
        <p14:creationId xmlns:p14="http://schemas.microsoft.com/office/powerpoint/2010/main" val="44820160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1" r:id="rId16"/>
  </p:sldLayoutIdLst>
  <p:hf sldNum="0" hdr="0" dt="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2"/>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6/28/2019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8555294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302F81-8C63-4CB3-B03F-00F4C3814FBD}" type="datetimeFigureOut">
              <a:rPr lang="en-US" smtClean="0"/>
              <a:t>6/28/2019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9FA1A4">
                    <a:lumMod val="50000"/>
                  </a:srgbClr>
                </a:solidFill>
              </a:rPr>
              <a:t>© All rights reserved. No utilization or reproduction of this material is allowed without the written permission of CSH.</a:t>
            </a:r>
            <a:endParaRPr lang="en-US">
              <a:solidFill>
                <a:srgbClr val="9FA1A4">
                  <a:lumMod val="50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047FC-E543-47FA-A819-C27C33832650}" type="slidenum">
              <a:rPr lang="en-US" smtClean="0"/>
              <a:t>‹#›</a:t>
            </a:fld>
            <a:endParaRPr lang="en-US"/>
          </a:p>
        </p:txBody>
      </p:sp>
    </p:spTree>
    <p:extLst>
      <p:ext uri="{BB962C8B-B14F-4D97-AF65-F5344CB8AC3E}">
        <p14:creationId xmlns:p14="http://schemas.microsoft.com/office/powerpoint/2010/main" val="25838887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5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7.wdp"/><Relationship Id="rId2" Type="http://schemas.openxmlformats.org/officeDocument/2006/relationships/notesSlide" Target="../notesSlides/notesSlide19.xml"/><Relationship Id="rId16" Type="http://schemas.microsoft.com/office/2007/relationships/hdphoto" Target="../media/hdphoto9.wdp"/><Relationship Id="rId1" Type="http://schemas.openxmlformats.org/officeDocument/2006/relationships/slideLayout" Target="../slideLayouts/slideLayout34.xml"/><Relationship Id="rId6" Type="http://schemas.microsoft.com/office/2007/relationships/hdphoto" Target="../media/hdphoto4.wdp"/><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5.png"/><Relationship Id="rId14" Type="http://schemas.microsoft.com/office/2007/relationships/hdphoto" Target="../media/hdphoto8.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4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4.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6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68.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hyperlink" Target="http://www.csh.org/quality" TargetMode="External"/><Relationship Id="rId2" Type="http://schemas.openxmlformats.org/officeDocument/2006/relationships/notesSlide" Target="../notesSlides/notesSlide29.xml"/><Relationship Id="rId1" Type="http://schemas.openxmlformats.org/officeDocument/2006/relationships/slideLayout" Target="../slideLayouts/slideLayout68.xml"/><Relationship Id="rId6" Type="http://schemas.openxmlformats.org/officeDocument/2006/relationships/hyperlink" Target="http://www.csh.org/phatoolkit" TargetMode="External"/><Relationship Id="rId5" Type="http://schemas.openxmlformats.org/officeDocument/2006/relationships/hyperlink" Target="http://www.csh.org/wp-content/uploads/2011/12/Tool_PropertyMgmtManual.pdf" TargetMode="External"/><Relationship Id="rId4" Type="http://schemas.openxmlformats.org/officeDocument/2006/relationships/hyperlink" Target="http://www.csh.org/resources/not-a-solo-act/"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0.png"/><Relationship Id="rId2" Type="http://schemas.openxmlformats.org/officeDocument/2006/relationships/image" Target="../media/image51.jpeg"/><Relationship Id="rId1" Type="http://schemas.openxmlformats.org/officeDocument/2006/relationships/slideLayout" Target="../slideLayouts/slideLayout79.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7.png"/><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9.xml"/><Relationship Id="rId5" Type="http://schemas.openxmlformats.org/officeDocument/2006/relationships/image" Target="../media/image61.jpeg"/><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94.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95.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9.jpeg"/><Relationship Id="rId1" Type="http://schemas.openxmlformats.org/officeDocument/2006/relationships/slideLayout" Target="../slideLayouts/slideLayout95.xml"/><Relationship Id="rId5" Type="http://schemas.openxmlformats.org/officeDocument/2006/relationships/image" Target="../media/image68.png"/><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95.xm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95.xml"/><Relationship Id="rId5" Type="http://schemas.openxmlformats.org/officeDocument/2006/relationships/image" Target="../media/image70.jpe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95.xml"/><Relationship Id="rId5" Type="http://schemas.openxmlformats.org/officeDocument/2006/relationships/image" Target="../media/image68.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hyperlink" Target="https://www.csh.org/csh-solutions/lending-community-investment/"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2.jpeg"/><Relationship Id="rId1" Type="http://schemas.openxmlformats.org/officeDocument/2006/relationships/slideLayout" Target="../slideLayouts/slideLayout95.xml"/><Relationship Id="rId5" Type="http://schemas.openxmlformats.org/officeDocument/2006/relationships/image" Target="../media/image68.png"/><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3.jpeg"/><Relationship Id="rId1" Type="http://schemas.openxmlformats.org/officeDocument/2006/relationships/slideLayout" Target="../slideLayouts/slideLayout95.xml"/><Relationship Id="rId5" Type="http://schemas.openxmlformats.org/officeDocument/2006/relationships/image" Target="../media/image68.png"/><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6.jpeg"/><Relationship Id="rId2" Type="http://schemas.openxmlformats.org/officeDocument/2006/relationships/image" Target="../media/image66.png"/><Relationship Id="rId1" Type="http://schemas.openxmlformats.org/officeDocument/2006/relationships/slideLayout" Target="../slideLayouts/slideLayout95.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95.xml"/><Relationship Id="rId5" Type="http://schemas.openxmlformats.org/officeDocument/2006/relationships/image" Target="../media/image77.jpe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95.xml"/><Relationship Id="rId6" Type="http://schemas.openxmlformats.org/officeDocument/2006/relationships/image" Target="../media/image78.jpeg"/><Relationship Id="rId5" Type="http://schemas.openxmlformats.org/officeDocument/2006/relationships/image" Target="../media/image68.png"/><Relationship Id="rId4" Type="http://schemas.openxmlformats.org/officeDocument/2006/relationships/image" Target="../media/image67.jpe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9.jpeg"/><Relationship Id="rId1" Type="http://schemas.openxmlformats.org/officeDocument/2006/relationships/slideLayout" Target="../slideLayouts/slideLayout95.xml"/><Relationship Id="rId5" Type="http://schemas.openxmlformats.org/officeDocument/2006/relationships/image" Target="../media/image68.png"/><Relationship Id="rId4" Type="http://schemas.openxmlformats.org/officeDocument/2006/relationships/image" Target="../media/image6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9.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326386" y="860298"/>
            <a:ext cx="5486400" cy="3255264"/>
          </a:xfrm>
        </p:spPr>
        <p:txBody>
          <a:bodyPr>
            <a:normAutofit/>
          </a:bodyPr>
          <a:lstStyle/>
          <a:p>
            <a:r>
              <a:rPr lang="en-US" dirty="0" smtClean="0"/>
              <a:t>Supportive Housing</a:t>
            </a:r>
            <a:br>
              <a:rPr lang="en-US" dirty="0" smtClean="0"/>
            </a:br>
            <a:r>
              <a:rPr lang="en-US" dirty="0" smtClean="0"/>
              <a:t>101</a:t>
            </a:r>
            <a:endParaRPr lang="en-US" dirty="0"/>
          </a:p>
        </p:txBody>
      </p:sp>
      <p:sp>
        <p:nvSpPr>
          <p:cNvPr id="5" name="Subtitle 4"/>
          <p:cNvSpPr>
            <a:spLocks noGrp="1"/>
          </p:cNvSpPr>
          <p:nvPr>
            <p:ph type="subTitle" idx="1"/>
          </p:nvPr>
        </p:nvSpPr>
        <p:spPr>
          <a:xfrm>
            <a:off x="2349011" y="4251146"/>
            <a:ext cx="5486400" cy="914400"/>
          </a:xfrm>
        </p:spPr>
        <p:txBody>
          <a:bodyPr>
            <a:noAutofit/>
          </a:bodyPr>
          <a:lstStyle/>
          <a:p>
            <a:r>
              <a:rPr lang="en-US" sz="2800" dirty="0">
                <a:cs typeface="Arial"/>
              </a:rPr>
              <a:t>Forward Equitable Development Conference</a:t>
            </a:r>
          </a:p>
          <a:p>
            <a:r>
              <a:rPr lang="en-US" sz="2800" dirty="0">
                <a:cs typeface="Arial"/>
              </a:rPr>
              <a:t>June 26, 2019</a:t>
            </a:r>
          </a:p>
        </p:txBody>
      </p:sp>
    </p:spTree>
    <p:extLst>
      <p:ext uri="{BB962C8B-B14F-4D97-AF65-F5344CB8AC3E}">
        <p14:creationId xmlns:p14="http://schemas.microsoft.com/office/powerpoint/2010/main" val="3701189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1736942" y="1189973"/>
          <a:ext cx="8764932" cy="4434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a:spLocks noGrp="1"/>
          </p:cNvSpPr>
          <p:nvPr>
            <p:ph type="title"/>
          </p:nvPr>
        </p:nvSpPr>
        <p:spPr/>
        <p:txBody>
          <a:bodyPr/>
          <a:lstStyle/>
          <a:p>
            <a:r>
              <a:rPr lang="en-US"/>
              <a:t>Key Components of Supportive Housing </a:t>
            </a:r>
          </a:p>
        </p:txBody>
      </p:sp>
    </p:spTree>
    <p:extLst>
      <p:ext uri="{BB962C8B-B14F-4D97-AF65-F5344CB8AC3E}">
        <p14:creationId xmlns:p14="http://schemas.microsoft.com/office/powerpoint/2010/main" val="2650243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634623" y="385495"/>
            <a:ext cx="7277100" cy="704962"/>
          </a:xfrm>
        </p:spPr>
        <p:txBody>
          <a:bodyPr/>
          <a:lstStyle/>
          <a:p>
            <a:r>
              <a:rPr lang="en-US"/>
              <a:t>Key Components of Supportive Housing </a:t>
            </a:r>
          </a:p>
        </p:txBody>
      </p:sp>
      <p:sp>
        <p:nvSpPr>
          <p:cNvPr id="2" name="Rectangle 1">
            <a:extLst>
              <a:ext uri="{FF2B5EF4-FFF2-40B4-BE49-F238E27FC236}">
                <a16:creationId xmlns:a16="http://schemas.microsoft.com/office/drawing/2014/main" id="{8A852458-F68F-44C2-8099-FBEC088F6DA2}"/>
              </a:ext>
            </a:extLst>
          </p:cNvPr>
          <p:cNvSpPr/>
          <p:nvPr/>
        </p:nvSpPr>
        <p:spPr>
          <a:xfrm>
            <a:off x="2352063" y="1318619"/>
            <a:ext cx="7448631" cy="4034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FF"/>
                </a:solidFill>
                <a:latin typeface="Arial" panose="020B0604020202020204"/>
                <a:cs typeface="Arial"/>
              </a:rPr>
              <a:t>Targets Households </a:t>
            </a:r>
            <a:endParaRPr lang="en-US">
              <a:solidFill>
                <a:srgbClr val="FFFFFF"/>
              </a:solidFill>
              <a:latin typeface="Arial" panose="020B0604020202020204"/>
            </a:endParaRPr>
          </a:p>
          <a:p>
            <a:pPr algn="ctr"/>
            <a:r>
              <a:rPr lang="en-US" sz="3600" dirty="0">
                <a:solidFill>
                  <a:srgbClr val="FFFFFF"/>
                </a:solidFill>
                <a:latin typeface="Arial" panose="020B0604020202020204"/>
                <a:cs typeface="Arial"/>
              </a:rPr>
              <a:t>with Multiple Barriers</a:t>
            </a:r>
            <a:endParaRPr lang="en-US">
              <a:solidFill>
                <a:srgbClr val="FFFFFF"/>
              </a:solidFill>
              <a:latin typeface="Arial" panose="020B0604020202020204"/>
            </a:endParaRPr>
          </a:p>
        </p:txBody>
      </p:sp>
    </p:spTree>
    <p:extLst>
      <p:ext uri="{BB962C8B-B14F-4D97-AF65-F5344CB8AC3E}">
        <p14:creationId xmlns:p14="http://schemas.microsoft.com/office/powerpoint/2010/main" val="3031886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531703" y="1079749"/>
            <a:ext cx="2594194" cy="4601183"/>
          </a:xfrm>
        </p:spPr>
        <p:txBody>
          <a:bodyPr/>
          <a:lstStyle/>
          <a:p>
            <a:r>
              <a:rPr lang="en-US" b="1" dirty="0"/>
              <a:t>Who is supportive housing for?</a:t>
            </a:r>
            <a:endParaRPr lang="en-US" dirty="0"/>
          </a:p>
        </p:txBody>
      </p:sp>
      <p:sp>
        <p:nvSpPr>
          <p:cNvPr id="25602" name="Slide Number Placeholder 3"/>
          <p:cNvSpPr>
            <a:spLocks noGrp="1"/>
          </p:cNvSpPr>
          <p:nvPr>
            <p:ph type="sldNum" sz="quarter" idx="4294967295"/>
          </p:nvPr>
        </p:nvSpPr>
        <p:spPr>
          <a:xfrm>
            <a:off x="1524000" y="6400800"/>
            <a:ext cx="609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r" eaLnBrk="0" fontAlgn="base" hangingPunct="0">
              <a:spcBef>
                <a:spcPct val="0"/>
              </a:spcBef>
              <a:spcAft>
                <a:spcPct val="0"/>
              </a:spcAft>
              <a:defRPr sz="2400">
                <a:solidFill>
                  <a:schemeClr val="tx1"/>
                </a:solidFill>
                <a:latin typeface="Arial" charset="0"/>
              </a:defRPr>
            </a:lvl6pPr>
            <a:lvl7pPr marL="2971800" indent="-228600" algn="r" eaLnBrk="0" fontAlgn="base" hangingPunct="0">
              <a:spcBef>
                <a:spcPct val="0"/>
              </a:spcBef>
              <a:spcAft>
                <a:spcPct val="0"/>
              </a:spcAft>
              <a:defRPr sz="2400">
                <a:solidFill>
                  <a:schemeClr val="tx1"/>
                </a:solidFill>
                <a:latin typeface="Arial" charset="0"/>
              </a:defRPr>
            </a:lvl7pPr>
            <a:lvl8pPr marL="3429000" indent="-228600" algn="r" eaLnBrk="0" fontAlgn="base" hangingPunct="0">
              <a:spcBef>
                <a:spcPct val="0"/>
              </a:spcBef>
              <a:spcAft>
                <a:spcPct val="0"/>
              </a:spcAft>
              <a:defRPr sz="2400">
                <a:solidFill>
                  <a:schemeClr val="tx1"/>
                </a:solidFill>
                <a:latin typeface="Arial" charset="0"/>
              </a:defRPr>
            </a:lvl8pPr>
            <a:lvl9pPr marL="3886200" indent="-228600" algn="r" eaLnBrk="0" fontAlgn="base" hangingPunct="0">
              <a:spcBef>
                <a:spcPct val="0"/>
              </a:spcBef>
              <a:spcAft>
                <a:spcPct val="0"/>
              </a:spcAft>
              <a:defRPr sz="2400">
                <a:solidFill>
                  <a:schemeClr val="tx1"/>
                </a:solidFill>
                <a:latin typeface="Arial" charset="0"/>
              </a:defRPr>
            </a:lvl9pPr>
          </a:lstStyle>
          <a:p>
            <a:fld id="{E2B5F1FE-8E3E-4EBC-AD76-778CA21781E7}" type="slidenum">
              <a:rPr lang="en-US" sz="1200">
                <a:solidFill>
                  <a:srgbClr val="FFFFFF"/>
                </a:solidFill>
              </a:rPr>
              <a:pPr/>
              <a:t>12</a:t>
            </a:fld>
            <a:endParaRPr lang="en-US" sz="1200">
              <a:solidFill>
                <a:srgbClr val="FFFFFF"/>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85842" y="1123838"/>
            <a:ext cx="3470621" cy="4513006"/>
          </a:xfrm>
          <a:prstGeom prst="rect">
            <a:avLst/>
          </a:prstGeom>
          <a:ln>
            <a:noFill/>
          </a:ln>
          <a:effectLst>
            <a:softEdge rad="112500"/>
          </a:effectLst>
        </p:spPr>
      </p:pic>
      <p:sp>
        <p:nvSpPr>
          <p:cNvPr id="5" name="TextBox 4"/>
          <p:cNvSpPr txBox="1"/>
          <p:nvPr/>
        </p:nvSpPr>
        <p:spPr>
          <a:xfrm>
            <a:off x="3787733" y="930363"/>
            <a:ext cx="2802861" cy="707886"/>
          </a:xfrm>
          <a:prstGeom prst="rect">
            <a:avLst/>
          </a:prstGeom>
          <a:noFill/>
        </p:spPr>
        <p:txBody>
          <a:bodyPr wrap="square" rtlCol="0" anchor="t">
            <a:spAutoFit/>
          </a:bodyPr>
          <a:lstStyle/>
          <a:p>
            <a:pPr algn="ctr" eaLnBrk="0" fontAlgn="base" hangingPunct="0">
              <a:spcBef>
                <a:spcPct val="0"/>
              </a:spcBef>
              <a:spcAft>
                <a:spcPct val="0"/>
              </a:spcAft>
            </a:pPr>
            <a:r>
              <a:rPr lang="en-US" sz="2000" b="1" dirty="0">
                <a:solidFill>
                  <a:srgbClr val="0081C6"/>
                </a:solidFill>
                <a:latin typeface="Arial"/>
                <a:cs typeface="Arial"/>
              </a:rPr>
              <a:t>Chronically homeless</a:t>
            </a:r>
            <a:endParaRPr lang="en-US">
              <a:solidFill>
                <a:srgbClr val="F8971D"/>
              </a:solidFill>
              <a:latin typeface="Arial" panose="020B0604020202020204"/>
            </a:endParaRPr>
          </a:p>
        </p:txBody>
      </p:sp>
      <p:sp>
        <p:nvSpPr>
          <p:cNvPr id="12" name="TextBox 11"/>
          <p:cNvSpPr txBox="1"/>
          <p:nvPr/>
        </p:nvSpPr>
        <p:spPr>
          <a:xfrm>
            <a:off x="4249144" y="5218348"/>
            <a:ext cx="2503461" cy="707886"/>
          </a:xfrm>
          <a:prstGeom prst="rect">
            <a:avLst/>
          </a:prstGeom>
          <a:noFill/>
        </p:spPr>
        <p:txBody>
          <a:bodyPr wrap="square" rtlCol="0" anchor="t">
            <a:spAutoFit/>
          </a:bodyPr>
          <a:lstStyle/>
          <a:p>
            <a:pPr algn="ctr" eaLnBrk="0" fontAlgn="base" hangingPunct="0">
              <a:spcBef>
                <a:spcPct val="0"/>
              </a:spcBef>
              <a:spcAft>
                <a:spcPct val="0"/>
              </a:spcAft>
            </a:pPr>
            <a:r>
              <a:rPr lang="en-US" sz="2000" b="1" dirty="0">
                <a:solidFill>
                  <a:srgbClr val="0081C6"/>
                </a:solidFill>
                <a:latin typeface="Arial"/>
                <a:cs typeface="Arial"/>
              </a:rPr>
              <a:t>At risk of homelessness</a:t>
            </a:r>
            <a:endParaRPr lang="en-US">
              <a:solidFill>
                <a:srgbClr val="F8971D"/>
              </a:solidFill>
              <a:latin typeface="Arial" panose="020B0604020202020204"/>
            </a:endParaRPr>
          </a:p>
        </p:txBody>
      </p:sp>
      <p:sp>
        <p:nvSpPr>
          <p:cNvPr id="13" name="TextBox 12"/>
          <p:cNvSpPr txBox="1"/>
          <p:nvPr/>
        </p:nvSpPr>
        <p:spPr>
          <a:xfrm>
            <a:off x="8703361" y="895720"/>
            <a:ext cx="1899495" cy="1015663"/>
          </a:xfrm>
          <a:prstGeom prst="rect">
            <a:avLst/>
          </a:prstGeom>
          <a:noFill/>
        </p:spPr>
        <p:txBody>
          <a:bodyPr wrap="square" rtlCol="0" anchor="t">
            <a:spAutoFit/>
          </a:bodyPr>
          <a:lstStyle/>
          <a:p>
            <a:pPr algn="ctr" eaLnBrk="0" fontAlgn="base" hangingPunct="0">
              <a:spcBef>
                <a:spcPct val="0"/>
              </a:spcBef>
              <a:spcAft>
                <a:spcPct val="0"/>
              </a:spcAft>
            </a:pPr>
            <a:r>
              <a:rPr lang="en-US" sz="2000" b="1" dirty="0">
                <a:solidFill>
                  <a:srgbClr val="0081C6"/>
                </a:solidFill>
                <a:latin typeface="Arial"/>
                <a:cs typeface="Arial"/>
              </a:rPr>
              <a:t>Cycling through systems</a:t>
            </a:r>
            <a:endParaRPr lang="en-US">
              <a:solidFill>
                <a:srgbClr val="F8971D"/>
              </a:solidFill>
              <a:latin typeface="Arial" panose="020B0604020202020204"/>
            </a:endParaRPr>
          </a:p>
        </p:txBody>
      </p:sp>
      <p:sp>
        <p:nvSpPr>
          <p:cNvPr id="14" name="TextBox 13"/>
          <p:cNvSpPr txBox="1"/>
          <p:nvPr/>
        </p:nvSpPr>
        <p:spPr>
          <a:xfrm>
            <a:off x="8422489" y="5215167"/>
            <a:ext cx="2361315" cy="707886"/>
          </a:xfrm>
          <a:prstGeom prst="rect">
            <a:avLst/>
          </a:prstGeom>
          <a:noFill/>
        </p:spPr>
        <p:txBody>
          <a:bodyPr wrap="square" rtlCol="0" anchor="t">
            <a:spAutoFit/>
          </a:bodyPr>
          <a:lstStyle/>
          <a:p>
            <a:pPr algn="ctr" eaLnBrk="0" fontAlgn="base" hangingPunct="0">
              <a:spcBef>
                <a:spcPct val="0"/>
              </a:spcBef>
              <a:spcAft>
                <a:spcPct val="0"/>
              </a:spcAft>
            </a:pPr>
            <a:r>
              <a:rPr lang="en-US" sz="2000" b="1" dirty="0">
                <a:solidFill>
                  <a:srgbClr val="0081C6"/>
                </a:solidFill>
                <a:latin typeface="Arial"/>
                <a:cs typeface="Arial"/>
              </a:rPr>
              <a:t>Exiting institutions</a:t>
            </a:r>
            <a:endParaRPr lang="en-US">
              <a:solidFill>
                <a:srgbClr val="F8971D"/>
              </a:solidFill>
              <a:latin typeface="Arial" panose="020B0604020202020204"/>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15357" y="1546916"/>
            <a:ext cx="1092809" cy="1060025"/>
          </a:xfrm>
          <a:prstGeom prst="rect">
            <a:avLst/>
          </a:prstGeom>
          <a:ln>
            <a:noFill/>
          </a:ln>
          <a:effectLst>
            <a:softEdge rad="112500"/>
          </a:effectLst>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732056" y="1363844"/>
            <a:ext cx="1006138" cy="1186761"/>
          </a:xfrm>
          <a:prstGeom prst="rect">
            <a:avLst/>
          </a:prstGeom>
          <a:ln>
            <a:noFill/>
          </a:ln>
          <a:effectLst>
            <a:softEdge rad="112500"/>
          </a:effectLst>
        </p:spPr>
      </p:pic>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07664" y="3510033"/>
            <a:ext cx="991922" cy="1254678"/>
          </a:xfrm>
          <a:prstGeom prst="rect">
            <a:avLst/>
          </a:prstGeom>
          <a:ln>
            <a:noFill/>
          </a:ln>
          <a:effectLst>
            <a:softEdge rad="112500"/>
          </a:effectLst>
        </p:spPr>
      </p:pic>
      <p:pic>
        <p:nvPicPr>
          <p:cNvPr id="2050" name="Picture 2" descr="\\corpsh1.sharepoint.com@SSL\DavWWWRoot\communications\Shared Documents\_MG_1830.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7617892" y="2493971"/>
            <a:ext cx="1234466" cy="1140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720718" y="3623935"/>
            <a:ext cx="831743" cy="1161573"/>
          </a:xfrm>
          <a:prstGeom prst="rect">
            <a:avLst/>
          </a:prstGeom>
          <a:ln>
            <a:noFill/>
          </a:ln>
          <a:effectLst>
            <a:softEdge rad="112500"/>
          </a:effectLst>
        </p:spPr>
      </p:pic>
    </p:spTree>
    <p:extLst>
      <p:ext uri="{BB962C8B-B14F-4D97-AF65-F5344CB8AC3E}">
        <p14:creationId xmlns:p14="http://schemas.microsoft.com/office/powerpoint/2010/main" val="2734001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88505" y="1189974"/>
            <a:ext cx="6814159" cy="4434212"/>
            <a:chOff x="0" y="777773"/>
            <a:chExt cx="2697398" cy="1618439"/>
          </a:xfrm>
        </p:grpSpPr>
        <p:sp>
          <p:nvSpPr>
            <p:cNvPr id="5" name="Rectangle 4"/>
            <p:cNvSpPr/>
            <p:nvPr/>
          </p:nvSpPr>
          <p:spPr>
            <a:xfrm>
              <a:off x="0" y="777773"/>
              <a:ext cx="2697398" cy="1618439"/>
            </a:xfrm>
            <a:prstGeom prst="rect">
              <a:avLst/>
            </a:prstGeom>
            <a:solidFill>
              <a:schemeClr val="accent1"/>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6" name="Rectangle 5"/>
            <p:cNvSpPr/>
            <p:nvPr/>
          </p:nvSpPr>
          <p:spPr>
            <a:xfrm>
              <a:off x="0" y="777773"/>
              <a:ext cx="2697398" cy="1618439"/>
            </a:xfrm>
            <a:prstGeom prst="rect">
              <a:avLst/>
            </a:prstGeom>
            <a:solidFill>
              <a:schemeClr val="accent2"/>
            </a:solid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eaLnBrk="0" fontAlgn="base" hangingPunct="0">
                <a:lnSpc>
                  <a:spcPct val="90000"/>
                </a:lnSpc>
                <a:spcBef>
                  <a:spcPct val="0"/>
                </a:spcBef>
                <a:spcAft>
                  <a:spcPct val="35000"/>
                </a:spcAft>
              </a:pPr>
              <a:r>
                <a:rPr lang="en-US" sz="4400" b="1" dirty="0">
                  <a:solidFill>
                    <a:srgbClr val="FFFFFF"/>
                  </a:solidFill>
                  <a:effectLst>
                    <a:outerShdw blurRad="38100" dist="38100" dir="2700000" algn="tl">
                      <a:srgbClr val="000000">
                        <a:alpha val="43137"/>
                      </a:srgbClr>
                    </a:outerShdw>
                  </a:effectLst>
                  <a:latin typeface="Arial" panose="020B0604020202020204"/>
                </a:rPr>
                <a:t>Provides unit with a lease</a:t>
              </a:r>
            </a:p>
          </p:txBody>
        </p:sp>
      </p:grpSp>
      <p:sp>
        <p:nvSpPr>
          <p:cNvPr id="8" name="Title 1"/>
          <p:cNvSpPr>
            <a:spLocks noGrp="1"/>
          </p:cNvSpPr>
          <p:nvPr>
            <p:ph type="title"/>
          </p:nvPr>
        </p:nvSpPr>
        <p:spPr/>
        <p:txBody>
          <a:bodyPr/>
          <a:lstStyle/>
          <a:p>
            <a:r>
              <a:rPr lang="en-US"/>
              <a:t>Key Components of Supportive Housing </a:t>
            </a:r>
          </a:p>
        </p:txBody>
      </p:sp>
    </p:spTree>
    <p:extLst>
      <p:ext uri="{BB962C8B-B14F-4D97-AF65-F5344CB8AC3E}">
        <p14:creationId xmlns:p14="http://schemas.microsoft.com/office/powerpoint/2010/main" val="3516782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3249" r="10394"/>
          <a:stretch/>
        </p:blipFill>
        <p:spPr>
          <a:xfrm>
            <a:off x="4057338" y="745277"/>
            <a:ext cx="6610662" cy="5358304"/>
          </a:xfrm>
          <a:prstGeom prst="rect">
            <a:avLst/>
          </a:prstGeom>
          <a:effectLst>
            <a:outerShdw blurRad="50800" dist="50800" dir="5400000" algn="ctr" rotWithShape="0">
              <a:srgbClr val="000000">
                <a:alpha val="30000"/>
              </a:srgbClr>
            </a:outerShdw>
            <a:reflection blurRad="12700" endPos="0" dist="50800" dir="5400000" sy="-100000" algn="bl" rotWithShape="0"/>
          </a:effectLst>
        </p:spPr>
      </p:pic>
      <p:sp>
        <p:nvSpPr>
          <p:cNvPr id="10" name="Title 1"/>
          <p:cNvSpPr>
            <a:spLocks noGrp="1"/>
          </p:cNvSpPr>
          <p:nvPr>
            <p:ph type="title"/>
          </p:nvPr>
        </p:nvSpPr>
        <p:spPr>
          <a:xfrm>
            <a:off x="498280" y="1123837"/>
            <a:ext cx="2400302" cy="4601183"/>
          </a:xfrm>
        </p:spPr>
        <p:txBody>
          <a:bodyPr/>
          <a:lstStyle/>
          <a:p>
            <a:r>
              <a:rPr lang="en-US" dirty="0">
                <a:cs typeface="Arial"/>
              </a:rPr>
              <a:t>Key </a:t>
            </a:r>
            <a:r>
              <a:rPr lang="en-US" dirty="0" err="1">
                <a:cs typeface="Arial"/>
              </a:rPr>
              <a:t>Components:Leases</a:t>
            </a:r>
            <a:r>
              <a:rPr lang="en-US" dirty="0">
                <a:cs typeface="Arial"/>
              </a:rPr>
              <a:t> in Supportive Housing</a:t>
            </a:r>
          </a:p>
        </p:txBody>
      </p:sp>
      <p:sp>
        <p:nvSpPr>
          <p:cNvPr id="11" name="TextBox 10"/>
          <p:cNvSpPr txBox="1"/>
          <p:nvPr/>
        </p:nvSpPr>
        <p:spPr>
          <a:xfrm>
            <a:off x="5592845" y="944873"/>
            <a:ext cx="4895272" cy="919401"/>
          </a:xfrm>
          <a:prstGeom prst="roundRect">
            <a:avLst/>
          </a:prstGeom>
        </p:spPr>
        <p:style>
          <a:lnRef idx="1">
            <a:schemeClr val="accent2"/>
          </a:lnRef>
          <a:fillRef idx="3">
            <a:schemeClr val="accent2"/>
          </a:fillRef>
          <a:effectRef idx="2">
            <a:schemeClr val="accent2"/>
          </a:effectRef>
          <a:fontRef idx="minor">
            <a:schemeClr val="lt1"/>
          </a:fontRef>
        </p:style>
        <p:txBody>
          <a:bodyPr wrap="square" rtlCol="0" anchor="t">
            <a:spAutoFit/>
          </a:bodyPr>
          <a:lstStyle/>
          <a:p>
            <a:pPr algn="ctr" eaLnBrk="0" fontAlgn="base" hangingPunct="0">
              <a:spcBef>
                <a:spcPct val="0"/>
              </a:spcBef>
              <a:spcAft>
                <a:spcPct val="0"/>
              </a:spcAft>
            </a:pPr>
            <a:r>
              <a:rPr lang="en-US" sz="2400" b="1">
                <a:solidFill>
                  <a:srgbClr val="FFFFFF"/>
                </a:solidFill>
                <a:latin typeface="Arial"/>
                <a:cs typeface="Arial"/>
              </a:rPr>
              <a:t>Identical to tenants in non-supportive housing.</a:t>
            </a:r>
          </a:p>
        </p:txBody>
      </p:sp>
      <p:sp>
        <p:nvSpPr>
          <p:cNvPr id="13" name="TextBox 12"/>
          <p:cNvSpPr txBox="1"/>
          <p:nvPr/>
        </p:nvSpPr>
        <p:spPr>
          <a:xfrm>
            <a:off x="5592845" y="2396845"/>
            <a:ext cx="4895272" cy="1328023"/>
          </a:xfrm>
          <a:prstGeom prst="roundRect">
            <a:avLst/>
          </a:prstGeom>
        </p:spPr>
        <p:style>
          <a:lnRef idx="1">
            <a:schemeClr val="accent2"/>
          </a:lnRef>
          <a:fillRef idx="3">
            <a:schemeClr val="accent2"/>
          </a:fillRef>
          <a:effectRef idx="2">
            <a:schemeClr val="accent2"/>
          </a:effectRef>
          <a:fontRef idx="minor">
            <a:schemeClr val="lt1"/>
          </a:fontRef>
        </p:style>
        <p:txBody>
          <a:bodyPr wrap="square" rtlCol="0" anchor="t">
            <a:spAutoFit/>
          </a:bodyPr>
          <a:lstStyle/>
          <a:p>
            <a:pPr algn="ctr" eaLnBrk="0" fontAlgn="base" hangingPunct="0">
              <a:spcBef>
                <a:spcPct val="0"/>
              </a:spcBef>
              <a:spcAft>
                <a:spcPct val="0"/>
              </a:spcAft>
            </a:pPr>
            <a:r>
              <a:rPr lang="en-US" sz="2400" b="1">
                <a:solidFill>
                  <a:srgbClr val="FFFFFF"/>
                </a:solidFill>
                <a:latin typeface="Arial"/>
                <a:cs typeface="Arial"/>
              </a:rPr>
              <a:t>Tenants have a clear understanding of their rights and responsibilities.</a:t>
            </a:r>
          </a:p>
        </p:txBody>
      </p:sp>
      <p:sp>
        <p:nvSpPr>
          <p:cNvPr id="14" name="TextBox 13"/>
          <p:cNvSpPr txBox="1"/>
          <p:nvPr/>
        </p:nvSpPr>
        <p:spPr>
          <a:xfrm>
            <a:off x="5592845" y="4455701"/>
            <a:ext cx="4895272" cy="919401"/>
          </a:xfrm>
          <a:prstGeom prst="roundRect">
            <a:avLst/>
          </a:prstGeom>
        </p:spPr>
        <p:style>
          <a:lnRef idx="1">
            <a:schemeClr val="accent2"/>
          </a:lnRef>
          <a:fillRef idx="3">
            <a:schemeClr val="accent2"/>
          </a:fillRef>
          <a:effectRef idx="2">
            <a:schemeClr val="accent2"/>
          </a:effectRef>
          <a:fontRef idx="minor">
            <a:schemeClr val="lt1"/>
          </a:fontRef>
        </p:style>
        <p:txBody>
          <a:bodyPr wrap="square" rtlCol="0" anchor="t">
            <a:spAutoFit/>
          </a:bodyPr>
          <a:lstStyle/>
          <a:p>
            <a:pPr algn="ctr" eaLnBrk="0" fontAlgn="base" hangingPunct="0">
              <a:spcBef>
                <a:spcPct val="0"/>
              </a:spcBef>
              <a:spcAft>
                <a:spcPct val="0"/>
              </a:spcAft>
            </a:pPr>
            <a:r>
              <a:rPr lang="en-US" sz="2400" b="1">
                <a:solidFill>
                  <a:srgbClr val="FFFFFF"/>
                </a:solidFill>
                <a:latin typeface="Arial"/>
                <a:cs typeface="Arial"/>
              </a:rPr>
              <a:t>No service participation agreements.</a:t>
            </a:r>
          </a:p>
        </p:txBody>
      </p:sp>
    </p:spTree>
    <p:extLst>
      <p:ext uri="{BB962C8B-B14F-4D97-AF65-F5344CB8AC3E}">
        <p14:creationId xmlns:p14="http://schemas.microsoft.com/office/powerpoint/2010/main" val="3596772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88505" y="1189974"/>
            <a:ext cx="6814159" cy="4434212"/>
            <a:chOff x="0" y="777773"/>
            <a:chExt cx="2697398" cy="1618439"/>
          </a:xfrm>
        </p:grpSpPr>
        <p:sp>
          <p:nvSpPr>
            <p:cNvPr id="5" name="Rectangle 4"/>
            <p:cNvSpPr/>
            <p:nvPr/>
          </p:nvSpPr>
          <p:spPr>
            <a:xfrm>
              <a:off x="0" y="777773"/>
              <a:ext cx="2697398" cy="1618439"/>
            </a:xfrm>
            <a:prstGeom prst="rect">
              <a:avLst/>
            </a:prstGeom>
            <a:solidFill>
              <a:schemeClr val="accent5"/>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6" name="Rectangle 5"/>
            <p:cNvSpPr/>
            <p:nvPr/>
          </p:nvSpPr>
          <p:spPr>
            <a:xfrm>
              <a:off x="0" y="777773"/>
              <a:ext cx="2697398" cy="16184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eaLnBrk="0" fontAlgn="base" hangingPunct="0">
                <a:lnSpc>
                  <a:spcPct val="90000"/>
                </a:lnSpc>
                <a:spcBef>
                  <a:spcPct val="0"/>
                </a:spcBef>
                <a:spcAft>
                  <a:spcPct val="35000"/>
                </a:spcAft>
              </a:pPr>
              <a:r>
                <a:rPr lang="en-US" sz="4400" b="1" dirty="0">
                  <a:solidFill>
                    <a:srgbClr val="FFFFFF"/>
                  </a:solidFill>
                  <a:effectLst>
                    <a:outerShdw blurRad="38100" dist="38100" dir="2700000" algn="tl">
                      <a:srgbClr val="000000">
                        <a:alpha val="43137"/>
                      </a:srgbClr>
                    </a:outerShdw>
                  </a:effectLst>
                  <a:latin typeface="Arial" panose="020B0604020202020204"/>
                </a:rPr>
                <a:t>Housing is affordable</a:t>
              </a:r>
            </a:p>
          </p:txBody>
        </p:sp>
      </p:grpSp>
      <p:sp>
        <p:nvSpPr>
          <p:cNvPr id="8" name="Title 1"/>
          <p:cNvSpPr>
            <a:spLocks noGrp="1"/>
          </p:cNvSpPr>
          <p:nvPr>
            <p:ph type="title"/>
          </p:nvPr>
        </p:nvSpPr>
        <p:spPr/>
        <p:txBody>
          <a:bodyPr/>
          <a:lstStyle/>
          <a:p>
            <a:r>
              <a:rPr lang="en-US"/>
              <a:t>Key Components of Supportive Housing </a:t>
            </a:r>
          </a:p>
        </p:txBody>
      </p:sp>
    </p:spTree>
    <p:extLst>
      <p:ext uri="{BB962C8B-B14F-4D97-AF65-F5344CB8AC3E}">
        <p14:creationId xmlns:p14="http://schemas.microsoft.com/office/powerpoint/2010/main" val="2197985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19961" y="1119146"/>
            <a:ext cx="2356304" cy="2194560"/>
          </a:xfrm>
        </p:spPr>
        <p:txBody>
          <a:bodyPr/>
          <a:lstStyle/>
          <a:p>
            <a:r>
              <a:rPr lang="en-US" dirty="0"/>
              <a:t>Key Components of Supportive Housing </a:t>
            </a:r>
          </a:p>
        </p:txBody>
      </p:sp>
      <p:pic>
        <p:nvPicPr>
          <p:cNvPr id="3" name="Content Placeholder 2"/>
          <p:cNvPicPr>
            <a:picLocks noGrp="1" noChangeAspect="1"/>
          </p:cNvPicPr>
          <p:nvPr>
            <p:ph idx="1"/>
          </p:nvPr>
        </p:nvPicPr>
        <p:blipFill rotWithShape="1">
          <a:blip r:embed="rId3" cstate="email">
            <a:extLst>
              <a:ext uri="{28A0092B-C50C-407E-A947-70E740481C1C}">
                <a14:useLocalDpi xmlns:a14="http://schemas.microsoft.com/office/drawing/2010/main"/>
              </a:ext>
            </a:extLst>
          </a:blip>
          <a:stretch/>
        </p:blipFill>
        <p:spPr>
          <a:xfrm>
            <a:off x="4072328" y="777818"/>
            <a:ext cx="6314066" cy="5357388"/>
          </a:xfrm>
          <a:prstGeom prst="rect">
            <a:avLst/>
          </a:prstGeom>
          <a:ln>
            <a:noFill/>
          </a:ln>
          <a:effectLst>
            <a:softEdge rad="112500"/>
          </a:effectLst>
        </p:spPr>
      </p:pic>
      <p:sp>
        <p:nvSpPr>
          <p:cNvPr id="4" name="Rectangle 3"/>
          <p:cNvSpPr/>
          <p:nvPr/>
        </p:nvSpPr>
        <p:spPr>
          <a:xfrm>
            <a:off x="1524000" y="127192"/>
            <a:ext cx="9144000" cy="461665"/>
          </a:xfrm>
          <a:prstGeom prst="rect">
            <a:avLst/>
          </a:prstGeom>
          <a:solidFill>
            <a:schemeClr val="accent4"/>
          </a:solidFill>
        </p:spPr>
        <p:txBody>
          <a:bodyPr wrap="square" anchor="t">
            <a:spAutoFit/>
          </a:bodyPr>
          <a:lstStyle/>
          <a:p>
            <a:pPr eaLnBrk="0" fontAlgn="base" hangingPunct="0">
              <a:spcBef>
                <a:spcPct val="0"/>
              </a:spcBef>
              <a:spcAft>
                <a:spcPct val="0"/>
              </a:spcAft>
            </a:pPr>
            <a:r>
              <a:rPr lang="en-US" sz="2400" b="1" dirty="0">
                <a:solidFill>
                  <a:srgbClr val="FFFFFF"/>
                </a:solidFill>
                <a:latin typeface="Arial"/>
                <a:cs typeface="Arial"/>
              </a:rPr>
              <a:t>Access through Affordability</a:t>
            </a:r>
          </a:p>
        </p:txBody>
      </p:sp>
      <p:sp>
        <p:nvSpPr>
          <p:cNvPr id="5" name="TextBox 4"/>
          <p:cNvSpPr txBox="1"/>
          <p:nvPr/>
        </p:nvSpPr>
        <p:spPr>
          <a:xfrm>
            <a:off x="5976080" y="1921788"/>
            <a:ext cx="2770255" cy="2523768"/>
          </a:xfrm>
          <a:prstGeom prst="rect">
            <a:avLst/>
          </a:prstGeom>
          <a:noFill/>
        </p:spPr>
        <p:txBody>
          <a:bodyPr wrap="square" rtlCol="0" anchor="t">
            <a:spAutoFit/>
          </a:bodyPr>
          <a:lstStyle/>
          <a:p>
            <a:pPr eaLnBrk="0" fontAlgn="base" hangingPunct="0">
              <a:spcBef>
                <a:spcPct val="0"/>
              </a:spcBef>
              <a:spcAft>
                <a:spcPct val="0"/>
              </a:spcAft>
            </a:pPr>
            <a:r>
              <a:rPr lang="en-US" sz="2000" b="1" dirty="0">
                <a:solidFill>
                  <a:srgbClr val="6C207E"/>
                </a:solidFill>
                <a:latin typeface="Arial"/>
                <a:cs typeface="Arial"/>
              </a:rPr>
              <a:t>Whenever possible, adequate financing is secured to allow tenant’s payment for rent and utilities to be no more than 30% of tenant income.</a:t>
            </a:r>
          </a:p>
          <a:p>
            <a:pPr eaLnBrk="0" fontAlgn="base" hangingPunct="0">
              <a:spcBef>
                <a:spcPct val="0"/>
              </a:spcBef>
              <a:spcAft>
                <a:spcPct val="0"/>
              </a:spcAft>
            </a:pPr>
            <a:endParaRPr lang="en-US">
              <a:solidFill>
                <a:srgbClr val="0081C6"/>
              </a:solidFill>
              <a:latin typeface="Century Schoolbook" panose="02040604050505020304" pitchFamily="18" charset="0"/>
            </a:endParaRPr>
          </a:p>
        </p:txBody>
      </p:sp>
    </p:spTree>
    <p:extLst>
      <p:ext uri="{BB962C8B-B14F-4D97-AF65-F5344CB8AC3E}">
        <p14:creationId xmlns:p14="http://schemas.microsoft.com/office/powerpoint/2010/main" val="1879396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88505" y="1189974"/>
            <a:ext cx="6814159" cy="4434212"/>
            <a:chOff x="0" y="777773"/>
            <a:chExt cx="2697398" cy="1618439"/>
          </a:xfrm>
        </p:grpSpPr>
        <p:sp>
          <p:nvSpPr>
            <p:cNvPr id="5" name="Rectangle 4"/>
            <p:cNvSpPr/>
            <p:nvPr/>
          </p:nvSpPr>
          <p:spPr>
            <a:xfrm>
              <a:off x="0" y="777773"/>
              <a:ext cx="2697398" cy="1618439"/>
            </a:xfrm>
            <a:prstGeom prst="rect">
              <a:avLst/>
            </a:prstGeom>
            <a:solidFill>
              <a:schemeClr val="accent5"/>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6" name="Rectangle 5"/>
            <p:cNvSpPr/>
            <p:nvPr/>
          </p:nvSpPr>
          <p:spPr>
            <a:xfrm>
              <a:off x="0" y="777773"/>
              <a:ext cx="2697398" cy="1618439"/>
            </a:xfrm>
            <a:prstGeom prst="rect">
              <a:avLst/>
            </a:prstGeom>
            <a:solidFill>
              <a:schemeClr val="accent4"/>
            </a:solid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eaLnBrk="0" fontAlgn="base" hangingPunct="0">
                <a:lnSpc>
                  <a:spcPct val="90000"/>
                </a:lnSpc>
                <a:spcBef>
                  <a:spcPct val="0"/>
                </a:spcBef>
                <a:spcAft>
                  <a:spcPct val="35000"/>
                </a:spcAft>
              </a:pPr>
              <a:r>
                <a:rPr lang="en-US" sz="4400" b="1" dirty="0">
                  <a:solidFill>
                    <a:srgbClr val="FFFFFF"/>
                  </a:solidFill>
                  <a:effectLst>
                    <a:outerShdw blurRad="38100" dist="38100" dir="2700000" algn="tl">
                      <a:srgbClr val="000000">
                        <a:alpha val="43137"/>
                      </a:srgbClr>
                    </a:outerShdw>
                  </a:effectLst>
                  <a:latin typeface="Arial" panose="020B0604020202020204"/>
                </a:rPr>
                <a:t>Engages tenant in flexible, voluntary services. </a:t>
              </a:r>
            </a:p>
          </p:txBody>
        </p:sp>
      </p:grpSp>
      <p:sp>
        <p:nvSpPr>
          <p:cNvPr id="8" name="Title 1"/>
          <p:cNvSpPr>
            <a:spLocks noGrp="1"/>
          </p:cNvSpPr>
          <p:nvPr>
            <p:ph type="title"/>
          </p:nvPr>
        </p:nvSpPr>
        <p:spPr/>
        <p:txBody>
          <a:bodyPr/>
          <a:lstStyle/>
          <a:p>
            <a:r>
              <a:rPr lang="en-US"/>
              <a:t>Key Components of Supportive Housing </a:t>
            </a:r>
          </a:p>
        </p:txBody>
      </p:sp>
    </p:spTree>
    <p:extLst>
      <p:ext uri="{BB962C8B-B14F-4D97-AF65-F5344CB8AC3E}">
        <p14:creationId xmlns:p14="http://schemas.microsoft.com/office/powerpoint/2010/main" val="46507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1524001" y="1486112"/>
            <a:ext cx="9143999" cy="830997"/>
          </a:xfrm>
          <a:prstGeom prst="rect">
            <a:avLst/>
          </a:prstGeom>
          <a:noFill/>
          <a:ln/>
        </p:spPr>
        <p:style>
          <a:lnRef idx="2">
            <a:schemeClr val="accent3"/>
          </a:lnRef>
          <a:fillRef idx="1">
            <a:schemeClr val="lt1"/>
          </a:fillRef>
          <a:effectRef idx="0">
            <a:schemeClr val="accent3"/>
          </a:effectRef>
          <a:fontRef idx="minor">
            <a:schemeClr val="dk1"/>
          </a:fontRef>
        </p:style>
        <p:txBody>
          <a:bodyPr wrap="square" anchor="t">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sz="2400" b="1" dirty="0">
                <a:solidFill>
                  <a:srgbClr val="6C207E"/>
                </a:solidFill>
                <a:latin typeface="Arial"/>
                <a:cs typeface="Arial"/>
              </a:rPr>
              <a:t>Services make the difference in helping vulnerable persons obtain and sustain housing.</a:t>
            </a:r>
          </a:p>
        </p:txBody>
      </p:sp>
      <p:sp>
        <p:nvSpPr>
          <p:cNvPr id="14" name="Rectangle 13"/>
          <p:cNvSpPr/>
          <p:nvPr/>
        </p:nvSpPr>
        <p:spPr bwMode="auto">
          <a:xfrm>
            <a:off x="1524001" y="2352908"/>
            <a:ext cx="9143999" cy="2399860"/>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pPr>
            <a:endParaRPr lang="en-US" sz="2400">
              <a:solidFill>
                <a:srgbClr val="FFFFFF"/>
              </a:solidFill>
              <a:latin typeface="Times" charset="0"/>
            </a:endParaRPr>
          </a:p>
        </p:txBody>
      </p:sp>
      <p:sp>
        <p:nvSpPr>
          <p:cNvPr id="9221" name="TextBox 4"/>
          <p:cNvSpPr txBox="1">
            <a:spLocks noChangeArrowheads="1"/>
          </p:cNvSpPr>
          <p:nvPr/>
        </p:nvSpPr>
        <p:spPr bwMode="auto">
          <a:xfrm>
            <a:off x="1524000" y="4985289"/>
            <a:ext cx="9144000" cy="1200329"/>
          </a:xfrm>
          <a:prstGeom prst="rect">
            <a:avLst/>
          </a:prstGeom>
          <a:noFill/>
          <a:ln/>
        </p:spPr>
        <p:style>
          <a:lnRef idx="2">
            <a:schemeClr val="accent3"/>
          </a:lnRef>
          <a:fillRef idx="1">
            <a:schemeClr val="lt1"/>
          </a:fillRef>
          <a:effectRef idx="0">
            <a:schemeClr val="accent3"/>
          </a:effectRef>
          <a:fontRef idx="minor">
            <a:schemeClr val="dk1"/>
          </a:fontRef>
        </p:style>
        <p:txBody>
          <a:bodyPr wrap="square" anchor="t">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sz="2400" b="1" dirty="0">
                <a:solidFill>
                  <a:srgbClr val="6C207E"/>
                </a:solidFill>
                <a:latin typeface="Arial"/>
                <a:cs typeface="Arial"/>
              </a:rPr>
              <a:t>Services help tenants quickly access housing (first) so that they can use it as a platform for health, recovery, and personal growth.  </a:t>
            </a:r>
            <a:endParaRPr lang="en-US" sz="2400" b="1">
              <a:solidFill>
                <a:srgbClr val="6C207E"/>
              </a:solidFill>
              <a:latin typeface="Century Schoolbook" pitchFamily="18" charset="0"/>
            </a:endParaRPr>
          </a:p>
        </p:txBody>
      </p:sp>
      <p:sp>
        <p:nvSpPr>
          <p:cNvPr id="7" name="Title 1"/>
          <p:cNvSpPr>
            <a:spLocks noGrp="1"/>
          </p:cNvSpPr>
          <p:nvPr>
            <p:ph type="title"/>
          </p:nvPr>
        </p:nvSpPr>
        <p:spPr/>
        <p:txBody>
          <a:bodyPr/>
          <a:lstStyle/>
          <a:p>
            <a:r>
              <a:rPr lang="en-US"/>
              <a:t>Key Components of Supportive Housing </a:t>
            </a:r>
          </a:p>
        </p:txBody>
      </p:sp>
      <p:sp>
        <p:nvSpPr>
          <p:cNvPr id="8" name="Rectangle 7"/>
          <p:cNvSpPr/>
          <p:nvPr/>
        </p:nvSpPr>
        <p:spPr>
          <a:xfrm>
            <a:off x="1524000" y="999407"/>
            <a:ext cx="9144000" cy="461665"/>
          </a:xfrm>
          <a:prstGeom prst="rect">
            <a:avLst/>
          </a:prstGeom>
          <a:solidFill>
            <a:schemeClr val="accent4"/>
          </a:solidFill>
        </p:spPr>
        <p:txBody>
          <a:bodyPr wrap="square" anchor="t">
            <a:spAutoFit/>
          </a:bodyPr>
          <a:lstStyle/>
          <a:p>
            <a:pPr eaLnBrk="0" fontAlgn="base" hangingPunct="0">
              <a:spcBef>
                <a:spcPct val="0"/>
              </a:spcBef>
              <a:spcAft>
                <a:spcPct val="0"/>
              </a:spcAft>
            </a:pPr>
            <a:r>
              <a:rPr lang="en-US" sz="2400" b="1" dirty="0">
                <a:solidFill>
                  <a:srgbClr val="FFFFFF"/>
                </a:solidFill>
                <a:latin typeface="Arial"/>
                <a:cs typeface="Arial"/>
              </a:rPr>
              <a:t>Why are Services Important?</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73759" y="2440218"/>
            <a:ext cx="4644482" cy="2178684"/>
          </a:xfrm>
          <a:prstGeom prst="rect">
            <a:avLst/>
          </a:prstGeom>
          <a:ln>
            <a:noFill/>
          </a:ln>
          <a:effectLst>
            <a:softEdge rad="112500"/>
          </a:effectLst>
        </p:spPr>
      </p:pic>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107090" y="2448822"/>
            <a:ext cx="1996612" cy="2178683"/>
          </a:xfrm>
          <a:prstGeom prst="rect">
            <a:avLst/>
          </a:prstGeom>
          <a:ln>
            <a:noFill/>
          </a:ln>
          <a:effectLst>
            <a:softEdge rad="112500"/>
          </a:effectLst>
        </p:spPr>
      </p:pic>
      <p:pic>
        <p:nvPicPr>
          <p:cNvPr id="12" name="Picture 1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91268" y="2440220"/>
            <a:ext cx="2375210" cy="2178683"/>
          </a:xfrm>
          <a:prstGeom prst="rect">
            <a:avLst/>
          </a:prstGeom>
          <a:ln>
            <a:noFill/>
          </a:ln>
          <a:effectLst>
            <a:softEdge rad="112500"/>
          </a:effectLst>
        </p:spPr>
      </p:pic>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805748" y="2457426"/>
            <a:ext cx="1661531" cy="2161477"/>
          </a:xfrm>
          <a:prstGeom prst="rect">
            <a:avLst/>
          </a:prstGeom>
          <a:ln>
            <a:noFill/>
          </a:ln>
          <a:effectLst>
            <a:softEdge rad="112500"/>
          </a:effectLst>
        </p:spPr>
      </p:pic>
    </p:spTree>
    <p:extLst>
      <p:ext uri="{BB962C8B-B14F-4D97-AF65-F5344CB8AC3E}">
        <p14:creationId xmlns:p14="http://schemas.microsoft.com/office/powerpoint/2010/main" val="308230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524000" y="1598328"/>
            <a:ext cx="2275760" cy="2019658"/>
          </a:xfrm>
          <a:prstGeom prst="rect">
            <a:avLst/>
          </a:prstGeom>
        </p:spPr>
      </p:pic>
      <p:sp>
        <p:nvSpPr>
          <p:cNvPr id="7" name="Title 1"/>
          <p:cNvSpPr>
            <a:spLocks noGrp="1"/>
          </p:cNvSpPr>
          <p:nvPr>
            <p:ph type="title"/>
          </p:nvPr>
        </p:nvSpPr>
        <p:spPr/>
        <p:txBody>
          <a:bodyPr/>
          <a:lstStyle/>
          <a:p>
            <a:r>
              <a:rPr lang="en-US"/>
              <a:t>Key Components of Supportive Housing </a:t>
            </a:r>
          </a:p>
        </p:txBody>
      </p:sp>
      <p:sp>
        <p:nvSpPr>
          <p:cNvPr id="8" name="Rectangle 7"/>
          <p:cNvSpPr/>
          <p:nvPr/>
        </p:nvSpPr>
        <p:spPr>
          <a:xfrm>
            <a:off x="1524000" y="999407"/>
            <a:ext cx="9144000" cy="461665"/>
          </a:xfrm>
          <a:prstGeom prst="rect">
            <a:avLst/>
          </a:prstGeom>
          <a:solidFill>
            <a:schemeClr val="accent4"/>
          </a:solidFill>
        </p:spPr>
        <p:txBody>
          <a:bodyPr wrap="square">
            <a:spAutoFit/>
          </a:bodyPr>
          <a:lstStyle/>
          <a:p>
            <a:pPr eaLnBrk="0" fontAlgn="base" hangingPunct="0">
              <a:spcBef>
                <a:spcPct val="0"/>
              </a:spcBef>
              <a:spcAft>
                <a:spcPct val="0"/>
              </a:spcAft>
            </a:pPr>
            <a:r>
              <a:rPr lang="en-US" sz="2400" b="1" dirty="0">
                <a:solidFill>
                  <a:srgbClr val="FFFFFF"/>
                </a:solidFill>
                <a:latin typeface="Arial" panose="020B0604020202020204"/>
                <a:cs typeface="Century Schoolbook"/>
              </a:rPr>
              <a:t>Supportive Services</a:t>
            </a:r>
          </a:p>
        </p:txBody>
      </p:sp>
      <p:sp>
        <p:nvSpPr>
          <p:cNvPr id="3" name="TextBox 2"/>
          <p:cNvSpPr txBox="1"/>
          <p:nvPr/>
        </p:nvSpPr>
        <p:spPr>
          <a:xfrm>
            <a:off x="1524000" y="2048253"/>
            <a:ext cx="2275760" cy="707886"/>
          </a:xfrm>
          <a:prstGeom prst="rect">
            <a:avLst/>
          </a:prstGeom>
          <a:noFill/>
        </p:spPr>
        <p:txBody>
          <a:bodyPr wrap="square" rtlCol="0">
            <a:spAutoFit/>
          </a:bodyPr>
          <a:lstStyle/>
          <a:p>
            <a:pPr algn="ctr" eaLnBrk="0" fontAlgn="base" hangingPunct="0">
              <a:spcBef>
                <a:spcPct val="0"/>
              </a:spcBef>
              <a:spcAft>
                <a:spcPct val="0"/>
              </a:spcAft>
            </a:pPr>
            <a:r>
              <a:rPr lang="en-US" sz="2000" b="1" dirty="0">
                <a:solidFill>
                  <a:srgbClr val="FFFFFF"/>
                </a:solidFill>
                <a:latin typeface="Arial" panose="020B0604020202020204"/>
              </a:rPr>
              <a:t>Health/Mental Health Services</a:t>
            </a:r>
          </a:p>
        </p:txBody>
      </p:sp>
      <p:pic>
        <p:nvPicPr>
          <p:cNvPr id="5" name="Picture 4"/>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l="17220"/>
          <a:stretch/>
        </p:blipFill>
        <p:spPr>
          <a:xfrm>
            <a:off x="3945245" y="1666405"/>
            <a:ext cx="2187410" cy="1762010"/>
          </a:xfrm>
          <a:prstGeom prst="rect">
            <a:avLst/>
          </a:prstGeom>
        </p:spPr>
      </p:pic>
      <p:sp>
        <p:nvSpPr>
          <p:cNvPr id="9" name="TextBox 8"/>
          <p:cNvSpPr txBox="1"/>
          <p:nvPr/>
        </p:nvSpPr>
        <p:spPr>
          <a:xfrm>
            <a:off x="3939669" y="2325252"/>
            <a:ext cx="2192986" cy="400110"/>
          </a:xfrm>
          <a:prstGeom prst="rect">
            <a:avLst/>
          </a:prstGeom>
          <a:noFill/>
        </p:spPr>
        <p:txBody>
          <a:bodyPr wrap="square" rtlCol="0">
            <a:spAutoFit/>
          </a:bodyPr>
          <a:lstStyle/>
          <a:p>
            <a:pPr algn="ctr" eaLnBrk="0" fontAlgn="base" hangingPunct="0">
              <a:spcBef>
                <a:spcPct val="0"/>
              </a:spcBef>
              <a:spcAft>
                <a:spcPct val="0"/>
              </a:spcAft>
            </a:pPr>
            <a:r>
              <a:rPr lang="en-US" sz="2000" b="1" dirty="0">
                <a:solidFill>
                  <a:srgbClr val="FFFFFF"/>
                </a:solidFill>
                <a:latin typeface="Arial" panose="020B0604020202020204"/>
              </a:rPr>
              <a:t>Child Care</a:t>
            </a:r>
          </a:p>
        </p:txBody>
      </p:sp>
      <p:pic>
        <p:nvPicPr>
          <p:cNvPr id="6" name="Picture 5"/>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rcRect l="7764" r="6793"/>
          <a:stretch/>
        </p:blipFill>
        <p:spPr>
          <a:xfrm>
            <a:off x="6274419" y="1666406"/>
            <a:ext cx="2241396" cy="1762010"/>
          </a:xfrm>
          <a:prstGeom prst="rect">
            <a:avLst/>
          </a:prstGeom>
        </p:spPr>
      </p:pic>
      <p:sp>
        <p:nvSpPr>
          <p:cNvPr id="11" name="TextBox 10"/>
          <p:cNvSpPr txBox="1"/>
          <p:nvPr/>
        </p:nvSpPr>
        <p:spPr>
          <a:xfrm>
            <a:off x="6274419" y="2204618"/>
            <a:ext cx="2241396" cy="1015663"/>
          </a:xfrm>
          <a:prstGeom prst="rect">
            <a:avLst/>
          </a:prstGeom>
          <a:noFill/>
        </p:spPr>
        <p:txBody>
          <a:bodyPr wrap="square" rtlCol="0">
            <a:spAutoFit/>
          </a:bodyPr>
          <a:lstStyle/>
          <a:p>
            <a:pPr algn="ctr" eaLnBrk="0" fontAlgn="base" hangingPunct="0">
              <a:spcBef>
                <a:spcPct val="0"/>
              </a:spcBef>
              <a:spcAft>
                <a:spcPct val="0"/>
              </a:spcAft>
            </a:pPr>
            <a:r>
              <a:rPr lang="en-US" sz="2000" b="1" dirty="0">
                <a:solidFill>
                  <a:srgbClr val="FFFFFF"/>
                </a:solidFill>
                <a:latin typeface="Arial" panose="020B0604020202020204"/>
              </a:rPr>
              <a:t>Community Building Activities</a:t>
            </a:r>
          </a:p>
        </p:txBody>
      </p:sp>
      <p:pic>
        <p:nvPicPr>
          <p:cNvPr id="10" name="Picture 9"/>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947747" y="3914205"/>
            <a:ext cx="2698595" cy="1799472"/>
          </a:xfrm>
          <a:prstGeom prst="rect">
            <a:avLst/>
          </a:prstGeom>
        </p:spPr>
      </p:pic>
      <p:sp>
        <p:nvSpPr>
          <p:cNvPr id="13" name="TextBox 12"/>
          <p:cNvSpPr txBox="1"/>
          <p:nvPr/>
        </p:nvSpPr>
        <p:spPr>
          <a:xfrm>
            <a:off x="1958899" y="4216217"/>
            <a:ext cx="2687443" cy="1015663"/>
          </a:xfrm>
          <a:prstGeom prst="rect">
            <a:avLst/>
          </a:prstGeom>
          <a:noFill/>
        </p:spPr>
        <p:txBody>
          <a:bodyPr wrap="square" rtlCol="0">
            <a:spAutoFit/>
          </a:bodyPr>
          <a:lstStyle/>
          <a:p>
            <a:pPr algn="ctr" eaLnBrk="0" fontAlgn="base" hangingPunct="0">
              <a:spcBef>
                <a:spcPct val="0"/>
              </a:spcBef>
              <a:spcAft>
                <a:spcPct val="0"/>
              </a:spcAft>
            </a:pPr>
            <a:r>
              <a:rPr lang="en-US" sz="2000" b="1" dirty="0">
                <a:solidFill>
                  <a:srgbClr val="FFFFFF"/>
                </a:solidFill>
                <a:latin typeface="Arial" panose="020B0604020202020204"/>
              </a:rPr>
              <a:t>Employment Services and Support</a:t>
            </a:r>
          </a:p>
        </p:txBody>
      </p:sp>
      <p:pic>
        <p:nvPicPr>
          <p:cNvPr id="12" name="Picture 11"/>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852185" y="3966104"/>
            <a:ext cx="2542933" cy="1695674"/>
          </a:xfrm>
          <a:prstGeom prst="rect">
            <a:avLst/>
          </a:prstGeom>
        </p:spPr>
      </p:pic>
      <p:sp>
        <p:nvSpPr>
          <p:cNvPr id="15" name="TextBox 14"/>
          <p:cNvSpPr txBox="1"/>
          <p:nvPr/>
        </p:nvSpPr>
        <p:spPr>
          <a:xfrm>
            <a:off x="4824534" y="4338340"/>
            <a:ext cx="2542933" cy="1015663"/>
          </a:xfrm>
          <a:prstGeom prst="rect">
            <a:avLst/>
          </a:prstGeom>
          <a:noFill/>
        </p:spPr>
        <p:txBody>
          <a:bodyPr wrap="square" rtlCol="0">
            <a:spAutoFit/>
          </a:bodyPr>
          <a:lstStyle/>
          <a:p>
            <a:pPr algn="ctr" eaLnBrk="0" fontAlgn="base" hangingPunct="0">
              <a:spcBef>
                <a:spcPct val="0"/>
              </a:spcBef>
              <a:spcAft>
                <a:spcPct val="0"/>
              </a:spcAft>
            </a:pPr>
            <a:r>
              <a:rPr lang="en-US" sz="2000" b="1" dirty="0">
                <a:solidFill>
                  <a:srgbClr val="FFFFFF"/>
                </a:solidFill>
                <a:latin typeface="Arial" panose="020B0604020202020204"/>
              </a:rPr>
              <a:t>Substance Use Recovery and Support</a:t>
            </a:r>
          </a:p>
        </p:txBody>
      </p:sp>
      <p:pic>
        <p:nvPicPr>
          <p:cNvPr id="14" name="Picture 13"/>
          <p:cNvPicPr>
            <a:picLocks noChangeAspect="1"/>
          </p:cNvPicPr>
          <p:nvPr/>
        </p:nvPicPr>
        <p:blipFill>
          <a:blip r:embed="rId13" cstate="email">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592564" y="3986826"/>
            <a:ext cx="2511858" cy="1674952"/>
          </a:xfrm>
          <a:prstGeom prst="rect">
            <a:avLst/>
          </a:prstGeom>
        </p:spPr>
      </p:pic>
      <p:sp>
        <p:nvSpPr>
          <p:cNvPr id="17" name="TextBox 16"/>
          <p:cNvSpPr txBox="1"/>
          <p:nvPr/>
        </p:nvSpPr>
        <p:spPr>
          <a:xfrm>
            <a:off x="7664608" y="4202272"/>
            <a:ext cx="2439814" cy="1323439"/>
          </a:xfrm>
          <a:prstGeom prst="rect">
            <a:avLst/>
          </a:prstGeom>
          <a:noFill/>
        </p:spPr>
        <p:txBody>
          <a:bodyPr wrap="square" rtlCol="0">
            <a:spAutoFit/>
          </a:bodyPr>
          <a:lstStyle/>
          <a:p>
            <a:pPr algn="ctr" eaLnBrk="0" fontAlgn="base" hangingPunct="0">
              <a:spcBef>
                <a:spcPct val="0"/>
              </a:spcBef>
              <a:spcAft>
                <a:spcPct val="0"/>
              </a:spcAft>
            </a:pPr>
            <a:r>
              <a:rPr lang="en-US" sz="2000" b="1" dirty="0">
                <a:solidFill>
                  <a:srgbClr val="FFFFFF"/>
                </a:solidFill>
                <a:latin typeface="Arial" panose="020B0604020202020204"/>
              </a:rPr>
              <a:t>Budgeting and Financial Management Support</a:t>
            </a:r>
          </a:p>
        </p:txBody>
      </p:sp>
      <p:pic>
        <p:nvPicPr>
          <p:cNvPr id="16" name="Picture 15"/>
          <p:cNvPicPr>
            <a:picLocks noChangeAspect="1"/>
          </p:cNvPicPr>
          <p:nvPr/>
        </p:nvPicPr>
        <p:blipFill rotWithShape="1">
          <a:blip r:embed="rId15" cstate="email">
            <a:extLst>
              <a:ext uri="{BEBA8EAE-BF5A-486C-A8C5-ECC9F3942E4B}">
                <a14:imgProps xmlns:a14="http://schemas.microsoft.com/office/drawing/2010/main">
                  <a14:imgLayer r:embed="rId16">
                    <a14:imgEffect>
                      <a14:saturation sat="33000"/>
                    </a14:imgEffect>
                    <a14:imgEffect>
                      <a14:brightnessContrast bright="-40000" contrast="-40000"/>
                    </a14:imgEffect>
                  </a14:imgLayer>
                </a14:imgProps>
              </a:ext>
              <a:ext uri="{28A0092B-C50C-407E-A947-70E740481C1C}">
                <a14:useLocalDpi xmlns:a14="http://schemas.microsoft.com/office/drawing/2010/main"/>
              </a:ext>
            </a:extLst>
          </a:blip>
          <a:srcRect t="13171" b="11524"/>
          <a:stretch/>
        </p:blipFill>
        <p:spPr>
          <a:xfrm>
            <a:off x="8580669" y="1666406"/>
            <a:ext cx="1944417" cy="2195900"/>
          </a:xfrm>
          <a:prstGeom prst="rect">
            <a:avLst/>
          </a:prstGeom>
        </p:spPr>
      </p:pic>
      <p:sp>
        <p:nvSpPr>
          <p:cNvPr id="19" name="TextBox 18"/>
          <p:cNvSpPr txBox="1"/>
          <p:nvPr/>
        </p:nvSpPr>
        <p:spPr>
          <a:xfrm>
            <a:off x="8580669" y="2505085"/>
            <a:ext cx="1944417" cy="707886"/>
          </a:xfrm>
          <a:prstGeom prst="rect">
            <a:avLst/>
          </a:prstGeom>
          <a:noFill/>
        </p:spPr>
        <p:txBody>
          <a:bodyPr wrap="square" rtlCol="0">
            <a:spAutoFit/>
          </a:bodyPr>
          <a:lstStyle/>
          <a:p>
            <a:pPr algn="ctr" eaLnBrk="0" fontAlgn="base" hangingPunct="0">
              <a:spcBef>
                <a:spcPct val="0"/>
              </a:spcBef>
              <a:spcAft>
                <a:spcPct val="0"/>
              </a:spcAft>
            </a:pPr>
            <a:r>
              <a:rPr lang="en-US" sz="2000" b="1" dirty="0">
                <a:solidFill>
                  <a:srgbClr val="FFFFFF"/>
                </a:solidFill>
                <a:latin typeface="Arial" panose="020B0604020202020204"/>
              </a:rPr>
              <a:t>Independent Living Skills</a:t>
            </a:r>
          </a:p>
        </p:txBody>
      </p:sp>
    </p:spTree>
    <p:extLst>
      <p:ext uri="{BB962C8B-B14F-4D97-AF65-F5344CB8AC3E}">
        <p14:creationId xmlns:p14="http://schemas.microsoft.com/office/powerpoint/2010/main" val="459309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Today’s Agenda</a:t>
            </a:r>
          </a:p>
        </p:txBody>
      </p:sp>
      <p:sp>
        <p:nvSpPr>
          <p:cNvPr id="4" name="Footer Placeholder 3"/>
          <p:cNvSpPr>
            <a:spLocks noGrp="1"/>
          </p:cNvSpPr>
          <p:nvPr>
            <p:ph type="ftr" sz="quarter" idx="11"/>
          </p:nvPr>
        </p:nvSpPr>
        <p:spPr/>
        <p:txBody>
          <a:bodyPr/>
          <a:lstStyle/>
          <a:p>
            <a:r>
              <a:rPr lang="en-US">
                <a:solidFill>
                  <a:srgbClr val="9FA1A4">
                    <a:lumMod val="50000"/>
                  </a:srgbClr>
                </a:solidFill>
              </a:rPr>
              <a:t>© All rights reserved. No utilization or reproduction of this material is allowed without the written permission of CSH.</a:t>
            </a:r>
          </a:p>
        </p:txBody>
      </p:sp>
      <p:sp>
        <p:nvSpPr>
          <p:cNvPr id="3" name="TextBox 2"/>
          <p:cNvSpPr txBox="1"/>
          <p:nvPr/>
        </p:nvSpPr>
        <p:spPr>
          <a:xfrm>
            <a:off x="8618483" y="2222939"/>
            <a:ext cx="1959364" cy="769441"/>
          </a:xfrm>
          <a:prstGeom prst="rect">
            <a:avLst/>
          </a:prstGeom>
          <a:noFill/>
        </p:spPr>
        <p:txBody>
          <a:bodyPr wrap="square" rtlCol="0">
            <a:spAutoFit/>
          </a:bodyPr>
          <a:lstStyle/>
          <a:p>
            <a:pPr algn="ctr"/>
            <a:r>
              <a:rPr lang="en-US" sz="2200" dirty="0">
                <a:solidFill>
                  <a:srgbClr val="FFFFFF"/>
                </a:solidFill>
              </a:rPr>
              <a:t>Coordinating Roles</a:t>
            </a:r>
          </a:p>
        </p:txBody>
      </p:sp>
      <p:sp>
        <p:nvSpPr>
          <p:cNvPr id="5" name="TextBox 4">
            <a:extLst>
              <a:ext uri="{FF2B5EF4-FFF2-40B4-BE49-F238E27FC236}">
                <a16:creationId xmlns:a16="http://schemas.microsoft.com/office/drawing/2014/main" id="{A004D04D-DA61-4E23-96B5-1A69C336438B}"/>
              </a:ext>
            </a:extLst>
          </p:cNvPr>
          <p:cNvSpPr txBox="1"/>
          <p:nvPr/>
        </p:nvSpPr>
        <p:spPr>
          <a:xfrm>
            <a:off x="4555959" y="1076825"/>
            <a:ext cx="5594683" cy="415498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romanUcPeriod"/>
            </a:pPr>
            <a:r>
              <a:rPr lang="en-US" sz="2400" b="1" dirty="0">
                <a:solidFill>
                  <a:schemeClr val="accent2"/>
                </a:solidFill>
                <a:cs typeface="Arial"/>
              </a:rPr>
              <a:t>  Introductions</a:t>
            </a:r>
          </a:p>
          <a:p>
            <a:endParaRPr lang="en-US" sz="2400" b="1" dirty="0">
              <a:solidFill>
                <a:schemeClr val="accent2"/>
              </a:solidFill>
              <a:cs typeface="Arial"/>
            </a:endParaRPr>
          </a:p>
          <a:p>
            <a:pPr marL="514350" indent="-514350">
              <a:buAutoNum type="romanUcPeriod" startAt="2"/>
            </a:pPr>
            <a:r>
              <a:rPr lang="en-US" sz="2400" b="1" dirty="0">
                <a:solidFill>
                  <a:schemeClr val="accent2"/>
                </a:solidFill>
                <a:cs typeface="Arial"/>
              </a:rPr>
              <a:t>What is Quality Supportive </a:t>
            </a:r>
            <a:r>
              <a:rPr lang="en-US" sz="2400" b="1" dirty="0" smtClean="0">
                <a:solidFill>
                  <a:schemeClr val="accent2"/>
                </a:solidFill>
                <a:cs typeface="Arial"/>
              </a:rPr>
              <a:t>Housing?</a:t>
            </a:r>
          </a:p>
          <a:p>
            <a:pPr marL="514350" indent="-514350">
              <a:buAutoNum type="romanUcPeriod" startAt="2"/>
            </a:pPr>
            <a:endParaRPr lang="en-US" sz="2400" b="1" dirty="0" smtClean="0">
              <a:solidFill>
                <a:schemeClr val="accent2"/>
              </a:solidFill>
              <a:cs typeface="Arial"/>
            </a:endParaRPr>
          </a:p>
          <a:p>
            <a:pPr marL="514350" indent="-514350">
              <a:buAutoNum type="romanUcPeriod" startAt="2"/>
            </a:pPr>
            <a:r>
              <a:rPr lang="en-US" sz="2400" b="1" dirty="0" smtClean="0">
                <a:solidFill>
                  <a:schemeClr val="accent2"/>
                </a:solidFill>
                <a:cs typeface="Arial"/>
              </a:rPr>
              <a:t>Supportive </a:t>
            </a:r>
            <a:r>
              <a:rPr lang="en-US" sz="2400" b="1" dirty="0">
                <a:solidFill>
                  <a:schemeClr val="accent2"/>
                </a:solidFill>
                <a:cs typeface="Arial"/>
              </a:rPr>
              <a:t>Service </a:t>
            </a:r>
            <a:r>
              <a:rPr lang="en-US" sz="2400" b="1" dirty="0" smtClean="0">
                <a:solidFill>
                  <a:schemeClr val="accent2"/>
                </a:solidFill>
                <a:cs typeface="Arial"/>
              </a:rPr>
              <a:t>Overview</a:t>
            </a:r>
          </a:p>
          <a:p>
            <a:pPr marL="514350" indent="-514350">
              <a:buAutoNum type="romanUcPeriod" startAt="2"/>
            </a:pPr>
            <a:endParaRPr lang="en-US" sz="2400" b="1" dirty="0" smtClean="0">
              <a:solidFill>
                <a:schemeClr val="accent2"/>
              </a:solidFill>
              <a:cs typeface="Arial"/>
            </a:endParaRPr>
          </a:p>
          <a:p>
            <a:pPr marL="514350" indent="-514350">
              <a:buAutoNum type="romanUcPeriod" startAt="2"/>
            </a:pPr>
            <a:r>
              <a:rPr lang="en-US" sz="2400" b="1" dirty="0" smtClean="0">
                <a:solidFill>
                  <a:schemeClr val="accent2"/>
                </a:solidFill>
                <a:cs typeface="Arial"/>
              </a:rPr>
              <a:t>Supportive </a:t>
            </a:r>
            <a:r>
              <a:rPr lang="en-US" sz="2400" b="1" dirty="0">
                <a:solidFill>
                  <a:schemeClr val="accent2"/>
                </a:solidFill>
                <a:cs typeface="Arial"/>
              </a:rPr>
              <a:t>Housing </a:t>
            </a:r>
            <a:r>
              <a:rPr lang="en-US" sz="2400" b="1" dirty="0" smtClean="0">
                <a:solidFill>
                  <a:schemeClr val="accent2"/>
                </a:solidFill>
                <a:cs typeface="Arial"/>
              </a:rPr>
              <a:t>Development     &amp; Financing </a:t>
            </a:r>
            <a:endParaRPr lang="en-US" sz="2400" b="1" dirty="0">
              <a:solidFill>
                <a:schemeClr val="accent2"/>
              </a:solidFill>
              <a:cs typeface="Arial"/>
            </a:endParaRPr>
          </a:p>
          <a:p>
            <a:pPr marL="514350" indent="-514350">
              <a:buAutoNum type="romanUcPeriod" startAt="2"/>
            </a:pPr>
            <a:endParaRPr lang="en-US" sz="2400" b="1" dirty="0">
              <a:solidFill>
                <a:schemeClr val="accent2"/>
              </a:solidFill>
              <a:cs typeface="Arial"/>
            </a:endParaRPr>
          </a:p>
          <a:p>
            <a:pPr marL="514350" indent="-514350">
              <a:buAutoNum type="romanUcPeriod" startAt="2"/>
            </a:pPr>
            <a:r>
              <a:rPr lang="en-US" sz="2400" b="1" dirty="0" smtClean="0">
                <a:solidFill>
                  <a:schemeClr val="accent2"/>
                </a:solidFill>
                <a:cs typeface="Arial"/>
              </a:rPr>
              <a:t>Q&amp;A</a:t>
            </a:r>
            <a:endParaRPr lang="en-US" sz="2400" b="1" dirty="0">
              <a:solidFill>
                <a:schemeClr val="accent2"/>
              </a:solidFill>
              <a:cs typeface="Arial"/>
            </a:endParaRPr>
          </a:p>
        </p:txBody>
      </p:sp>
    </p:spTree>
    <p:extLst>
      <p:ext uri="{BB962C8B-B14F-4D97-AF65-F5344CB8AC3E}">
        <p14:creationId xmlns:p14="http://schemas.microsoft.com/office/powerpoint/2010/main" val="30932355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07797" y="1108425"/>
            <a:ext cx="2295370" cy="4601183"/>
          </a:xfrm>
        </p:spPr>
        <p:txBody>
          <a:bodyPr/>
          <a:lstStyle/>
          <a:p>
            <a:r>
              <a:rPr lang="en-US" dirty="0"/>
              <a:t>Key Components of Supportive Housing </a:t>
            </a:r>
          </a:p>
        </p:txBody>
      </p:sp>
      <p:graphicFrame>
        <p:nvGraphicFramePr>
          <p:cNvPr id="4" name="Content Placeholder 3"/>
          <p:cNvGraphicFramePr>
            <a:graphicFrameLocks noGrp="1"/>
          </p:cNvGraphicFramePr>
          <p:nvPr>
            <p:ph idx="4294967295"/>
            <p:extLst/>
          </p:nvPr>
        </p:nvGraphicFramePr>
        <p:xfrm>
          <a:off x="4209115" y="1108425"/>
          <a:ext cx="6159083" cy="4317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1524000" y="160617"/>
            <a:ext cx="9144000" cy="461665"/>
          </a:xfrm>
          <a:prstGeom prst="rect">
            <a:avLst/>
          </a:prstGeom>
          <a:solidFill>
            <a:schemeClr val="accent4"/>
          </a:solidFill>
        </p:spPr>
        <p:txBody>
          <a:bodyPr wrap="square" anchor="t">
            <a:spAutoFit/>
          </a:bodyPr>
          <a:lstStyle/>
          <a:p>
            <a:pPr eaLnBrk="0" fontAlgn="base" hangingPunct="0">
              <a:spcBef>
                <a:spcPct val="0"/>
              </a:spcBef>
              <a:spcAft>
                <a:spcPct val="0"/>
              </a:spcAft>
            </a:pPr>
            <a:r>
              <a:rPr lang="en-US" sz="2400" b="1" dirty="0">
                <a:solidFill>
                  <a:srgbClr val="FFFFFF"/>
                </a:solidFill>
                <a:latin typeface="Arial"/>
                <a:cs typeface="Arial"/>
              </a:rPr>
              <a:t>The Low Demand Model </a:t>
            </a:r>
            <a:endParaRPr lang="en-US" sz="2400" b="1">
              <a:solidFill>
                <a:srgbClr val="FFFFFF"/>
              </a:solidFill>
              <a:latin typeface="Century Schoolbook" pitchFamily="18" charset="0"/>
              <a:cs typeface="Century Schoolbook"/>
            </a:endParaRPr>
          </a:p>
        </p:txBody>
      </p:sp>
    </p:spTree>
    <p:extLst>
      <p:ext uri="{BB962C8B-B14F-4D97-AF65-F5344CB8AC3E}">
        <p14:creationId xmlns:p14="http://schemas.microsoft.com/office/powerpoint/2010/main" val="29707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88505" y="1189974"/>
            <a:ext cx="6814159" cy="4434212"/>
            <a:chOff x="0" y="777773"/>
            <a:chExt cx="2697398" cy="1618439"/>
          </a:xfrm>
        </p:grpSpPr>
        <p:sp>
          <p:nvSpPr>
            <p:cNvPr id="5" name="Rectangle 4"/>
            <p:cNvSpPr/>
            <p:nvPr/>
          </p:nvSpPr>
          <p:spPr>
            <a:xfrm>
              <a:off x="0" y="777773"/>
              <a:ext cx="2697398" cy="1618439"/>
            </a:xfrm>
            <a:prstGeom prst="rect">
              <a:avLst/>
            </a:prstGeom>
            <a:solidFill>
              <a:schemeClr val="accent5"/>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6" name="Rectangle 5"/>
            <p:cNvSpPr/>
            <p:nvPr/>
          </p:nvSpPr>
          <p:spPr>
            <a:xfrm>
              <a:off x="0" y="777773"/>
              <a:ext cx="2697398" cy="1618439"/>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eaLnBrk="0" fontAlgn="base" hangingPunct="0">
                <a:lnSpc>
                  <a:spcPct val="90000"/>
                </a:lnSpc>
                <a:spcBef>
                  <a:spcPct val="0"/>
                </a:spcBef>
                <a:spcAft>
                  <a:spcPct val="35000"/>
                </a:spcAft>
              </a:pPr>
              <a:r>
                <a:rPr lang="en-US" sz="4400" b="1" dirty="0">
                  <a:solidFill>
                    <a:srgbClr val="FFFFFF"/>
                  </a:solidFill>
                  <a:effectLst>
                    <a:outerShdw blurRad="38100" dist="38100" dir="2700000" algn="tl">
                      <a:srgbClr val="000000">
                        <a:alpha val="43137"/>
                      </a:srgbClr>
                    </a:outerShdw>
                  </a:effectLst>
                  <a:latin typeface="Arial" panose="020B0604020202020204"/>
                </a:rPr>
                <a:t>Coordinates among key partners</a:t>
              </a:r>
            </a:p>
          </p:txBody>
        </p:sp>
      </p:grpSp>
      <p:sp>
        <p:nvSpPr>
          <p:cNvPr id="8" name="Title 1"/>
          <p:cNvSpPr>
            <a:spLocks noGrp="1"/>
          </p:cNvSpPr>
          <p:nvPr>
            <p:ph type="title"/>
          </p:nvPr>
        </p:nvSpPr>
        <p:spPr/>
        <p:txBody>
          <a:bodyPr/>
          <a:lstStyle/>
          <a:p>
            <a:r>
              <a:rPr lang="en-US"/>
              <a:t>Key Components of Supportive Housing </a:t>
            </a:r>
          </a:p>
        </p:txBody>
      </p:sp>
    </p:spTree>
    <p:extLst>
      <p:ext uri="{BB962C8B-B14F-4D97-AF65-F5344CB8AC3E}">
        <p14:creationId xmlns:p14="http://schemas.microsoft.com/office/powerpoint/2010/main" val="3507328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3622623" y="1259174"/>
          <a:ext cx="6637016" cy="4287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Isosceles Triangle 3"/>
          <p:cNvSpPr/>
          <p:nvPr/>
        </p:nvSpPr>
        <p:spPr>
          <a:xfrm>
            <a:off x="8031804" y="1259174"/>
            <a:ext cx="2452688" cy="1233487"/>
          </a:xfrm>
          <a:prstGeom prst="triangle">
            <a:avLst/>
          </a:prstGeom>
        </p:spPr>
        <p:style>
          <a:lnRef idx="1">
            <a:schemeClr val="accent5"/>
          </a:lnRef>
          <a:fillRef idx="3">
            <a:schemeClr val="accent5"/>
          </a:fillRef>
          <a:effectRef idx="2">
            <a:schemeClr val="accent5"/>
          </a:effectRef>
          <a:fontRef idx="minor">
            <a:schemeClr val="lt1"/>
          </a:fontRef>
        </p:style>
        <p:txBody>
          <a:bodyPr anchor="ctr"/>
          <a:lstStyle/>
          <a:p>
            <a:pPr algn="ctr" eaLnBrk="0" fontAlgn="base" hangingPunct="0">
              <a:spcBef>
                <a:spcPct val="0"/>
              </a:spcBef>
              <a:spcAft>
                <a:spcPct val="0"/>
              </a:spcAft>
              <a:defRPr/>
            </a:pPr>
            <a:endParaRPr lang="en-US" sz="2400">
              <a:solidFill>
                <a:srgbClr val="FFFFFF"/>
              </a:solidFill>
              <a:latin typeface="Arial" panose="020B0604020202020204"/>
            </a:endParaRPr>
          </a:p>
        </p:txBody>
      </p:sp>
      <p:sp>
        <p:nvSpPr>
          <p:cNvPr id="5" name="Rectangle 4"/>
          <p:cNvSpPr/>
          <p:nvPr/>
        </p:nvSpPr>
        <p:spPr>
          <a:xfrm>
            <a:off x="1524000" y="148198"/>
            <a:ext cx="9144000" cy="461665"/>
          </a:xfrm>
          <a:prstGeom prst="rect">
            <a:avLst/>
          </a:prstGeom>
          <a:solidFill>
            <a:schemeClr val="accent4"/>
          </a:solidFill>
        </p:spPr>
        <p:txBody>
          <a:bodyPr wrap="square">
            <a:spAutoFit/>
          </a:bodyPr>
          <a:lstStyle/>
          <a:p>
            <a:pPr eaLnBrk="0" fontAlgn="base" hangingPunct="0">
              <a:spcBef>
                <a:spcPct val="0"/>
              </a:spcBef>
              <a:spcAft>
                <a:spcPct val="0"/>
              </a:spcAft>
            </a:pPr>
            <a:r>
              <a:rPr lang="en-US" sz="2400" b="1" dirty="0">
                <a:solidFill>
                  <a:srgbClr val="FFFFFF"/>
                </a:solidFill>
                <a:latin typeface="Arial" panose="020B0604020202020204"/>
                <a:cs typeface="Century Schoolbook"/>
              </a:rPr>
              <a:t>Coordinated Roles </a:t>
            </a:r>
          </a:p>
        </p:txBody>
      </p:sp>
      <p:sp>
        <p:nvSpPr>
          <p:cNvPr id="7" name="Title 1"/>
          <p:cNvSpPr>
            <a:spLocks noGrp="1"/>
          </p:cNvSpPr>
          <p:nvPr>
            <p:ph type="title"/>
          </p:nvPr>
        </p:nvSpPr>
        <p:spPr>
          <a:xfrm>
            <a:off x="544847" y="1012521"/>
            <a:ext cx="2347449" cy="4601183"/>
          </a:xfrm>
        </p:spPr>
        <p:txBody>
          <a:bodyPr/>
          <a:lstStyle/>
          <a:p>
            <a:r>
              <a:rPr lang="en-US" dirty="0"/>
              <a:t>Key Components of Supportive Housing </a:t>
            </a:r>
          </a:p>
        </p:txBody>
      </p:sp>
      <p:pic>
        <p:nvPicPr>
          <p:cNvPr id="6" name="Picture 5"/>
          <p:cNvPicPr>
            <a:picLocks noChangeAspect="1"/>
          </p:cNvPicPr>
          <p:nvPr/>
        </p:nvPicPr>
        <p:blipFill rotWithShape="1">
          <a:blip r:embed="rId8"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482625" y="3608607"/>
            <a:ext cx="1341184" cy="791827"/>
          </a:xfrm>
          <a:prstGeom prst="rect">
            <a:avLst/>
          </a:prstGeom>
          <a:ln>
            <a:noFill/>
          </a:ln>
          <a:effectLst>
            <a:softEdge rad="112500"/>
          </a:effectLst>
        </p:spPr>
      </p:pic>
    </p:spTree>
    <p:extLst>
      <p:ext uri="{BB962C8B-B14F-4D97-AF65-F5344CB8AC3E}">
        <p14:creationId xmlns:p14="http://schemas.microsoft.com/office/powerpoint/2010/main" val="3279089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88505" y="1189974"/>
            <a:ext cx="6814159" cy="4434212"/>
            <a:chOff x="0" y="777773"/>
            <a:chExt cx="2697398" cy="1618439"/>
          </a:xfrm>
          <a:solidFill>
            <a:schemeClr val="accent4"/>
          </a:solidFill>
        </p:grpSpPr>
        <p:sp>
          <p:nvSpPr>
            <p:cNvPr id="5" name="Rectangle 4"/>
            <p:cNvSpPr/>
            <p:nvPr/>
          </p:nvSpPr>
          <p:spPr>
            <a:xfrm>
              <a:off x="0" y="777773"/>
              <a:ext cx="2697398" cy="1618439"/>
            </a:xfrm>
            <a:prstGeom prst="rect">
              <a:avLst/>
            </a:prstGeom>
            <a:gr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6" name="Rectangle 5"/>
            <p:cNvSpPr/>
            <p:nvPr/>
          </p:nvSpPr>
          <p:spPr>
            <a:xfrm>
              <a:off x="0" y="777773"/>
              <a:ext cx="2697398" cy="1618439"/>
            </a:xfrm>
            <a:prstGeom prst="rect">
              <a:avLst/>
            </a:prstGeom>
            <a:solidFill>
              <a:schemeClr val="accent3"/>
            </a:solid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eaLnBrk="0" fontAlgn="base" hangingPunct="0">
                <a:lnSpc>
                  <a:spcPct val="90000"/>
                </a:lnSpc>
                <a:spcBef>
                  <a:spcPct val="0"/>
                </a:spcBef>
                <a:spcAft>
                  <a:spcPct val="35000"/>
                </a:spcAft>
              </a:pPr>
              <a:r>
                <a:rPr lang="en-US" sz="4400" b="1" dirty="0">
                  <a:solidFill>
                    <a:srgbClr val="FFFFFF"/>
                  </a:solidFill>
                  <a:effectLst>
                    <a:outerShdw blurRad="38100" dist="38100" dir="2700000" algn="tl">
                      <a:srgbClr val="000000">
                        <a:alpha val="43137"/>
                      </a:srgbClr>
                    </a:outerShdw>
                  </a:effectLst>
                  <a:latin typeface="Arial" panose="020B0604020202020204"/>
                </a:rPr>
                <a:t>Supports connecting with community</a:t>
              </a:r>
            </a:p>
            <a:p>
              <a:pPr algn="ctr" defTabSz="1066800" eaLnBrk="0" fontAlgn="base" hangingPunct="0">
                <a:lnSpc>
                  <a:spcPct val="90000"/>
                </a:lnSpc>
                <a:spcBef>
                  <a:spcPct val="0"/>
                </a:spcBef>
                <a:spcAft>
                  <a:spcPct val="35000"/>
                </a:spcAft>
              </a:pPr>
              <a:endParaRPr lang="en-US" sz="4400" b="1" dirty="0">
                <a:solidFill>
                  <a:srgbClr val="FFFFFF"/>
                </a:solidFill>
                <a:latin typeface="Century Schoolbook" pitchFamily="18" charset="0"/>
              </a:endParaRPr>
            </a:p>
          </p:txBody>
        </p:sp>
      </p:grpSp>
      <p:sp>
        <p:nvSpPr>
          <p:cNvPr id="8" name="Title 1"/>
          <p:cNvSpPr>
            <a:spLocks noGrp="1"/>
          </p:cNvSpPr>
          <p:nvPr>
            <p:ph type="title"/>
          </p:nvPr>
        </p:nvSpPr>
        <p:spPr/>
        <p:txBody>
          <a:bodyPr/>
          <a:lstStyle/>
          <a:p>
            <a:r>
              <a:rPr lang="en-US"/>
              <a:t>Key Components of Supportive Housing </a:t>
            </a:r>
          </a:p>
        </p:txBody>
      </p:sp>
    </p:spTree>
    <p:extLst>
      <p:ext uri="{BB962C8B-B14F-4D97-AF65-F5344CB8AC3E}">
        <p14:creationId xmlns:p14="http://schemas.microsoft.com/office/powerpoint/2010/main" val="475601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90712" y="1461069"/>
            <a:ext cx="2577288" cy="2055938"/>
          </a:xfrm>
          <a:prstGeom prst="rect">
            <a:avLst/>
          </a:prstGeom>
        </p:spPr>
      </p:pic>
      <p:sp>
        <p:nvSpPr>
          <p:cNvPr id="12" name="Rectangle 11"/>
          <p:cNvSpPr/>
          <p:nvPr/>
        </p:nvSpPr>
        <p:spPr>
          <a:xfrm>
            <a:off x="1524000" y="999407"/>
            <a:ext cx="9144000" cy="461665"/>
          </a:xfrm>
          <a:prstGeom prst="rect">
            <a:avLst/>
          </a:prstGeom>
          <a:solidFill>
            <a:schemeClr val="accent4"/>
          </a:solidFill>
        </p:spPr>
        <p:txBody>
          <a:bodyPr wrap="square" anchor="t">
            <a:spAutoFit/>
          </a:bodyPr>
          <a:lstStyle/>
          <a:p>
            <a:pPr eaLnBrk="0" fontAlgn="base" hangingPunct="0">
              <a:spcBef>
                <a:spcPct val="0"/>
              </a:spcBef>
              <a:spcAft>
                <a:spcPct val="0"/>
              </a:spcAft>
            </a:pPr>
            <a:r>
              <a:rPr lang="en-US" sz="2400" b="1">
                <a:solidFill>
                  <a:srgbClr val="FFFFFF"/>
                </a:solidFill>
                <a:latin typeface="Arial"/>
                <a:cs typeface="Arial"/>
              </a:rPr>
              <a:t>Community Integration</a:t>
            </a:r>
          </a:p>
        </p:txBody>
      </p:sp>
      <p:sp>
        <p:nvSpPr>
          <p:cNvPr id="14" name="Title 1"/>
          <p:cNvSpPr>
            <a:spLocks noGrp="1"/>
          </p:cNvSpPr>
          <p:nvPr>
            <p:ph type="title"/>
          </p:nvPr>
        </p:nvSpPr>
        <p:spPr/>
        <p:txBody>
          <a:bodyPr/>
          <a:lstStyle/>
          <a:p>
            <a:r>
              <a:rPr lang="en-US"/>
              <a:t>Key Components of Supportive Housing </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1" y="1461071"/>
            <a:ext cx="3654997" cy="2055936"/>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78997" y="1461072"/>
            <a:ext cx="1995526" cy="2055936"/>
          </a:xfrm>
          <a:prstGeom prst="rect">
            <a:avLst/>
          </a:prstGeom>
        </p:spPr>
      </p:pic>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524001" y="3517009"/>
            <a:ext cx="1981201" cy="2027954"/>
          </a:xfrm>
          <a:prstGeom prst="rect">
            <a:avLst/>
          </a:prstGeom>
        </p:spPr>
      </p:pic>
      <p:pic>
        <p:nvPicPr>
          <p:cNvPr id="8" name="Picture 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174523" y="1461075"/>
            <a:ext cx="1350022" cy="2055936"/>
          </a:xfrm>
          <a:prstGeom prst="rect">
            <a:avLst/>
          </a:prstGeom>
        </p:spPr>
      </p:pic>
      <p:pic>
        <p:nvPicPr>
          <p:cNvPr id="9" name="Picture 8"/>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527346" y="3517011"/>
            <a:ext cx="2649415" cy="2027954"/>
          </a:xfrm>
          <a:prstGeom prst="rect">
            <a:avLst/>
          </a:prstGeom>
        </p:spPr>
      </p:pic>
      <p:pic>
        <p:nvPicPr>
          <p:cNvPr id="10" name="Picture 9"/>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176761" y="3517013"/>
            <a:ext cx="2042657" cy="2027953"/>
          </a:xfrm>
          <a:prstGeom prst="rect">
            <a:avLst/>
          </a:prstGeom>
        </p:spPr>
      </p:pic>
      <p:pic>
        <p:nvPicPr>
          <p:cNvPr id="11" name="Picture 10"/>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208588" y="3517008"/>
            <a:ext cx="2459412" cy="2027953"/>
          </a:xfrm>
          <a:prstGeom prst="rect">
            <a:avLst/>
          </a:prstGeom>
        </p:spPr>
      </p:pic>
    </p:spTree>
    <p:extLst>
      <p:ext uri="{BB962C8B-B14F-4D97-AF65-F5344CB8AC3E}">
        <p14:creationId xmlns:p14="http://schemas.microsoft.com/office/powerpoint/2010/main" val="4285647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202994"/>
            <a:ext cx="9144000" cy="461665"/>
          </a:xfrm>
          <a:prstGeom prst="rect">
            <a:avLst/>
          </a:prstGeom>
          <a:solidFill>
            <a:schemeClr val="accent4"/>
          </a:solidFill>
        </p:spPr>
        <p:txBody>
          <a:bodyPr wrap="square">
            <a:spAutoFit/>
          </a:bodyPr>
          <a:lstStyle/>
          <a:p>
            <a:pPr eaLnBrk="0" fontAlgn="base" hangingPunct="0">
              <a:spcBef>
                <a:spcPct val="0"/>
              </a:spcBef>
              <a:spcAft>
                <a:spcPct val="0"/>
              </a:spcAft>
            </a:pPr>
            <a:r>
              <a:rPr lang="en-US" sz="2400" b="1" dirty="0">
                <a:solidFill>
                  <a:srgbClr val="FFFFFF"/>
                </a:solidFill>
                <a:latin typeface="Arial" panose="020B0604020202020204"/>
                <a:cs typeface="Century Schoolbook"/>
              </a:rPr>
              <a:t>A strategy that works for people. </a:t>
            </a:r>
          </a:p>
        </p:txBody>
      </p:sp>
      <p:sp>
        <p:nvSpPr>
          <p:cNvPr id="8" name="Title 1"/>
          <p:cNvSpPr>
            <a:spLocks noGrp="1"/>
          </p:cNvSpPr>
          <p:nvPr>
            <p:ph type="title"/>
          </p:nvPr>
        </p:nvSpPr>
        <p:spPr/>
        <p:txBody>
          <a:bodyPr/>
          <a:lstStyle/>
          <a:p>
            <a:r>
              <a:rPr lang="en-US"/>
              <a:t>Core Outcomes</a:t>
            </a:r>
          </a:p>
        </p:txBody>
      </p:sp>
      <p:graphicFrame>
        <p:nvGraphicFramePr>
          <p:cNvPr id="9" name="Content Placeholder 8"/>
          <p:cNvGraphicFramePr>
            <a:graphicFrameLocks noGrp="1"/>
          </p:cNvGraphicFramePr>
          <p:nvPr>
            <p:ph idx="1"/>
            <p:extLst/>
          </p:nvPr>
        </p:nvGraphicFramePr>
        <p:xfrm>
          <a:off x="4381705" y="764321"/>
          <a:ext cx="6065069" cy="5320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4446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52692" y="3318387"/>
            <a:ext cx="3772466" cy="3185652"/>
          </a:xfrm>
          <a:prstGeom prst="rect">
            <a:avLst/>
          </a:prstGeom>
          <a:effectLst>
            <a:softEdge rad="127000"/>
          </a:effectLst>
        </p:spPr>
      </p:pic>
      <p:sp>
        <p:nvSpPr>
          <p:cNvPr id="6" name="Title 1"/>
          <p:cNvSpPr>
            <a:spLocks noGrp="1"/>
          </p:cNvSpPr>
          <p:nvPr>
            <p:ph type="title"/>
          </p:nvPr>
        </p:nvSpPr>
        <p:spPr/>
        <p:txBody>
          <a:bodyPr/>
          <a:lstStyle/>
          <a:p>
            <a:r>
              <a:rPr lang="en-US"/>
              <a:t>Core Outcomes</a:t>
            </a:r>
          </a:p>
        </p:txBody>
      </p:sp>
      <p:sp>
        <p:nvSpPr>
          <p:cNvPr id="41987" name="Rectangle 2"/>
          <p:cNvSpPr>
            <a:spLocks noGrp="1" noChangeArrowheads="1"/>
          </p:cNvSpPr>
          <p:nvPr>
            <p:ph idx="1"/>
          </p:nvPr>
        </p:nvSpPr>
        <p:spPr>
          <a:xfrm>
            <a:off x="4009492" y="93451"/>
            <a:ext cx="5486400" cy="5120640"/>
          </a:xfrm>
          <a:noFill/>
        </p:spPr>
        <p:txBody>
          <a:bodyPr/>
          <a:lstStyle/>
          <a:p>
            <a:pPr marL="119063" indent="0">
              <a:lnSpc>
                <a:spcPct val="125000"/>
              </a:lnSpc>
              <a:buClr>
                <a:srgbClr val="F8971D"/>
              </a:buClr>
              <a:buSzPct val="50000"/>
              <a:buNone/>
            </a:pPr>
            <a:endParaRPr lang="en-US" sz="1200">
              <a:cs typeface="Arial" charset="0"/>
              <a:sym typeface="Wingdings 3" pitchFamily="18" charset="2"/>
            </a:endParaRPr>
          </a:p>
          <a:p>
            <a:pPr marL="119063" indent="0">
              <a:lnSpc>
                <a:spcPct val="125000"/>
              </a:lnSpc>
              <a:buClr>
                <a:srgbClr val="F8971D"/>
              </a:buClr>
              <a:buSzPct val="50000"/>
              <a:buNone/>
            </a:pPr>
            <a:r>
              <a:rPr lang="en-US" sz="2400">
                <a:cs typeface="Arial" charset="0"/>
                <a:sym typeface="Wingdings 3" pitchFamily="18" charset="2"/>
              </a:rPr>
              <a:t>More than 80% of tenants stay housed for at least one year.</a:t>
            </a:r>
          </a:p>
          <a:p>
            <a:pPr eaLnBrk="1" hangingPunct="1">
              <a:lnSpc>
                <a:spcPct val="125000"/>
              </a:lnSpc>
              <a:buClr>
                <a:srgbClr val="F8971D"/>
              </a:buClr>
              <a:buSzPct val="50000"/>
              <a:buFont typeface="Wingdings" pitchFamily="2" charset="2"/>
              <a:buChar char="q"/>
            </a:pPr>
            <a:endParaRPr lang="en-US" sz="2400">
              <a:cs typeface="Arial" charset="0"/>
              <a:sym typeface="Wingdings 3" pitchFamily="18" charset="2"/>
            </a:endParaRPr>
          </a:p>
          <a:p>
            <a:pPr marL="119063" indent="0">
              <a:buClr>
                <a:srgbClr val="F8971D"/>
              </a:buClr>
              <a:buSzPct val="50000"/>
              <a:buNone/>
            </a:pPr>
            <a:r>
              <a:rPr lang="en-US" sz="2400"/>
              <a:t>Even when services are voluntary:</a:t>
            </a:r>
          </a:p>
          <a:p>
            <a:pPr>
              <a:buClr>
                <a:srgbClr val="F8971D"/>
              </a:buClr>
              <a:buSzPct val="50000"/>
              <a:buFont typeface="Wingdings" panose="05000000000000000000" pitchFamily="2" charset="2"/>
              <a:buChar char="ü"/>
            </a:pPr>
            <a:r>
              <a:rPr lang="en-US" sz="2400" b="1"/>
              <a:t>81% health care utilization</a:t>
            </a:r>
          </a:p>
          <a:p>
            <a:pPr>
              <a:buClr>
                <a:srgbClr val="F8971D"/>
              </a:buClr>
              <a:buSzPct val="50000"/>
              <a:buFont typeface="Wingdings" panose="05000000000000000000" pitchFamily="2" charset="2"/>
              <a:buChar char="ü"/>
            </a:pPr>
            <a:r>
              <a:rPr lang="en-US" sz="2400" b="1"/>
              <a:t>80% mental health treatment</a:t>
            </a:r>
          </a:p>
          <a:p>
            <a:pPr>
              <a:buClr>
                <a:srgbClr val="F8971D"/>
              </a:buClr>
              <a:buSzPct val="50000"/>
              <a:buFont typeface="Wingdings" panose="05000000000000000000" pitchFamily="2" charset="2"/>
              <a:buChar char="ü"/>
            </a:pPr>
            <a:r>
              <a:rPr lang="en-US" sz="2400" b="1"/>
              <a:t>56% substance abuse services</a:t>
            </a:r>
          </a:p>
          <a:p>
            <a:pPr eaLnBrk="1" hangingPunct="1">
              <a:lnSpc>
                <a:spcPct val="125000"/>
              </a:lnSpc>
              <a:buSzTx/>
              <a:buFont typeface="Wingdings" pitchFamily="2" charset="2"/>
              <a:buChar char="Ø"/>
            </a:pPr>
            <a:endParaRPr lang="en-US" sz="2000" baseline="60000">
              <a:cs typeface="Arial" charset="0"/>
              <a:sym typeface="Wingdings 3" pitchFamily="18" charset="2"/>
            </a:endParaRPr>
          </a:p>
        </p:txBody>
      </p:sp>
      <p:sp>
        <p:nvSpPr>
          <p:cNvPr id="41986" name="Slide Number Placeholder 3"/>
          <p:cNvSpPr>
            <a:spLocks noGrp="1"/>
          </p:cNvSpPr>
          <p:nvPr>
            <p:ph type="sldNum" sz="quarter" idx="4294967295"/>
          </p:nvPr>
        </p:nvSpPr>
        <p:spPr>
          <a:xfrm>
            <a:off x="1524000" y="6400800"/>
            <a:ext cx="609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r" eaLnBrk="0" fontAlgn="base" hangingPunct="0">
              <a:spcBef>
                <a:spcPct val="0"/>
              </a:spcBef>
              <a:spcAft>
                <a:spcPct val="0"/>
              </a:spcAft>
              <a:defRPr sz="2400">
                <a:solidFill>
                  <a:schemeClr val="tx1"/>
                </a:solidFill>
                <a:latin typeface="Arial" charset="0"/>
              </a:defRPr>
            </a:lvl6pPr>
            <a:lvl7pPr marL="2971800" indent="-228600" algn="r" eaLnBrk="0" fontAlgn="base" hangingPunct="0">
              <a:spcBef>
                <a:spcPct val="0"/>
              </a:spcBef>
              <a:spcAft>
                <a:spcPct val="0"/>
              </a:spcAft>
              <a:defRPr sz="2400">
                <a:solidFill>
                  <a:schemeClr val="tx1"/>
                </a:solidFill>
                <a:latin typeface="Arial" charset="0"/>
              </a:defRPr>
            </a:lvl7pPr>
            <a:lvl8pPr marL="3429000" indent="-228600" algn="r" eaLnBrk="0" fontAlgn="base" hangingPunct="0">
              <a:spcBef>
                <a:spcPct val="0"/>
              </a:spcBef>
              <a:spcAft>
                <a:spcPct val="0"/>
              </a:spcAft>
              <a:defRPr sz="2400">
                <a:solidFill>
                  <a:schemeClr val="tx1"/>
                </a:solidFill>
                <a:latin typeface="Arial" charset="0"/>
              </a:defRPr>
            </a:lvl8pPr>
            <a:lvl9pPr marL="3886200" indent="-228600" algn="r" eaLnBrk="0" fontAlgn="base" hangingPunct="0">
              <a:spcBef>
                <a:spcPct val="0"/>
              </a:spcBef>
              <a:spcAft>
                <a:spcPct val="0"/>
              </a:spcAft>
              <a:defRPr sz="2400">
                <a:solidFill>
                  <a:schemeClr val="tx1"/>
                </a:solidFill>
                <a:latin typeface="Arial" charset="0"/>
              </a:defRPr>
            </a:lvl9pPr>
          </a:lstStyle>
          <a:p>
            <a:fld id="{B6B36FE6-0158-4D80-AC38-C3775E4BE3C2}" type="slidenum">
              <a:rPr lang="en-US" sz="1200">
                <a:solidFill>
                  <a:srgbClr val="FFFFFF"/>
                </a:solidFill>
              </a:rPr>
              <a:pPr/>
              <a:t>26</a:t>
            </a:fld>
            <a:endParaRPr lang="en-US" sz="1200">
              <a:solidFill>
                <a:srgbClr val="FFFFFF"/>
              </a:solidFill>
            </a:endParaRPr>
          </a:p>
        </p:txBody>
      </p:sp>
      <p:sp>
        <p:nvSpPr>
          <p:cNvPr id="5" name="Rectangle 4"/>
          <p:cNvSpPr/>
          <p:nvPr/>
        </p:nvSpPr>
        <p:spPr>
          <a:xfrm>
            <a:off x="1524000" y="93452"/>
            <a:ext cx="9144000" cy="461665"/>
          </a:xfrm>
          <a:prstGeom prst="rect">
            <a:avLst/>
          </a:prstGeom>
          <a:solidFill>
            <a:schemeClr val="accent4"/>
          </a:solidFill>
        </p:spPr>
        <p:txBody>
          <a:bodyPr wrap="square">
            <a:spAutoFit/>
          </a:bodyPr>
          <a:lstStyle/>
          <a:p>
            <a:pPr eaLnBrk="0" fontAlgn="base" hangingPunct="0">
              <a:spcBef>
                <a:spcPct val="0"/>
              </a:spcBef>
              <a:spcAft>
                <a:spcPct val="0"/>
              </a:spcAft>
            </a:pPr>
            <a:r>
              <a:rPr lang="en-US" sz="2400" b="1" dirty="0">
                <a:solidFill>
                  <a:srgbClr val="FFFFFF"/>
                </a:solidFill>
                <a:latin typeface="Arial" panose="020B0604020202020204"/>
                <a:cs typeface="Century Schoolbook"/>
              </a:rPr>
              <a:t>A strategy that works for people. </a:t>
            </a:r>
          </a:p>
        </p:txBody>
      </p:sp>
    </p:spTree>
    <p:extLst>
      <p:ext uri="{BB962C8B-B14F-4D97-AF65-F5344CB8AC3E}">
        <p14:creationId xmlns:p14="http://schemas.microsoft.com/office/powerpoint/2010/main" val="22772139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3939" y="65256"/>
            <a:ext cx="2750390" cy="2016227"/>
          </a:xfrm>
          <a:prstGeom prst="rect">
            <a:avLst/>
          </a:prstGeom>
        </p:spPr>
      </p:pic>
      <p:sp>
        <p:nvSpPr>
          <p:cNvPr id="2" name="Title 1"/>
          <p:cNvSpPr>
            <a:spLocks noGrp="1"/>
          </p:cNvSpPr>
          <p:nvPr>
            <p:ph type="title"/>
          </p:nvPr>
        </p:nvSpPr>
        <p:spPr/>
        <p:txBody>
          <a:bodyPr/>
          <a:lstStyle/>
          <a:p>
            <a:r>
              <a:rPr lang="en-US" dirty="0" smtClean="0"/>
              <a:t>CSH in Philadelphia</a:t>
            </a:r>
            <a:endParaRPr lang="en-US"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502945" y="3996902"/>
            <a:ext cx="1688523" cy="2242705"/>
          </a:xfrm>
        </p:spPr>
      </p:pic>
      <p:sp>
        <p:nvSpPr>
          <p:cNvPr id="4" name="Footer Placeholder 3"/>
          <p:cNvSpPr>
            <a:spLocks noGrp="1"/>
          </p:cNvSpPr>
          <p:nvPr>
            <p:ph type="ftr" sz="quarter" idx="11"/>
          </p:nvPr>
        </p:nvSpPr>
        <p:spPr/>
        <p:txBody>
          <a:bodyPr/>
          <a:lstStyle/>
          <a:p>
            <a:r>
              <a:rPr lang="en-US" dirty="0" smtClean="0">
                <a:solidFill>
                  <a:srgbClr val="9FA1A4">
                    <a:lumMod val="50000"/>
                  </a:srgbClr>
                </a:solidFill>
              </a:rPr>
              <a:t>© All rights reserved. No utilization or reproduction of this material is allowed without the written permission of CSH.</a:t>
            </a:r>
            <a:endParaRPr lang="en-US" dirty="0">
              <a:solidFill>
                <a:srgbClr val="9FA1A4">
                  <a:lumMod val="50000"/>
                </a:srgbClr>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994" y="4333545"/>
            <a:ext cx="2844226" cy="188318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9432" y="89103"/>
            <a:ext cx="2941228" cy="873065"/>
          </a:xfrm>
          <a:prstGeom prst="rect">
            <a:avLst/>
          </a:prstGeom>
        </p:spPr>
      </p:pic>
      <p:sp>
        <p:nvSpPr>
          <p:cNvPr id="11" name="Oval 10"/>
          <p:cNvSpPr/>
          <p:nvPr/>
        </p:nvSpPr>
        <p:spPr>
          <a:xfrm>
            <a:off x="6522927" y="4968795"/>
            <a:ext cx="2087070" cy="1512454"/>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OHS Strategic Plan</a:t>
            </a:r>
            <a:endParaRPr lang="en-US" dirty="0"/>
          </a:p>
        </p:txBody>
      </p:sp>
      <p:sp>
        <p:nvSpPr>
          <p:cNvPr id="12" name="Oval 11"/>
          <p:cNvSpPr/>
          <p:nvPr/>
        </p:nvSpPr>
        <p:spPr>
          <a:xfrm>
            <a:off x="3888674" y="2487924"/>
            <a:ext cx="2170435" cy="1371462"/>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Training and assessment</a:t>
            </a:r>
            <a:endParaRPr lang="en-US" dirty="0"/>
          </a:p>
        </p:txBody>
      </p:sp>
      <p:sp>
        <p:nvSpPr>
          <p:cNvPr id="13" name="Oval 12"/>
          <p:cNvSpPr/>
          <p:nvPr/>
        </p:nvSpPr>
        <p:spPr>
          <a:xfrm>
            <a:off x="6546810" y="455702"/>
            <a:ext cx="2064325" cy="146489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Hi-Five</a:t>
            </a:r>
            <a:endParaRPr lang="en-US" dirty="0"/>
          </a:p>
        </p:txBody>
      </p:sp>
      <p:sp>
        <p:nvSpPr>
          <p:cNvPr id="14" name="Oval 13"/>
          <p:cNvSpPr/>
          <p:nvPr/>
        </p:nvSpPr>
        <p:spPr>
          <a:xfrm>
            <a:off x="9325064" y="2523031"/>
            <a:ext cx="1937193" cy="133635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Investment</a:t>
            </a:r>
            <a:endParaRPr lang="en-US" dirty="0"/>
          </a:p>
        </p:txBody>
      </p:sp>
      <p:pic>
        <p:nvPicPr>
          <p:cNvPr id="15" name="Picture 2" descr="C:\Users\diana.maciel\AppData\Local\Microsoft\Windows\Temporary Internet Files\Content.IE5\ZRDVUNHB\large-House-Icon-166.6-17641[1].gif"/>
          <p:cNvPicPr>
            <a:picLocks noChangeAspect="1" noChangeArrowheads="1"/>
          </p:cNvPicPr>
          <p:nvPr/>
        </p:nvPicPr>
        <p:blipFill>
          <a:blip r:embed="rId7" cstate="screen">
            <a:duotone>
              <a:srgbClr val="0081C6">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6786905" y="2397430"/>
            <a:ext cx="1584134" cy="1552451"/>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a:stCxn id="14" idx="2"/>
            <a:endCxn id="15" idx="3"/>
          </p:cNvCxnSpPr>
          <p:nvPr/>
        </p:nvCxnSpPr>
        <p:spPr>
          <a:xfrm flipH="1" flipV="1">
            <a:off x="8371039" y="3173656"/>
            <a:ext cx="954025" cy="175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3" idx="4"/>
            <a:endCxn id="15" idx="0"/>
          </p:cNvCxnSpPr>
          <p:nvPr/>
        </p:nvCxnSpPr>
        <p:spPr>
          <a:xfrm flipH="1">
            <a:off x="7578972" y="1920597"/>
            <a:ext cx="1" cy="476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2" idx="6"/>
            <a:endCxn id="15" idx="1"/>
          </p:cNvCxnSpPr>
          <p:nvPr/>
        </p:nvCxnSpPr>
        <p:spPr>
          <a:xfrm>
            <a:off x="6059109" y="3173655"/>
            <a:ext cx="72779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5" idx="2"/>
            <a:endCxn id="11" idx="0"/>
          </p:cNvCxnSpPr>
          <p:nvPr/>
        </p:nvCxnSpPr>
        <p:spPr>
          <a:xfrm flipH="1">
            <a:off x="7566462" y="3949881"/>
            <a:ext cx="12510" cy="1018914"/>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238518" y="2967221"/>
            <a:ext cx="704450" cy="369332"/>
          </a:xfrm>
          <a:prstGeom prst="rect">
            <a:avLst/>
          </a:prstGeom>
          <a:noFill/>
        </p:spPr>
        <p:txBody>
          <a:bodyPr wrap="square" rtlCol="0">
            <a:spAutoFit/>
          </a:bodyPr>
          <a:lstStyle/>
          <a:p>
            <a:r>
              <a:rPr lang="en-US" dirty="0" smtClean="0">
                <a:solidFill>
                  <a:schemeClr val="bg1"/>
                </a:solidFill>
              </a:rPr>
              <a:t>CSH</a:t>
            </a:r>
            <a:endParaRPr lang="en-US" dirty="0">
              <a:solidFill>
                <a:schemeClr val="bg1"/>
              </a:solidFill>
            </a:endParaRPr>
          </a:p>
        </p:txBody>
      </p:sp>
    </p:spTree>
    <p:extLst>
      <p:ext uri="{BB962C8B-B14F-4D97-AF65-F5344CB8AC3E}">
        <p14:creationId xmlns:p14="http://schemas.microsoft.com/office/powerpoint/2010/main" val="2583559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07666"/>
            <a:ext cx="7172077" cy="5379059"/>
          </a:xfrm>
          <a:prstGeom prst="rect">
            <a:avLst/>
          </a:prstGeom>
        </p:spPr>
      </p:pic>
    </p:spTree>
    <p:extLst>
      <p:ext uri="{BB962C8B-B14F-4D97-AF65-F5344CB8AC3E}">
        <p14:creationId xmlns:p14="http://schemas.microsoft.com/office/powerpoint/2010/main" val="10542398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4" name="Footer Placeholder 3"/>
          <p:cNvSpPr>
            <a:spLocks noGrp="1"/>
          </p:cNvSpPr>
          <p:nvPr>
            <p:ph type="ftr" sz="quarter" idx="11"/>
          </p:nvPr>
        </p:nvSpPr>
        <p:spPr/>
        <p:txBody>
          <a:bodyPr/>
          <a:lstStyle/>
          <a:p>
            <a:r>
              <a:rPr lang="en-US">
                <a:solidFill>
                  <a:srgbClr val="9FA1A4">
                    <a:lumMod val="50000"/>
                  </a:srgbClr>
                </a:solidFill>
              </a:rPr>
              <a:t>© All rights reserved. No utilization or reproduction of this material is allowed without the written permission of CSH.</a:t>
            </a:r>
          </a:p>
        </p:txBody>
      </p:sp>
      <p:sp>
        <p:nvSpPr>
          <p:cNvPr id="3" name="Content Placeholder 2"/>
          <p:cNvSpPr>
            <a:spLocks noGrp="1"/>
          </p:cNvSpPr>
          <p:nvPr>
            <p:ph idx="1"/>
          </p:nvPr>
        </p:nvSpPr>
        <p:spPr/>
        <p:txBody>
          <a:bodyPr>
            <a:normAutofit fontScale="92500" lnSpcReduction="10000"/>
          </a:bodyPr>
          <a:lstStyle/>
          <a:p>
            <a:pPr>
              <a:buNone/>
            </a:pPr>
            <a:endParaRPr lang="en-US" dirty="0">
              <a:solidFill>
                <a:schemeClr val="accent2"/>
              </a:solidFill>
            </a:endParaRPr>
          </a:p>
          <a:p>
            <a:pPr>
              <a:buNone/>
            </a:pPr>
            <a:r>
              <a:rPr lang="en-US" dirty="0" smtClean="0">
                <a:solidFill>
                  <a:schemeClr val="accent2"/>
                </a:solidFill>
              </a:rPr>
              <a:t>CSH </a:t>
            </a:r>
            <a:r>
              <a:rPr lang="en-US" dirty="0">
                <a:solidFill>
                  <a:schemeClr val="accent2"/>
                </a:solidFill>
              </a:rPr>
              <a:t>Supportive Housing Dimensions of Quality </a:t>
            </a:r>
          </a:p>
          <a:p>
            <a:pPr>
              <a:buNone/>
            </a:pPr>
            <a:r>
              <a:rPr lang="en-US" dirty="0" smtClean="0">
                <a:solidFill>
                  <a:schemeClr val="accent2"/>
                </a:solidFill>
                <a:hlinkClick r:id="rId3"/>
              </a:rPr>
              <a:t>http</a:t>
            </a:r>
            <a:r>
              <a:rPr lang="en-US" dirty="0">
                <a:solidFill>
                  <a:schemeClr val="accent2"/>
                </a:solidFill>
                <a:hlinkClick r:id="rId3"/>
              </a:rPr>
              <a:t>://www.csh.org/quality</a:t>
            </a:r>
            <a:r>
              <a:rPr lang="en-US" dirty="0">
                <a:solidFill>
                  <a:schemeClr val="accent2"/>
                </a:solidFill>
              </a:rPr>
              <a:t> </a:t>
            </a:r>
          </a:p>
          <a:p>
            <a:pPr>
              <a:buNone/>
            </a:pPr>
            <a:endParaRPr lang="en-US" dirty="0">
              <a:solidFill>
                <a:schemeClr val="accent2"/>
              </a:solidFill>
            </a:endParaRPr>
          </a:p>
          <a:p>
            <a:pPr>
              <a:buNone/>
            </a:pPr>
            <a:r>
              <a:rPr lang="en-US" dirty="0" smtClean="0">
                <a:solidFill>
                  <a:schemeClr val="accent2"/>
                </a:solidFill>
              </a:rPr>
              <a:t>Not </a:t>
            </a:r>
            <a:r>
              <a:rPr lang="en-US" dirty="0">
                <a:solidFill>
                  <a:schemeClr val="accent2"/>
                </a:solidFill>
              </a:rPr>
              <a:t>a Solo Act</a:t>
            </a:r>
          </a:p>
          <a:p>
            <a:pPr>
              <a:buNone/>
            </a:pPr>
            <a:r>
              <a:rPr lang="en-US" u="sng" dirty="0" smtClean="0">
                <a:hlinkClick r:id="rId4"/>
              </a:rPr>
              <a:t>http</a:t>
            </a:r>
            <a:r>
              <a:rPr lang="en-US" u="sng" dirty="0">
                <a:hlinkClick r:id="rId4"/>
              </a:rPr>
              <a:t>://</a:t>
            </a:r>
            <a:r>
              <a:rPr lang="en-US" u="sng" dirty="0" smtClean="0">
                <a:hlinkClick r:id="rId4"/>
              </a:rPr>
              <a:t>www.csh.org/resources/not-a-solo-act/</a:t>
            </a:r>
            <a:endParaRPr lang="en-US" dirty="0" smtClean="0"/>
          </a:p>
          <a:p>
            <a:pPr marL="119063" indent="0">
              <a:buNone/>
            </a:pPr>
            <a:endParaRPr lang="en-US" dirty="0" smtClean="0"/>
          </a:p>
          <a:p>
            <a:pPr marL="0" indent="0">
              <a:buNone/>
            </a:pPr>
            <a:r>
              <a:rPr lang="en-US" dirty="0" smtClean="0">
                <a:solidFill>
                  <a:schemeClr val="accent2"/>
                </a:solidFill>
              </a:rPr>
              <a:t>Integrating Property Management &amp; Supportive Services:</a:t>
            </a:r>
            <a:r>
              <a:rPr lang="en-US" dirty="0" smtClean="0"/>
              <a:t> </a:t>
            </a:r>
          </a:p>
          <a:p>
            <a:pPr marL="0" indent="0">
              <a:buNone/>
            </a:pPr>
            <a:r>
              <a:rPr lang="en-US" dirty="0" smtClean="0">
                <a:hlinkClick r:id="rId5"/>
              </a:rPr>
              <a:t>www.csh.org/wp-content/uploads/2011/12/Tool_PropertyMgmtManual.pdf</a:t>
            </a:r>
            <a:endParaRPr lang="en-US" dirty="0"/>
          </a:p>
          <a:p>
            <a:pPr marL="119063" indent="0">
              <a:buNone/>
            </a:pPr>
            <a:r>
              <a:rPr lang="en-US" dirty="0"/>
              <a:t> </a:t>
            </a:r>
          </a:p>
          <a:p>
            <a:pPr marL="0" indent="0">
              <a:buNone/>
            </a:pPr>
            <a:r>
              <a:rPr lang="en-US" dirty="0">
                <a:solidFill>
                  <a:schemeClr val="accent2"/>
                </a:solidFill>
              </a:rPr>
              <a:t>CSH PHA Toolkit: An online technical assistance resource for Public Housing Authorities and their partners who want to end homelessness. </a:t>
            </a:r>
          </a:p>
          <a:p>
            <a:pPr marL="0" indent="0">
              <a:buNone/>
            </a:pPr>
            <a:r>
              <a:rPr lang="en-US" dirty="0">
                <a:hlinkClick r:id="rId6"/>
              </a:rPr>
              <a:t>www.csh.org/phatoolkit</a:t>
            </a:r>
            <a:endParaRPr lang="en-US" dirty="0"/>
          </a:p>
          <a:p>
            <a:endParaRPr lang="en-US" dirty="0"/>
          </a:p>
        </p:txBody>
      </p:sp>
    </p:spTree>
    <p:extLst>
      <p:ext uri="{BB962C8B-B14F-4D97-AF65-F5344CB8AC3E}">
        <p14:creationId xmlns:p14="http://schemas.microsoft.com/office/powerpoint/2010/main" val="37972153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Who is in the Room?</a:t>
            </a:r>
            <a:endParaRPr lang="en-US" b="1" dirty="0"/>
          </a:p>
        </p:txBody>
      </p:sp>
      <p:sp>
        <p:nvSpPr>
          <p:cNvPr id="4" name="Footer Placeholder 3"/>
          <p:cNvSpPr>
            <a:spLocks noGrp="1"/>
          </p:cNvSpPr>
          <p:nvPr>
            <p:ph type="ftr" sz="quarter" idx="11"/>
          </p:nvPr>
        </p:nvSpPr>
        <p:spPr/>
        <p:txBody>
          <a:bodyPr/>
          <a:lstStyle/>
          <a:p>
            <a:r>
              <a:rPr lang="en-US">
                <a:solidFill>
                  <a:srgbClr val="9FA1A4">
                    <a:lumMod val="50000"/>
                  </a:srgbClr>
                </a:solidFill>
              </a:rPr>
              <a:t>© All rights reserved. No utilization or reproduction of this material is allowed without the written permission of CSH.</a:t>
            </a:r>
          </a:p>
        </p:txBody>
      </p:sp>
      <p:sp>
        <p:nvSpPr>
          <p:cNvPr id="3" name="TextBox 2"/>
          <p:cNvSpPr txBox="1"/>
          <p:nvPr/>
        </p:nvSpPr>
        <p:spPr>
          <a:xfrm>
            <a:off x="8618483" y="2222939"/>
            <a:ext cx="1959364" cy="769441"/>
          </a:xfrm>
          <a:prstGeom prst="rect">
            <a:avLst/>
          </a:prstGeom>
          <a:noFill/>
        </p:spPr>
        <p:txBody>
          <a:bodyPr wrap="square" rtlCol="0">
            <a:spAutoFit/>
          </a:bodyPr>
          <a:lstStyle/>
          <a:p>
            <a:pPr algn="ctr"/>
            <a:r>
              <a:rPr lang="en-US" sz="2200" dirty="0">
                <a:solidFill>
                  <a:srgbClr val="FFFFFF"/>
                </a:solidFill>
              </a:rPr>
              <a:t>Coordinating Roles</a:t>
            </a:r>
          </a:p>
        </p:txBody>
      </p:sp>
      <p:sp>
        <p:nvSpPr>
          <p:cNvPr id="5" name="TextBox 4">
            <a:extLst>
              <a:ext uri="{FF2B5EF4-FFF2-40B4-BE49-F238E27FC236}">
                <a16:creationId xmlns:a16="http://schemas.microsoft.com/office/drawing/2014/main" id="{A004D04D-DA61-4E23-96B5-1A69C336438B}"/>
              </a:ext>
            </a:extLst>
          </p:cNvPr>
          <p:cNvSpPr txBox="1"/>
          <p:nvPr/>
        </p:nvSpPr>
        <p:spPr>
          <a:xfrm>
            <a:off x="4555959" y="1076824"/>
            <a:ext cx="5594683" cy="415498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romanUcPeriod"/>
            </a:pPr>
            <a:r>
              <a:rPr lang="en-US" sz="2400" b="1" dirty="0">
                <a:solidFill>
                  <a:schemeClr val="accent2"/>
                </a:solidFill>
                <a:cs typeface="Arial"/>
              </a:rPr>
              <a:t>  Developers</a:t>
            </a:r>
          </a:p>
          <a:p>
            <a:endParaRPr lang="en-US" sz="2400" b="1" dirty="0">
              <a:solidFill>
                <a:schemeClr val="accent2"/>
              </a:solidFill>
              <a:cs typeface="Arial"/>
            </a:endParaRPr>
          </a:p>
          <a:p>
            <a:pPr marL="514350" indent="-514350">
              <a:buAutoNum type="romanUcPeriod" startAt="2"/>
            </a:pPr>
            <a:r>
              <a:rPr lang="en-US" sz="2400" b="1" dirty="0">
                <a:solidFill>
                  <a:schemeClr val="accent2"/>
                </a:solidFill>
                <a:cs typeface="Arial"/>
              </a:rPr>
              <a:t>Service Providers</a:t>
            </a:r>
          </a:p>
          <a:p>
            <a:pPr marL="514350" indent="-514350">
              <a:buAutoNum type="romanUcPeriod" startAt="2"/>
            </a:pPr>
            <a:endParaRPr lang="en-US" sz="2400" b="1" dirty="0">
              <a:solidFill>
                <a:schemeClr val="accent2"/>
              </a:solidFill>
              <a:cs typeface="Arial"/>
            </a:endParaRPr>
          </a:p>
          <a:p>
            <a:pPr marL="514350" indent="-514350">
              <a:buAutoNum type="romanUcPeriod" startAt="2"/>
            </a:pPr>
            <a:r>
              <a:rPr lang="en-US" sz="2400" b="1" dirty="0">
                <a:solidFill>
                  <a:schemeClr val="accent2"/>
                </a:solidFill>
                <a:cs typeface="Arial"/>
              </a:rPr>
              <a:t>Finance</a:t>
            </a:r>
          </a:p>
          <a:p>
            <a:pPr marL="514350" indent="-514350">
              <a:buAutoNum type="romanUcPeriod" startAt="2"/>
            </a:pPr>
            <a:endParaRPr lang="en-US" sz="2400" b="1" dirty="0">
              <a:solidFill>
                <a:schemeClr val="accent2"/>
              </a:solidFill>
              <a:cs typeface="Arial"/>
            </a:endParaRPr>
          </a:p>
          <a:p>
            <a:pPr marL="514350" indent="-514350">
              <a:buAutoNum type="romanUcPeriod" startAt="2"/>
            </a:pPr>
            <a:r>
              <a:rPr lang="en-US" sz="2400" b="1" dirty="0">
                <a:solidFill>
                  <a:schemeClr val="accent2"/>
                </a:solidFill>
                <a:cs typeface="Arial"/>
              </a:rPr>
              <a:t>Consultants</a:t>
            </a:r>
          </a:p>
          <a:p>
            <a:endParaRPr lang="en-US" sz="2400" b="1" dirty="0">
              <a:solidFill>
                <a:schemeClr val="accent2"/>
              </a:solidFill>
              <a:cs typeface="Arial"/>
            </a:endParaRPr>
          </a:p>
          <a:p>
            <a:pPr marL="514350" indent="-514350">
              <a:buAutoNum type="romanUcPeriod" startAt="2"/>
            </a:pPr>
            <a:r>
              <a:rPr lang="en-US" sz="2400" b="1" dirty="0">
                <a:solidFill>
                  <a:schemeClr val="accent2"/>
                </a:solidFill>
                <a:cs typeface="Arial"/>
              </a:rPr>
              <a:t>Legal</a:t>
            </a:r>
          </a:p>
          <a:p>
            <a:endParaRPr lang="en-US" sz="2400" b="1" dirty="0">
              <a:solidFill>
                <a:schemeClr val="accent2"/>
              </a:solidFill>
              <a:cs typeface="Arial"/>
            </a:endParaRPr>
          </a:p>
          <a:p>
            <a:pPr marL="514350" indent="-514350">
              <a:buAutoNum type="romanUcPeriod" startAt="6"/>
            </a:pPr>
            <a:r>
              <a:rPr lang="en-US" sz="2400" b="1" dirty="0">
                <a:solidFill>
                  <a:schemeClr val="accent2"/>
                </a:solidFill>
                <a:cs typeface="Arial"/>
              </a:rPr>
              <a:t>Other</a:t>
            </a:r>
          </a:p>
        </p:txBody>
      </p:sp>
    </p:spTree>
    <p:extLst>
      <p:ext uri="{BB962C8B-B14F-4D97-AF65-F5344CB8AC3E}">
        <p14:creationId xmlns:p14="http://schemas.microsoft.com/office/powerpoint/2010/main" val="213454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86609" y="121258"/>
            <a:ext cx="7809825" cy="5857370"/>
          </a:xfrm>
          <a:prstGeom prst="rect">
            <a:avLst/>
          </a:prstGeom>
        </p:spPr>
      </p:pic>
    </p:spTree>
    <p:extLst>
      <p:ext uri="{BB962C8B-B14F-4D97-AF65-F5344CB8AC3E}">
        <p14:creationId xmlns:p14="http://schemas.microsoft.com/office/powerpoint/2010/main" val="24756166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685800"/>
            <a:ext cx="7772400" cy="3505200"/>
          </a:xfrm>
        </p:spPr>
        <p:txBody>
          <a:bodyPr>
            <a:normAutofit fontScale="90000"/>
          </a:bodyPr>
          <a:lstStyle/>
          <a:p>
            <a:r>
              <a:rPr lang="en-US" dirty="0"/>
              <a:t/>
            </a:r>
            <a:br>
              <a:rPr lang="en-US" dirty="0"/>
            </a:br>
            <a:r>
              <a:rPr lang="en-US" dirty="0"/>
              <a:t/>
            </a:r>
            <a:br>
              <a:rPr lang="en-US" dirty="0"/>
            </a:br>
            <a:r>
              <a:rPr lang="en-US" dirty="0">
                <a:solidFill>
                  <a:schemeClr val="tx1"/>
                </a:solidFill>
              </a:rPr>
              <a:t>Permanent Supportive Housing (PSH)</a:t>
            </a:r>
            <a:br>
              <a:rPr lang="en-US" dirty="0">
                <a:solidFill>
                  <a:schemeClr val="tx1"/>
                </a:solidFill>
              </a:rPr>
            </a:br>
            <a:r>
              <a:rPr lang="en-US" dirty="0">
                <a:solidFill>
                  <a:schemeClr val="tx1"/>
                </a:solidFill>
              </a:rPr>
              <a:t>Service</a:t>
            </a:r>
            <a:br>
              <a:rPr lang="en-US" dirty="0">
                <a:solidFill>
                  <a:schemeClr val="tx1"/>
                </a:solidFill>
              </a:rPr>
            </a:br>
            <a:r>
              <a:rPr lang="en-US" dirty="0">
                <a:solidFill>
                  <a:schemeClr val="tx1"/>
                </a:solidFill>
              </a:rPr>
              <a:t>Overview</a:t>
            </a:r>
            <a:r>
              <a:rPr lang="en-US" dirty="0"/>
              <a:t/>
            </a:r>
            <a:br>
              <a:rPr lang="en-US" dirty="0"/>
            </a:br>
            <a:r>
              <a:rPr lang="en-US" dirty="0"/>
              <a:t> </a:t>
            </a:r>
          </a:p>
        </p:txBody>
      </p:sp>
      <p:sp>
        <p:nvSpPr>
          <p:cNvPr id="3" name="Subtitle 2"/>
          <p:cNvSpPr>
            <a:spLocks noGrp="1"/>
          </p:cNvSpPr>
          <p:nvPr>
            <p:ph type="subTitle" idx="1"/>
          </p:nvPr>
        </p:nvSpPr>
        <p:spPr>
          <a:xfrm>
            <a:off x="2209800" y="4343400"/>
            <a:ext cx="7772400" cy="2210763"/>
          </a:xfrm>
        </p:spPr>
        <p:txBody>
          <a:bodyPr>
            <a:noAutofit/>
          </a:bodyPr>
          <a:lstStyle/>
          <a:p>
            <a:r>
              <a:rPr lang="en-US" sz="3600" b="1" dirty="0">
                <a:solidFill>
                  <a:schemeClr val="accent2">
                    <a:lumMod val="75000"/>
                  </a:schemeClr>
                </a:solidFill>
              </a:rPr>
              <a:t>Lisa Quintana MS CPRP  </a:t>
            </a:r>
          </a:p>
          <a:p>
            <a:r>
              <a:rPr lang="en-US" sz="3600" b="1" dirty="0">
                <a:solidFill>
                  <a:schemeClr val="accent2">
                    <a:lumMod val="75000"/>
                  </a:schemeClr>
                </a:solidFill>
              </a:rPr>
              <a:t> PSH Program Director </a:t>
            </a:r>
          </a:p>
        </p:txBody>
      </p:sp>
      <p:pic>
        <p:nvPicPr>
          <p:cNvPr id="4" name="Picture 3">
            <a:extLst>
              <a:ext uri="{FF2B5EF4-FFF2-40B4-BE49-F238E27FC236}">
                <a16:creationId xmlns:a16="http://schemas.microsoft.com/office/drawing/2014/main" id="{C5A6B7DE-06F6-4A5A-83F2-3488A684B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5653329"/>
            <a:ext cx="3276600" cy="886723"/>
          </a:xfrm>
          <a:prstGeom prst="rect">
            <a:avLst/>
          </a:prstGeom>
        </p:spPr>
      </p:pic>
    </p:spTree>
    <p:extLst>
      <p:ext uri="{BB962C8B-B14F-4D97-AF65-F5344CB8AC3E}">
        <p14:creationId xmlns:p14="http://schemas.microsoft.com/office/powerpoint/2010/main" val="3541061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u="sng" dirty="0"/>
              <a:t> PROVIDERS</a:t>
            </a:r>
          </a:p>
        </p:txBody>
      </p:sp>
      <p:sp>
        <p:nvSpPr>
          <p:cNvPr id="2" name="Content Placeholder 1"/>
          <p:cNvSpPr>
            <a:spLocks noGrp="1"/>
          </p:cNvSpPr>
          <p:nvPr>
            <p:ph idx="1"/>
          </p:nvPr>
        </p:nvSpPr>
        <p:spPr/>
        <p:txBody>
          <a:bodyPr/>
          <a:lstStyle/>
          <a:p>
            <a:r>
              <a:rPr lang="en-US" dirty="0"/>
              <a:t> House Horizon</a:t>
            </a:r>
          </a:p>
          <a:p>
            <a:r>
              <a:rPr lang="en-US" dirty="0"/>
              <a:t> Merakey</a:t>
            </a:r>
          </a:p>
          <a:p>
            <a:r>
              <a:rPr lang="en-US" dirty="0"/>
              <a:t> Project HOME</a:t>
            </a:r>
          </a:p>
          <a:p>
            <a:r>
              <a:rPr lang="en-US" dirty="0"/>
              <a:t> RHD</a:t>
            </a:r>
          </a:p>
          <a:p>
            <a:r>
              <a:rPr lang="en-US" dirty="0"/>
              <a:t> JEVS ( in development) </a:t>
            </a:r>
          </a:p>
        </p:txBody>
      </p:sp>
      <p:pic>
        <p:nvPicPr>
          <p:cNvPr id="2052" name="Picture 4" descr="C:\Users\marcie.HHINC\AppData\Local\Microsoft\Windows\Temporary Internet Files\Content.IE5\CJ73XAN6\community[1].jpg"/>
          <p:cNvPicPr>
            <a:picLocks noChangeAspect="1" noChangeArrowheads="1"/>
          </p:cNvPicPr>
          <p:nvPr/>
        </p:nvPicPr>
        <p:blipFill>
          <a:blip r:embed="rId2"/>
          <a:srcRect/>
          <a:stretch>
            <a:fillRect/>
          </a:stretch>
        </p:blipFill>
        <p:spPr bwMode="auto">
          <a:xfrm>
            <a:off x="7010400" y="3429000"/>
            <a:ext cx="3429000" cy="2800130"/>
          </a:xfrm>
          <a:prstGeom prst="rect">
            <a:avLst/>
          </a:prstGeom>
          <a:noFill/>
        </p:spPr>
      </p:pic>
      <p:pic>
        <p:nvPicPr>
          <p:cNvPr id="6" name="Picture 7" descr="Horizon House Logo"/>
          <p:cNvPicPr>
            <a:picLocks noChangeAspect="1" noChangeArrowheads="1"/>
          </p:cNvPicPr>
          <p:nvPr/>
        </p:nvPicPr>
        <p:blipFill>
          <a:blip r:embed="rId3"/>
          <a:srcRect/>
          <a:stretch>
            <a:fillRect/>
          </a:stretch>
        </p:blipFill>
        <p:spPr bwMode="auto">
          <a:xfrm>
            <a:off x="5486400" y="1321353"/>
            <a:ext cx="1981200" cy="1317211"/>
          </a:xfrm>
          <a:prstGeom prst="rect">
            <a:avLst/>
          </a:prstGeom>
          <a:noFill/>
          <a:ln w="9525">
            <a:noFill/>
            <a:miter lim="800000"/>
            <a:headEnd/>
            <a:tailEnd/>
          </a:ln>
        </p:spPr>
      </p:pic>
      <p:pic>
        <p:nvPicPr>
          <p:cNvPr id="4" name="Picture 1" descr="image001"/>
          <p:cNvPicPr>
            <a:picLocks noChangeAspect="1" noChangeArrowheads="1"/>
          </p:cNvPicPr>
          <p:nvPr/>
        </p:nvPicPr>
        <p:blipFill>
          <a:blip r:embed="rId4"/>
          <a:srcRect/>
          <a:stretch>
            <a:fillRect/>
          </a:stretch>
        </p:blipFill>
        <p:spPr bwMode="auto">
          <a:xfrm>
            <a:off x="1752601" y="4191001"/>
            <a:ext cx="2910567" cy="885825"/>
          </a:xfrm>
          <a:prstGeom prst="rect">
            <a:avLst/>
          </a:prstGeom>
          <a:noFill/>
          <a:ln w="9525">
            <a:noFill/>
            <a:miter lim="800000"/>
            <a:headEnd/>
            <a:tailEnd/>
          </a:ln>
        </p:spPr>
      </p:pic>
      <p:pic>
        <p:nvPicPr>
          <p:cNvPr id="5" name="Picture 1"/>
          <p:cNvPicPr>
            <a:picLocks noChangeAspect="1" noChangeArrowheads="1"/>
          </p:cNvPicPr>
          <p:nvPr/>
        </p:nvPicPr>
        <p:blipFill>
          <a:blip r:embed="rId5"/>
          <a:srcRect/>
          <a:stretch>
            <a:fillRect/>
          </a:stretch>
        </p:blipFill>
        <p:spPr bwMode="auto">
          <a:xfrm>
            <a:off x="7315200" y="2362201"/>
            <a:ext cx="3352800" cy="1146175"/>
          </a:xfrm>
          <a:prstGeom prst="rect">
            <a:avLst/>
          </a:prstGeom>
          <a:noFill/>
          <a:ln w="9525">
            <a:noFill/>
            <a:miter lim="800000"/>
            <a:headEnd/>
            <a:tailEnd/>
          </a:ln>
          <a:effectLst/>
        </p:spPr>
      </p:pic>
      <p:pic>
        <p:nvPicPr>
          <p:cNvPr id="9" name="Picture 8" descr="JEVS_color w-tag"/>
          <p:cNvPicPr/>
          <p:nvPr/>
        </p:nvPicPr>
        <p:blipFill>
          <a:blip r:embed="rId6">
            <a:extLst>
              <a:ext uri="{28A0092B-C50C-407E-A947-70E740481C1C}">
                <a14:useLocalDpi xmlns:a14="http://schemas.microsoft.com/office/drawing/2010/main" val="0"/>
              </a:ext>
            </a:extLst>
          </a:blip>
          <a:srcRect/>
          <a:stretch>
            <a:fillRect/>
          </a:stretch>
        </p:blipFill>
        <p:spPr bwMode="auto">
          <a:xfrm>
            <a:off x="4572000" y="5181600"/>
            <a:ext cx="2819400" cy="1085850"/>
          </a:xfrm>
          <a:prstGeom prst="rect">
            <a:avLst/>
          </a:prstGeom>
          <a:noFill/>
          <a:ln>
            <a:noFill/>
          </a:ln>
        </p:spPr>
      </p:pic>
      <p:pic>
        <p:nvPicPr>
          <p:cNvPr id="8" name="Picture 7">
            <a:extLst>
              <a:ext uri="{FF2B5EF4-FFF2-40B4-BE49-F238E27FC236}">
                <a16:creationId xmlns:a16="http://schemas.microsoft.com/office/drawing/2014/main" id="{56603898-406C-4C3D-B75D-13A722E806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1425" y="1321353"/>
            <a:ext cx="2800350" cy="886723"/>
          </a:xfrm>
          <a:prstGeom prst="rect">
            <a:avLst/>
          </a:prstGeom>
        </p:spPr>
      </p:pic>
    </p:spTree>
    <p:extLst>
      <p:ext uri="{BB962C8B-B14F-4D97-AF65-F5344CB8AC3E}">
        <p14:creationId xmlns:p14="http://schemas.microsoft.com/office/powerpoint/2010/main" val="3802381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29315" y="643467"/>
            <a:ext cx="3152284" cy="1375608"/>
          </a:xfrm>
        </p:spPr>
        <p:txBody>
          <a:bodyPr anchor="ctr">
            <a:normAutofit/>
          </a:bodyPr>
          <a:lstStyle/>
          <a:p>
            <a:pPr>
              <a:lnSpc>
                <a:spcPct val="90000"/>
              </a:lnSpc>
            </a:pPr>
            <a:r>
              <a:rPr lang="en-US" sz="3100" u="sng">
                <a:solidFill>
                  <a:schemeClr val="bg1"/>
                </a:solidFill>
              </a:rPr>
              <a:t> INCEPTION</a:t>
            </a:r>
            <a:br>
              <a:rPr lang="en-US" sz="3100" u="sng">
                <a:solidFill>
                  <a:schemeClr val="bg1"/>
                </a:solidFill>
              </a:rPr>
            </a:br>
            <a:r>
              <a:rPr lang="en-US" sz="3100" u="sng">
                <a:solidFill>
                  <a:schemeClr val="bg1"/>
                </a:solidFill>
              </a:rPr>
              <a:t> </a:t>
            </a:r>
            <a:br>
              <a:rPr lang="en-US" sz="3100" u="sng">
                <a:solidFill>
                  <a:schemeClr val="bg1"/>
                </a:solidFill>
              </a:rPr>
            </a:br>
            <a:endParaRPr lang="en-US" sz="3100" u="sng">
              <a:solidFill>
                <a:schemeClr val="bg1"/>
              </a:solidFill>
            </a:endParaRPr>
          </a:p>
        </p:txBody>
      </p:sp>
      <p:sp>
        <p:nvSpPr>
          <p:cNvPr id="2" name="Content Placeholder 1"/>
          <p:cNvSpPr>
            <a:spLocks noGrp="1"/>
          </p:cNvSpPr>
          <p:nvPr>
            <p:ph idx="1"/>
          </p:nvPr>
        </p:nvSpPr>
        <p:spPr>
          <a:xfrm>
            <a:off x="2029316" y="1371600"/>
            <a:ext cx="2980457" cy="4229100"/>
          </a:xfrm>
        </p:spPr>
        <p:txBody>
          <a:bodyPr>
            <a:normAutofit/>
          </a:bodyPr>
          <a:lstStyle/>
          <a:p>
            <a:pPr>
              <a:lnSpc>
                <a:spcPct val="90000"/>
              </a:lnSpc>
            </a:pPr>
            <a:endParaRPr lang="en-US" sz="1300" dirty="0">
              <a:solidFill>
                <a:schemeClr val="bg1"/>
              </a:solidFill>
            </a:endParaRPr>
          </a:p>
          <a:p>
            <a:pPr>
              <a:lnSpc>
                <a:spcPct val="90000"/>
              </a:lnSpc>
            </a:pPr>
            <a:r>
              <a:rPr lang="en-US" sz="1300" dirty="0">
                <a:solidFill>
                  <a:schemeClr val="bg1"/>
                </a:solidFill>
              </a:rPr>
              <a:t> </a:t>
            </a:r>
            <a:r>
              <a:rPr lang="en-US" sz="1600" dirty="0">
                <a:solidFill>
                  <a:schemeClr val="bg1"/>
                </a:solidFill>
              </a:rPr>
              <a:t>PSH started in 2012 with Mobile Psychiatric  services and CPS services </a:t>
            </a:r>
          </a:p>
          <a:p>
            <a:pPr>
              <a:lnSpc>
                <a:spcPct val="90000"/>
              </a:lnSpc>
            </a:pPr>
            <a:r>
              <a:rPr lang="en-US" sz="1600" dirty="0">
                <a:solidFill>
                  <a:schemeClr val="bg1"/>
                </a:solidFill>
              </a:rPr>
              <a:t> Closing of Residential Services (CRRs, CLAs, </a:t>
            </a:r>
            <a:r>
              <a:rPr lang="en-US" sz="1600" dirty="0" err="1">
                <a:solidFill>
                  <a:schemeClr val="bg1"/>
                </a:solidFill>
              </a:rPr>
              <a:t>etc</a:t>
            </a:r>
            <a:r>
              <a:rPr lang="en-US" sz="1600" dirty="0">
                <a:solidFill>
                  <a:schemeClr val="bg1"/>
                </a:solidFill>
              </a:rPr>
              <a:t>)</a:t>
            </a:r>
          </a:p>
          <a:p>
            <a:pPr>
              <a:lnSpc>
                <a:spcPct val="90000"/>
              </a:lnSpc>
            </a:pPr>
            <a:r>
              <a:rPr lang="en-US" sz="1600" dirty="0">
                <a:solidFill>
                  <a:schemeClr val="bg1"/>
                </a:solidFill>
              </a:rPr>
              <a:t>Three pilot agencies (HH, Merakey (Formally NHS), and RHD)</a:t>
            </a:r>
          </a:p>
          <a:p>
            <a:pPr>
              <a:lnSpc>
                <a:spcPct val="90000"/>
              </a:lnSpc>
            </a:pPr>
            <a:r>
              <a:rPr lang="en-US" sz="1600" dirty="0">
                <a:solidFill>
                  <a:schemeClr val="bg1"/>
                </a:solidFill>
              </a:rPr>
              <a:t>Two additional Residential agencies (Project HOME and JEVS) were added </a:t>
            </a:r>
          </a:p>
          <a:p>
            <a:pPr>
              <a:lnSpc>
                <a:spcPct val="90000"/>
              </a:lnSpc>
            </a:pPr>
            <a:r>
              <a:rPr lang="en-US" sz="1600" dirty="0">
                <a:solidFill>
                  <a:schemeClr val="bg1"/>
                </a:solidFill>
              </a:rPr>
              <a:t>PSH agencies were charged with supporting individuals with developing their skill set</a:t>
            </a:r>
          </a:p>
          <a:p>
            <a:pPr>
              <a:lnSpc>
                <a:spcPct val="90000"/>
              </a:lnSpc>
            </a:pPr>
            <a:endParaRPr lang="en-US" sz="1300" dirty="0">
              <a:solidFill>
                <a:schemeClr val="bg1"/>
              </a:solidFill>
            </a:endParaRPr>
          </a:p>
        </p:txBody>
      </p:sp>
      <p:pic>
        <p:nvPicPr>
          <p:cNvPr id="1026" name="Picture 2" descr="C:\Users\marcie.HHINC\AppData\Local\Microsoft\Windows\Temporary Internet Files\Content.IE5\CJ73XAN6\the-beginning-road-sign-300x199[1].jpg"/>
          <p:cNvPicPr>
            <a:picLocks noChangeAspect="1" noChangeArrowheads="1"/>
          </p:cNvPicPr>
          <p:nvPr/>
        </p:nvPicPr>
        <p:blipFill>
          <a:blip r:embed="rId2"/>
          <a:stretch>
            <a:fillRect/>
          </a:stretch>
        </p:blipFill>
        <p:spPr bwMode="auto">
          <a:xfrm>
            <a:off x="6096001" y="2144904"/>
            <a:ext cx="3857625" cy="2555676"/>
          </a:xfrm>
          <a:prstGeom prst="rect">
            <a:avLst/>
          </a:prstGeom>
          <a:noFill/>
        </p:spPr>
      </p:pic>
    </p:spTree>
    <p:extLst>
      <p:ext uri="{BB962C8B-B14F-4D97-AF65-F5344CB8AC3E}">
        <p14:creationId xmlns:p14="http://schemas.microsoft.com/office/powerpoint/2010/main" val="3750014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29315" y="643467"/>
            <a:ext cx="3152284" cy="1375608"/>
          </a:xfrm>
        </p:spPr>
        <p:txBody>
          <a:bodyPr anchor="ctr">
            <a:normAutofit/>
          </a:bodyPr>
          <a:lstStyle/>
          <a:p>
            <a:r>
              <a:rPr lang="en-US" u="sng">
                <a:solidFill>
                  <a:schemeClr val="bg1"/>
                </a:solidFill>
              </a:rPr>
              <a:t>MISSION</a:t>
            </a:r>
          </a:p>
        </p:txBody>
      </p:sp>
      <p:sp>
        <p:nvSpPr>
          <p:cNvPr id="2" name="Content Placeholder 1"/>
          <p:cNvSpPr>
            <a:spLocks noGrp="1"/>
          </p:cNvSpPr>
          <p:nvPr>
            <p:ph idx="1"/>
          </p:nvPr>
        </p:nvSpPr>
        <p:spPr>
          <a:xfrm>
            <a:off x="2029316" y="1828800"/>
            <a:ext cx="2980457" cy="3771900"/>
          </a:xfrm>
        </p:spPr>
        <p:txBody>
          <a:bodyPr>
            <a:normAutofit/>
          </a:bodyPr>
          <a:lstStyle/>
          <a:p>
            <a:pPr marL="365760" lvl="1" indent="-256032">
              <a:spcBef>
                <a:spcPts val="400"/>
              </a:spcBef>
              <a:buSzPct val="68000"/>
              <a:buFont typeface="Wingdings 3"/>
              <a:buChar char=""/>
            </a:pPr>
            <a:r>
              <a:rPr lang="en-US" sz="2000" dirty="0">
                <a:solidFill>
                  <a:schemeClr val="bg1"/>
                </a:solidFill>
              </a:rPr>
              <a:t>To help persons with long-term psychiatric disabilities increase their functioning so that they are successful and satisfied in the environments of their choice, with the least amount of ongoing professional intervention. </a:t>
            </a:r>
          </a:p>
        </p:txBody>
      </p:sp>
      <p:pic>
        <p:nvPicPr>
          <p:cNvPr id="7" name="Graphic 6" descr="Handshake">
            <a:extLst>
              <a:ext uri="{FF2B5EF4-FFF2-40B4-BE49-F238E27FC236}">
                <a16:creationId xmlns:a16="http://schemas.microsoft.com/office/drawing/2014/main" id="{E72E737B-0B2E-4240-A964-7EA02F5CFD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096001" y="1493931"/>
            <a:ext cx="3857625" cy="3857625"/>
          </a:xfrm>
          <a:prstGeom prst="rect">
            <a:avLst/>
          </a:prstGeom>
        </p:spPr>
      </p:pic>
    </p:spTree>
    <p:extLst>
      <p:ext uri="{BB962C8B-B14F-4D97-AF65-F5344CB8AC3E}">
        <p14:creationId xmlns:p14="http://schemas.microsoft.com/office/powerpoint/2010/main" val="4216179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3360" y="1382486"/>
            <a:ext cx="2660686" cy="4093028"/>
          </a:xfrm>
        </p:spPr>
        <p:txBody>
          <a:bodyPr anchor="ctr">
            <a:normAutofit/>
          </a:bodyPr>
          <a:lstStyle/>
          <a:p>
            <a:pPr lvl="1" rtl="0">
              <a:spcBef>
                <a:spcPct val="0"/>
              </a:spcBef>
            </a:pPr>
            <a:r>
              <a:rPr lang="en-US" sz="3800" u="sng"/>
              <a:t>Elements of the Mission</a:t>
            </a:r>
            <a:r>
              <a:rPr lang="en-US" sz="3800"/>
              <a:t>	</a:t>
            </a:r>
            <a:br>
              <a:rPr lang="en-US" sz="3800"/>
            </a:br>
            <a:endParaRPr lang="en-US" sz="3800"/>
          </a:p>
        </p:txBody>
      </p:sp>
      <p:graphicFrame>
        <p:nvGraphicFramePr>
          <p:cNvPr id="5" name="Content Placeholder 1">
            <a:extLst>
              <a:ext uri="{FF2B5EF4-FFF2-40B4-BE49-F238E27FC236}">
                <a16:creationId xmlns:a16="http://schemas.microsoft.com/office/drawing/2014/main" id="{1885F8EA-55DC-4F9B-AB29-3687C0197E3E}"/>
              </a:ext>
            </a:extLst>
          </p:cNvPr>
          <p:cNvGraphicFramePr>
            <a:graphicFrameLocks noGrp="1"/>
          </p:cNvGraphicFramePr>
          <p:nvPr>
            <p:ph idx="1"/>
            <p:extLst/>
          </p:nvPr>
        </p:nvGraphicFramePr>
        <p:xfrm>
          <a:off x="5211415" y="944564"/>
          <a:ext cx="4971603"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2334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u="sng" dirty="0"/>
              <a:t>DOMAINS of Psychiatric Rehabilitation </a:t>
            </a:r>
          </a:p>
        </p:txBody>
      </p:sp>
      <p:sp>
        <p:nvSpPr>
          <p:cNvPr id="2" name="Content Placeholder 1"/>
          <p:cNvSpPr>
            <a:spLocks noGrp="1"/>
          </p:cNvSpPr>
          <p:nvPr>
            <p:ph idx="1"/>
          </p:nvPr>
        </p:nvSpPr>
        <p:spPr>
          <a:xfrm>
            <a:off x="1981200" y="1481329"/>
            <a:ext cx="8458200" cy="4525963"/>
          </a:xfrm>
        </p:spPr>
        <p:txBody>
          <a:bodyPr/>
          <a:lstStyle/>
          <a:p>
            <a:r>
              <a:rPr lang="en-US" dirty="0"/>
              <a:t>Living</a:t>
            </a:r>
          </a:p>
          <a:p>
            <a:r>
              <a:rPr lang="en-US" dirty="0"/>
              <a:t>Learning</a:t>
            </a:r>
          </a:p>
          <a:p>
            <a:r>
              <a:rPr lang="en-US" dirty="0"/>
              <a:t>Working</a:t>
            </a:r>
          </a:p>
          <a:p>
            <a:r>
              <a:rPr lang="en-US" dirty="0"/>
              <a:t>Socializing </a:t>
            </a:r>
          </a:p>
        </p:txBody>
      </p:sp>
      <p:pic>
        <p:nvPicPr>
          <p:cNvPr id="3074" name="Picture 2" descr="C:\Users\marcie.HHINC\AppData\Local\Microsoft\Windows\Temporary Internet Files\Content.IE5\IJM1NDQ5\healthy-living[1].png"/>
          <p:cNvPicPr>
            <a:picLocks noChangeAspect="1" noChangeArrowheads="1"/>
          </p:cNvPicPr>
          <p:nvPr/>
        </p:nvPicPr>
        <p:blipFill>
          <a:blip r:embed="rId2"/>
          <a:srcRect/>
          <a:stretch>
            <a:fillRect/>
          </a:stretch>
        </p:blipFill>
        <p:spPr bwMode="auto">
          <a:xfrm>
            <a:off x="7543800" y="1676400"/>
            <a:ext cx="2667000" cy="1981200"/>
          </a:xfrm>
          <a:prstGeom prst="rect">
            <a:avLst/>
          </a:prstGeom>
          <a:noFill/>
        </p:spPr>
      </p:pic>
      <p:pic>
        <p:nvPicPr>
          <p:cNvPr id="3075" name="Picture 3" descr="C:\Users\marcie.HHINC\AppData\Local\Microsoft\Windows\Temporary Internet Files\Content.IE5\KJ0UDNER\minimal-desktop-wallpaffper-keep-learning[1].png"/>
          <p:cNvPicPr>
            <a:picLocks noChangeAspect="1" noChangeArrowheads="1"/>
          </p:cNvPicPr>
          <p:nvPr/>
        </p:nvPicPr>
        <p:blipFill>
          <a:blip r:embed="rId3" cstate="print"/>
          <a:srcRect/>
          <a:stretch>
            <a:fillRect/>
          </a:stretch>
        </p:blipFill>
        <p:spPr bwMode="auto">
          <a:xfrm>
            <a:off x="7772400" y="4038600"/>
            <a:ext cx="2468878" cy="1905000"/>
          </a:xfrm>
          <a:prstGeom prst="rect">
            <a:avLst/>
          </a:prstGeom>
          <a:noFill/>
        </p:spPr>
      </p:pic>
      <p:pic>
        <p:nvPicPr>
          <p:cNvPr id="3076" name="Picture 4" descr="C:\Users\marcie.HHINC\AppData\Local\Microsoft\Windows\Temporary Internet Files\Content.IE5\KJ0UDNER\busy-bee[1].jpg"/>
          <p:cNvPicPr>
            <a:picLocks noChangeAspect="1" noChangeArrowheads="1"/>
          </p:cNvPicPr>
          <p:nvPr/>
        </p:nvPicPr>
        <p:blipFill>
          <a:blip r:embed="rId4"/>
          <a:srcRect/>
          <a:stretch>
            <a:fillRect/>
          </a:stretch>
        </p:blipFill>
        <p:spPr bwMode="auto">
          <a:xfrm>
            <a:off x="1752600" y="3505200"/>
            <a:ext cx="1981200" cy="1981200"/>
          </a:xfrm>
          <a:prstGeom prst="rect">
            <a:avLst/>
          </a:prstGeom>
          <a:noFill/>
        </p:spPr>
      </p:pic>
      <p:pic>
        <p:nvPicPr>
          <p:cNvPr id="3077" name="Picture 5" descr="C:\Users\marcie.HHINC\AppData\Local\Microsoft\Windows\Temporary Internet Files\Content.IE5\KJ0UDNER\Social[1].jpg"/>
          <p:cNvPicPr>
            <a:picLocks noChangeAspect="1" noChangeArrowheads="1"/>
          </p:cNvPicPr>
          <p:nvPr/>
        </p:nvPicPr>
        <p:blipFill>
          <a:blip r:embed="rId5"/>
          <a:srcRect/>
          <a:stretch>
            <a:fillRect/>
          </a:stretch>
        </p:blipFill>
        <p:spPr bwMode="auto">
          <a:xfrm>
            <a:off x="4191000" y="3759200"/>
            <a:ext cx="3200400" cy="2438400"/>
          </a:xfrm>
          <a:prstGeom prst="rect">
            <a:avLst/>
          </a:prstGeom>
          <a:noFill/>
        </p:spPr>
      </p:pic>
    </p:spTree>
    <p:extLst>
      <p:ext uri="{BB962C8B-B14F-4D97-AF65-F5344CB8AC3E}">
        <p14:creationId xmlns:p14="http://schemas.microsoft.com/office/powerpoint/2010/main" val="872639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3360" y="1382486"/>
            <a:ext cx="3110307" cy="4093028"/>
          </a:xfrm>
        </p:spPr>
        <p:txBody>
          <a:bodyPr anchor="ctr">
            <a:normAutofit/>
          </a:bodyPr>
          <a:lstStyle/>
          <a:p>
            <a:pPr>
              <a:lnSpc>
                <a:spcPct val="90000"/>
              </a:lnSpc>
            </a:pPr>
            <a:r>
              <a:rPr lang="en-US" sz="2700" u="sng" dirty="0"/>
              <a:t>Roles and Responsibilities</a:t>
            </a:r>
            <a:br>
              <a:rPr lang="en-US" sz="2700" u="sng" dirty="0"/>
            </a:br>
            <a:r>
              <a:rPr lang="en-US" sz="2700" u="sng" dirty="0"/>
              <a:t>Mobile Psychiatric Rehabilitation Worker (MPRW)/Certified Peer Specialist (CPS )</a:t>
            </a:r>
          </a:p>
        </p:txBody>
      </p:sp>
      <p:graphicFrame>
        <p:nvGraphicFramePr>
          <p:cNvPr id="9" name="Content Placeholder 6">
            <a:extLst>
              <a:ext uri="{FF2B5EF4-FFF2-40B4-BE49-F238E27FC236}">
                <a16:creationId xmlns:a16="http://schemas.microsoft.com/office/drawing/2014/main" id="{3834DE55-3C61-4E7E-9111-73E31B087B6E}"/>
              </a:ext>
            </a:extLst>
          </p:cNvPr>
          <p:cNvGraphicFramePr>
            <a:graphicFrameLocks noGrp="1"/>
          </p:cNvGraphicFramePr>
          <p:nvPr>
            <p:ph idx="1"/>
            <p:extLst/>
          </p:nvPr>
        </p:nvGraphicFramePr>
        <p:xfrm>
          <a:off x="5211415" y="944564"/>
          <a:ext cx="4971603"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338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3360" y="1382486"/>
            <a:ext cx="2660686" cy="4093028"/>
          </a:xfrm>
        </p:spPr>
        <p:txBody>
          <a:bodyPr anchor="ctr">
            <a:normAutofit/>
          </a:bodyPr>
          <a:lstStyle/>
          <a:p>
            <a:r>
              <a:rPr lang="en-US" sz="2700" u="sng"/>
              <a:t>Cont’d Roles and Responsibilities MPRW/CPS</a:t>
            </a:r>
          </a:p>
        </p:txBody>
      </p:sp>
      <p:graphicFrame>
        <p:nvGraphicFramePr>
          <p:cNvPr id="10" name="Content Placeholder 7">
            <a:extLst>
              <a:ext uri="{FF2B5EF4-FFF2-40B4-BE49-F238E27FC236}">
                <a16:creationId xmlns:a16="http://schemas.microsoft.com/office/drawing/2014/main" id="{C2982479-3B9C-400A-B113-4E4086E0385C}"/>
              </a:ext>
            </a:extLst>
          </p:cNvPr>
          <p:cNvGraphicFramePr>
            <a:graphicFrameLocks noGrp="1"/>
          </p:cNvGraphicFramePr>
          <p:nvPr>
            <p:ph idx="1"/>
            <p:extLst/>
          </p:nvPr>
        </p:nvGraphicFramePr>
        <p:xfrm>
          <a:off x="5211415" y="944564"/>
          <a:ext cx="4971603"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41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3360" y="1382486"/>
            <a:ext cx="2660686" cy="4093028"/>
          </a:xfrm>
        </p:spPr>
        <p:txBody>
          <a:bodyPr anchor="ctr">
            <a:normAutofit/>
          </a:bodyPr>
          <a:lstStyle/>
          <a:p>
            <a:r>
              <a:rPr lang="en-US" sz="3200" u="sng"/>
              <a:t>Stakeholders</a:t>
            </a:r>
            <a:br>
              <a:rPr lang="en-US" sz="3200" u="sng"/>
            </a:br>
            <a:endParaRPr lang="en-US" sz="3200"/>
          </a:p>
        </p:txBody>
      </p:sp>
      <p:graphicFrame>
        <p:nvGraphicFramePr>
          <p:cNvPr id="5" name="Content Placeholder 1">
            <a:extLst>
              <a:ext uri="{FF2B5EF4-FFF2-40B4-BE49-F238E27FC236}">
                <a16:creationId xmlns:a16="http://schemas.microsoft.com/office/drawing/2014/main" id="{76FE31F3-4454-4B94-89AC-A3E51C3A5E9A}"/>
              </a:ext>
            </a:extLst>
          </p:cNvPr>
          <p:cNvGraphicFramePr>
            <a:graphicFrameLocks noGrp="1"/>
          </p:cNvGraphicFramePr>
          <p:nvPr>
            <p:ph idx="1"/>
            <p:extLst/>
          </p:nvPr>
        </p:nvGraphicFramePr>
        <p:xfrm>
          <a:off x="5211415" y="944564"/>
          <a:ext cx="4971603"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3992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713689" y="6366611"/>
            <a:ext cx="7430311" cy="648553"/>
          </a:xfrm>
        </p:spPr>
        <p:txBody>
          <a:bodyPr/>
          <a:lstStyle/>
          <a:p>
            <a:r>
              <a:rPr lang="en-US" sz="1000" dirty="0"/>
              <a:t>© All rights reserved. No utilization or reproduction of this material is allowed without the written permission of CSH.</a:t>
            </a:r>
          </a:p>
        </p:txBody>
      </p:sp>
      <p:pic>
        <p:nvPicPr>
          <p:cNvPr id="6" name="Picture 5"/>
          <p:cNvPicPr>
            <a:picLocks noChangeAspect="1"/>
          </p:cNvPicPr>
          <p:nvPr/>
        </p:nvPicPr>
        <p:blipFill>
          <a:blip r:embed="rId3"/>
          <a:stretch>
            <a:fillRect/>
          </a:stretch>
        </p:blipFill>
        <p:spPr>
          <a:xfrm>
            <a:off x="1938937" y="278961"/>
            <a:ext cx="8029816" cy="5802749"/>
          </a:xfrm>
          <a:prstGeom prst="rect">
            <a:avLst/>
          </a:prstGeom>
        </p:spPr>
      </p:pic>
    </p:spTree>
    <p:extLst>
      <p:ext uri="{BB962C8B-B14F-4D97-AF65-F5344CB8AC3E}">
        <p14:creationId xmlns:p14="http://schemas.microsoft.com/office/powerpoint/2010/main" val="20136637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32001" y="609600"/>
            <a:ext cx="6447501" cy="1320800"/>
          </a:xfrm>
        </p:spPr>
        <p:txBody>
          <a:bodyPr anchor="t">
            <a:normAutofit/>
          </a:bodyPr>
          <a:lstStyle/>
          <a:p>
            <a:pPr>
              <a:lnSpc>
                <a:spcPct val="90000"/>
              </a:lnSpc>
            </a:pPr>
            <a:r>
              <a:rPr lang="en-US" sz="2800" u="sng"/>
              <a:t>COLLABORATIVE EFFORTS </a:t>
            </a:r>
            <a:br>
              <a:rPr lang="en-US" sz="2800" u="sng"/>
            </a:br>
            <a:r>
              <a:rPr lang="en-US" sz="2800" u="sng"/>
              <a:t>MPRW &amp; CM STAFF </a:t>
            </a:r>
            <a:r>
              <a:rPr lang="en-US" sz="2800"/>
              <a:t/>
            </a:r>
            <a:br>
              <a:rPr lang="en-US" sz="2800"/>
            </a:br>
            <a:endParaRPr lang="en-US" sz="2800"/>
          </a:p>
        </p:txBody>
      </p:sp>
      <p:sp>
        <p:nvSpPr>
          <p:cNvPr id="2" name="Content Placeholder 1"/>
          <p:cNvSpPr>
            <a:spLocks noGrp="1"/>
          </p:cNvSpPr>
          <p:nvPr>
            <p:ph idx="1"/>
          </p:nvPr>
        </p:nvSpPr>
        <p:spPr>
          <a:xfrm>
            <a:off x="6276216" y="2160590"/>
            <a:ext cx="2201035" cy="3880773"/>
          </a:xfrm>
        </p:spPr>
        <p:txBody>
          <a:bodyPr>
            <a:normAutofit/>
          </a:bodyPr>
          <a:lstStyle/>
          <a:p>
            <a:r>
              <a:rPr lang="en-US" sz="1700"/>
              <a:t>CSS (Community Support Service) Involvement </a:t>
            </a:r>
          </a:p>
          <a:p>
            <a:r>
              <a:rPr lang="en-US" sz="1700"/>
              <a:t>Weekly Reporting to CSS team with CBH</a:t>
            </a:r>
          </a:p>
          <a:p>
            <a:r>
              <a:rPr lang="en-US" sz="1700"/>
              <a:t>Initial Authorizations </a:t>
            </a:r>
          </a:p>
          <a:p>
            <a:r>
              <a:rPr lang="en-US" sz="1700"/>
              <a:t>Monthly Provider Meetings w/ CSS</a:t>
            </a:r>
          </a:p>
          <a:p>
            <a:endParaRPr lang="en-US" sz="1700"/>
          </a:p>
        </p:txBody>
      </p:sp>
      <p:pic>
        <p:nvPicPr>
          <p:cNvPr id="5122" name="Picture 2" descr="C:\Users\marcie.HHINC\AppData\Local\Microsoft\Windows\Temporary Internet Files\Content.IE5\7BB22HHS\clip-art0020[1].jpg"/>
          <p:cNvPicPr>
            <a:picLocks noChangeAspect="1" noChangeArrowheads="1"/>
          </p:cNvPicPr>
          <p:nvPr/>
        </p:nvPicPr>
        <p:blipFill rotWithShape="1">
          <a:blip r:embed="rId2"/>
          <a:srcRect l="7785" r="6154" b="1"/>
          <a:stretch/>
        </p:blipFill>
        <p:spPr bwMode="auto">
          <a:xfrm>
            <a:off x="2032000" y="2159331"/>
            <a:ext cx="4067572" cy="3882362"/>
          </a:xfrm>
          <a:prstGeom prst="rect">
            <a:avLst/>
          </a:prstGeom>
          <a:noFill/>
        </p:spPr>
      </p:pic>
    </p:spTree>
    <p:extLst>
      <p:ext uri="{BB962C8B-B14F-4D97-AF65-F5344CB8AC3E}">
        <p14:creationId xmlns:p14="http://schemas.microsoft.com/office/powerpoint/2010/main" val="37376018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3" descr="C:\Users\marcie.HHINC\AppData\Local\Microsoft\Windows\Temporary Internet Files\Content.IE5\CJ73XAN6\Collaborative_Strategic_Planning[1].jpg"/>
          <p:cNvPicPr>
            <a:picLocks noGrp="1" noChangeAspect="1" noChangeArrowheads="1"/>
          </p:cNvPicPr>
          <p:nvPr>
            <p:ph idx="1"/>
          </p:nvPr>
        </p:nvPicPr>
        <p:blipFill>
          <a:blip r:embed="rId2"/>
          <a:stretch>
            <a:fillRect/>
          </a:stretch>
        </p:blipFill>
        <p:spPr bwMode="auto">
          <a:xfrm>
            <a:off x="3036446" y="1131994"/>
            <a:ext cx="6120514" cy="4590386"/>
          </a:xfrm>
          <a:prstGeom prst="rect">
            <a:avLst/>
          </a:prstGeom>
          <a:noFill/>
        </p:spPr>
      </p:pic>
    </p:spTree>
    <p:extLst>
      <p:ext uri="{BB962C8B-B14F-4D97-AF65-F5344CB8AC3E}">
        <p14:creationId xmlns:p14="http://schemas.microsoft.com/office/powerpoint/2010/main" val="1192679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25650" y="1678667"/>
            <a:ext cx="3066142" cy="2369093"/>
          </a:xfrm>
        </p:spPr>
        <p:txBody>
          <a:bodyPr vert="horz" lIns="91440" tIns="45720" rIns="91440" bIns="45720" rtlCol="0" anchor="b">
            <a:normAutofit/>
          </a:bodyPr>
          <a:lstStyle/>
          <a:p>
            <a:pPr algn="r"/>
            <a:r>
              <a:rPr lang="en-US" sz="4200" u="sng"/>
              <a:t>Q &amp; A</a:t>
            </a:r>
          </a:p>
        </p:txBody>
      </p:sp>
      <p:pic>
        <p:nvPicPr>
          <p:cNvPr id="8194" name="Picture 2" descr="C:\Users\marcie.HHINC\AppData\Local\Microsoft\Windows\Temporary Internet Files\Content.IE5\KJ0UDNER\large-Books-with-question-mark-66.6-1987[1].gif"/>
          <p:cNvPicPr>
            <a:picLocks noGrp="1" noChangeAspect="1" noChangeArrowheads="1"/>
          </p:cNvPicPr>
          <p:nvPr>
            <p:ph idx="1"/>
          </p:nvPr>
        </p:nvPicPr>
        <p:blipFill rotWithShape="1">
          <a:blip r:embed="rId2"/>
          <a:stretch/>
        </p:blipFill>
        <p:spPr bwMode="auto">
          <a:xfrm>
            <a:off x="4796019" y="3941406"/>
            <a:ext cx="360000" cy="319800"/>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p:spPr>
      </p:pic>
    </p:spTree>
    <p:extLst>
      <p:ext uri="{BB962C8B-B14F-4D97-AF65-F5344CB8AC3E}">
        <p14:creationId xmlns:p14="http://schemas.microsoft.com/office/powerpoint/2010/main" val="4130289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hank you">
            <a:extLst>
              <a:ext uri="{FF2B5EF4-FFF2-40B4-BE49-F238E27FC236}">
                <a16:creationId xmlns:a16="http://schemas.microsoft.com/office/drawing/2014/main" id="{785C1A95-2F64-47D1-95ED-C6E371215B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368732" y="1563201"/>
            <a:ext cx="7455945" cy="3727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6599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2"/>
          <p:cNvSpPr>
            <a:spLocks noGrp="1"/>
          </p:cNvSpPr>
          <p:nvPr>
            <p:ph type="subTitle" idx="1"/>
          </p:nvPr>
        </p:nvSpPr>
        <p:spPr>
          <a:xfrm>
            <a:off x="2971800" y="2286000"/>
            <a:ext cx="7391400" cy="4114800"/>
          </a:xfrm>
        </p:spPr>
        <p:txBody>
          <a:bodyPr>
            <a:normAutofit fontScale="77500" lnSpcReduction="20000"/>
          </a:bodyPr>
          <a:lstStyle/>
          <a:p>
            <a:pPr algn="r" eaLnBrk="1" hangingPunct="1"/>
            <a:r>
              <a:rPr lang="en-US" altLang="en-US" sz="2800">
                <a:solidFill>
                  <a:srgbClr val="39B536"/>
                </a:solidFill>
                <a:latin typeface="Gill Sans Light"/>
                <a:ea typeface="Gill Sans Light"/>
                <a:cs typeface="Gill Sans Light"/>
              </a:rPr>
              <a:t>MISSION FIRST HOUSING GROUP</a:t>
            </a:r>
          </a:p>
          <a:p>
            <a:pPr algn="r" eaLnBrk="1" hangingPunct="1"/>
            <a:r>
              <a:rPr lang="en-US" altLang="en-US" sz="2800">
                <a:solidFill>
                  <a:srgbClr val="39B536"/>
                </a:solidFill>
                <a:latin typeface="Gill Sans Light"/>
                <a:ea typeface="Gill Sans Light"/>
                <a:cs typeface="Gill Sans Light"/>
              </a:rPr>
              <a:t>Supportive Housing 101</a:t>
            </a:r>
          </a:p>
          <a:p>
            <a:pPr algn="r" eaLnBrk="1" hangingPunct="1"/>
            <a:endParaRPr lang="en-US" altLang="en-US" sz="2800">
              <a:solidFill>
                <a:srgbClr val="39B536"/>
              </a:solidFill>
              <a:latin typeface="Gill Sans Light"/>
              <a:ea typeface="Gill Sans Light"/>
              <a:cs typeface="Gill Sans Light"/>
            </a:endParaRPr>
          </a:p>
          <a:p>
            <a:pPr algn="r" eaLnBrk="1" hangingPunct="1"/>
            <a:endParaRPr lang="en-US" altLang="en-US" sz="2000">
              <a:solidFill>
                <a:srgbClr val="39B536"/>
              </a:solidFill>
              <a:latin typeface="Gill Sans Light"/>
              <a:ea typeface="Gill Sans Light"/>
              <a:cs typeface="Gill Sans Light"/>
            </a:endParaRPr>
          </a:p>
          <a:p>
            <a:pPr algn="r" eaLnBrk="1" hangingPunct="1"/>
            <a:endParaRPr lang="en-US" altLang="en-US" sz="2000">
              <a:solidFill>
                <a:srgbClr val="39B536"/>
              </a:solidFill>
              <a:latin typeface="Gill Sans Light"/>
              <a:ea typeface="Gill Sans Light"/>
              <a:cs typeface="Gill Sans Light"/>
            </a:endParaRPr>
          </a:p>
          <a:p>
            <a:pPr algn="r" eaLnBrk="1" hangingPunct="1"/>
            <a:endParaRPr lang="en-US" altLang="en-US" sz="2000">
              <a:solidFill>
                <a:srgbClr val="39B536"/>
              </a:solidFill>
              <a:latin typeface="Gill Sans Light"/>
              <a:ea typeface="Gill Sans Light"/>
              <a:cs typeface="Gill Sans Light"/>
            </a:endParaRPr>
          </a:p>
          <a:p>
            <a:pPr algn="r" eaLnBrk="1" hangingPunct="1"/>
            <a:endParaRPr lang="en-US" altLang="en-US" sz="2000">
              <a:solidFill>
                <a:srgbClr val="39B536"/>
              </a:solidFill>
              <a:latin typeface="Gill Sans Light"/>
              <a:ea typeface="Gill Sans Light"/>
              <a:cs typeface="Gill Sans Light"/>
            </a:endParaRPr>
          </a:p>
          <a:p>
            <a:pPr algn="r" eaLnBrk="1" hangingPunct="1"/>
            <a:r>
              <a:rPr lang="en-US" altLang="en-US" sz="2000">
                <a:solidFill>
                  <a:schemeClr val="tx1"/>
                </a:solidFill>
                <a:latin typeface="Gill Sans Light"/>
                <a:ea typeface="Gill Sans Light"/>
                <a:cs typeface="Gill Sans Light"/>
              </a:rPr>
              <a:t>Philadelphia Association of CDCs</a:t>
            </a:r>
          </a:p>
          <a:p>
            <a:pPr algn="r" eaLnBrk="1" hangingPunct="1"/>
            <a:r>
              <a:rPr lang="en-US" altLang="en-US" sz="2000">
                <a:solidFill>
                  <a:schemeClr val="tx1"/>
                </a:solidFill>
                <a:latin typeface="Gill Sans Light"/>
                <a:ea typeface="Gill Sans Light"/>
                <a:cs typeface="Gill Sans Light"/>
              </a:rPr>
              <a:t>2019 Forward Equitable Development Conference</a:t>
            </a:r>
          </a:p>
          <a:p>
            <a:pPr algn="r" eaLnBrk="1" hangingPunct="1"/>
            <a:r>
              <a:rPr lang="en-US" altLang="en-US">
                <a:solidFill>
                  <a:schemeClr val="tx1"/>
                </a:solidFill>
                <a:latin typeface="Gill Sans Light"/>
                <a:ea typeface="Gill Sans Light"/>
                <a:cs typeface="Gill Sans Light"/>
              </a:rPr>
              <a:t>June 2019</a:t>
            </a:r>
          </a:p>
          <a:p>
            <a:pPr algn="r" eaLnBrk="1" hangingPunct="1"/>
            <a:endParaRPr lang="en-US" altLang="en-US" sz="1600">
              <a:solidFill>
                <a:schemeClr val="tx1"/>
              </a:solidFill>
              <a:latin typeface="Gill Sans Light"/>
              <a:ea typeface="Gill Sans Light"/>
              <a:cs typeface="Gill Sans Light"/>
            </a:endParaRPr>
          </a:p>
          <a:p>
            <a:pPr algn="r" eaLnBrk="1" hangingPunct="1"/>
            <a:endParaRPr lang="en-US" altLang="en-US" sz="1600">
              <a:solidFill>
                <a:schemeClr val="tx1"/>
              </a:solidFill>
              <a:latin typeface="Gill Sans Light"/>
              <a:ea typeface="Gill Sans Light"/>
              <a:cs typeface="Gill Sans Light"/>
            </a:endParaRPr>
          </a:p>
          <a:p>
            <a:pPr algn="r" eaLnBrk="1" hangingPunct="1"/>
            <a:r>
              <a:rPr lang="en-US" altLang="en-US" sz="1600">
                <a:solidFill>
                  <a:schemeClr val="tx1"/>
                </a:solidFill>
                <a:latin typeface="Gill Sans Light"/>
                <a:ea typeface="Gill Sans Light"/>
                <a:cs typeface="Gill Sans Light"/>
              </a:rPr>
              <a:t> </a:t>
            </a:r>
          </a:p>
          <a:p>
            <a:pPr algn="r" eaLnBrk="1" hangingPunct="1"/>
            <a:endParaRPr lang="en-US" altLang="en-US" sz="1600">
              <a:solidFill>
                <a:schemeClr val="tx1"/>
              </a:solidFill>
              <a:latin typeface="Gill Sans Light"/>
              <a:ea typeface="Gill Sans Light"/>
              <a:cs typeface="Gill Sans Light"/>
            </a:endParaRPr>
          </a:p>
          <a:p>
            <a:pPr algn="r" eaLnBrk="1" hangingPunct="1"/>
            <a:endParaRPr lang="en-US" altLang="en-US" sz="1600">
              <a:solidFill>
                <a:schemeClr val="tx1"/>
              </a:solidFill>
              <a:latin typeface="Gill Sans Light"/>
              <a:ea typeface="Gill Sans Light"/>
              <a:cs typeface="Gill Sans Light"/>
            </a:endParaRPr>
          </a:p>
        </p:txBody>
      </p:sp>
      <p:pic>
        <p:nvPicPr>
          <p:cNvPr id="4099" name="Picture 5" descr="M1_logo.eps"/>
          <p:cNvPicPr>
            <a:picLocks noChangeAspect="1"/>
          </p:cNvPicPr>
          <p:nvPr/>
        </p:nvPicPr>
        <p:blipFill>
          <a:blip r:embed="rId2">
            <a:extLst>
              <a:ext uri="{28A0092B-C50C-407E-A947-70E740481C1C}">
                <a14:useLocalDpi xmlns:a14="http://schemas.microsoft.com/office/drawing/2010/main" val="0"/>
              </a:ext>
            </a:extLst>
          </a:blip>
          <a:srcRect l="11353" t="2176" r="11449" b="29707"/>
          <a:stretch>
            <a:fillRect/>
          </a:stretch>
        </p:blipFill>
        <p:spPr bwMode="auto">
          <a:xfrm>
            <a:off x="1752601" y="5022850"/>
            <a:ext cx="1820863" cy="1606550"/>
          </a:xfrm>
          <a:prstGeom prst="rect">
            <a:avLst/>
          </a:prstGeom>
          <a:blipFill dpi="0" rotWithShape="1">
            <a:blip r:embed="rId3"/>
            <a:srcRect l="11353" t="2176" r="11449" b="29707"/>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100" name="Picture 11" descr="Footer.png"/>
          <p:cNvPicPr>
            <a:picLocks noChangeAspect="1"/>
          </p:cNvPicPr>
          <p:nvPr/>
        </p:nvPicPr>
        <p:blipFill>
          <a:blip r:embed="rId4">
            <a:extLst>
              <a:ext uri="{28A0092B-C50C-407E-A947-70E740481C1C}">
                <a14:useLocalDpi xmlns:a14="http://schemas.microsoft.com/office/drawing/2010/main" val="0"/>
              </a:ext>
            </a:extLst>
          </a:blip>
          <a:srcRect t="63422" r="9091"/>
          <a:stretch>
            <a:fillRect/>
          </a:stretch>
        </p:blipFill>
        <p:spPr bwMode="auto">
          <a:xfrm>
            <a:off x="1524000" y="6607176"/>
            <a:ext cx="91440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708526" y="6611938"/>
            <a:ext cx="2378075" cy="246062"/>
          </a:xfrm>
          <a:prstGeom prst="rect">
            <a:avLst/>
          </a:prstGeom>
          <a:noFill/>
        </p:spPr>
        <p:txBody>
          <a:bodyPr>
            <a:spAutoFit/>
          </a:bodyPr>
          <a:lstStyle/>
          <a:p>
            <a:pPr algn="ctr">
              <a:defRPr/>
            </a:pPr>
            <a:r>
              <a:rPr lang="en-US" sz="1000" kern="1000" spc="100" dirty="0">
                <a:solidFill>
                  <a:schemeClr val="bg1"/>
                </a:solidFill>
                <a:latin typeface="Gill Sans Light"/>
                <a:cs typeface="Gill Sans Light"/>
              </a:rPr>
              <a:t>missionfirsthousing.org</a:t>
            </a:r>
          </a:p>
        </p:txBody>
      </p:sp>
    </p:spTree>
    <p:extLst>
      <p:ext uri="{BB962C8B-B14F-4D97-AF65-F5344CB8AC3E}">
        <p14:creationId xmlns:p14="http://schemas.microsoft.com/office/powerpoint/2010/main" val="32389069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M1_logo.eps"/>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1353" t="2176" r="11448" b="29707"/>
          <a:stretch/>
        </p:blipFill>
        <p:spPr bwMode="auto">
          <a:xfrm>
            <a:off x="1752601" y="5022850"/>
            <a:ext cx="1820757" cy="1606550"/>
          </a:xfrm>
          <a:prstGeom prst="rect">
            <a:avLst/>
          </a:prstGeom>
          <a:blipFill>
            <a:blip r:embed="rId3">
              <a:duotone>
                <a:schemeClr val="bg2">
                  <a:shade val="45000"/>
                  <a:satMod val="135000"/>
                </a:schemeClr>
                <a:prstClr val="white"/>
              </a:duotone>
            </a:blip>
            <a:tile tx="0" ty="0" sx="100000" sy="100000" flip="none" algn="tl"/>
          </a:blipFill>
          <a:ln>
            <a:noFill/>
          </a:ln>
          <a:effectLst/>
        </p:spPr>
      </p:pic>
      <p:sp>
        <p:nvSpPr>
          <p:cNvPr id="3" name="Content Placeholder 2"/>
          <p:cNvSpPr>
            <a:spLocks noGrp="1"/>
          </p:cNvSpPr>
          <p:nvPr>
            <p:ph idx="1"/>
          </p:nvPr>
        </p:nvSpPr>
        <p:spPr>
          <a:xfrm>
            <a:off x="1752600" y="423863"/>
            <a:ext cx="4038600" cy="2330450"/>
          </a:xfrm>
        </p:spPr>
        <p:txBody>
          <a:bodyPr rtlCol="0">
            <a:noAutofit/>
          </a:bodyPr>
          <a:lstStyle/>
          <a:p>
            <a:pPr marL="0" indent="0">
              <a:buNone/>
              <a:defRPr/>
            </a:pPr>
            <a:r>
              <a:rPr lang="en-US" sz="1500" kern="1000" spc="100" dirty="0">
                <a:solidFill>
                  <a:srgbClr val="39B536"/>
                </a:solidFill>
                <a:latin typeface="Gill Sans"/>
                <a:cs typeface="Gill Sans Light"/>
              </a:rPr>
              <a:t>OUR VISION AND MISSION</a:t>
            </a:r>
            <a:endParaRPr lang="en-US" sz="1500" dirty="0">
              <a:latin typeface="Gill Sans Light"/>
              <a:cs typeface="Gill Sans Light"/>
            </a:endParaRPr>
          </a:p>
          <a:p>
            <a:pPr marL="0" indent="0">
              <a:buNone/>
              <a:defRPr/>
            </a:pPr>
            <a:r>
              <a:rPr lang="en-US" sz="1500" dirty="0">
                <a:latin typeface="Gill Sans Light"/>
                <a:cs typeface="Gill Sans Light"/>
              </a:rPr>
              <a:t>Mission First Housing Group’s mission is to develop and manage affordable, safe and sustainable homes for people in need, with a focus on the vulnerable. We ensure our residents have access to resources to help them live independently. We deliver housing that provides long-term benefits to residents and neighborhoods alike.</a:t>
            </a:r>
          </a:p>
          <a:p>
            <a:pPr marL="0" indent="0">
              <a:buNone/>
              <a:defRPr/>
            </a:pPr>
            <a:endParaRPr lang="en-US" sz="1500" dirty="0">
              <a:solidFill>
                <a:schemeClr val="tx2">
                  <a:lumMod val="65000"/>
                  <a:lumOff val="35000"/>
                </a:schemeClr>
              </a:solidFill>
              <a:latin typeface="Gill Sans Light"/>
              <a:cs typeface="Gill Sans Light"/>
            </a:endParaRPr>
          </a:p>
          <a:p>
            <a:pPr marL="0" indent="0">
              <a:buNone/>
              <a:defRPr/>
            </a:pPr>
            <a:r>
              <a:rPr lang="en-US" sz="1500" kern="1000" dirty="0">
                <a:solidFill>
                  <a:srgbClr val="39B536"/>
                </a:solidFill>
                <a:latin typeface="Gill Sans"/>
                <a:cs typeface="Gill Sans Light"/>
              </a:rPr>
              <a:t>Based in Philadelphia for nearly 30 years</a:t>
            </a:r>
            <a:r>
              <a:rPr lang="en-US" sz="1500" kern="1000" spc="100" dirty="0">
                <a:solidFill>
                  <a:srgbClr val="39B536"/>
                </a:solidFill>
                <a:latin typeface="Gill Sans"/>
                <a:cs typeface="Gill Sans Light"/>
              </a:rPr>
              <a:t>.</a:t>
            </a:r>
          </a:p>
        </p:txBody>
      </p:sp>
      <p:pic>
        <p:nvPicPr>
          <p:cNvPr id="5124" name="Picture 11" descr="Footer.png"/>
          <p:cNvPicPr>
            <a:picLocks noChangeAspect="1"/>
          </p:cNvPicPr>
          <p:nvPr/>
        </p:nvPicPr>
        <p:blipFill>
          <a:blip r:embed="rId4">
            <a:extLst>
              <a:ext uri="{28A0092B-C50C-407E-A947-70E740481C1C}">
                <a14:useLocalDpi xmlns:a14="http://schemas.microsoft.com/office/drawing/2010/main" val="0"/>
              </a:ext>
            </a:extLst>
          </a:blip>
          <a:srcRect t="63422" r="9091"/>
          <a:stretch>
            <a:fillRect/>
          </a:stretch>
        </p:blipFill>
        <p:spPr bwMode="auto">
          <a:xfrm>
            <a:off x="1524000" y="6607176"/>
            <a:ext cx="91440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6"/>
          <p:cNvSpPr txBox="1">
            <a:spLocks noChangeArrowheads="1"/>
          </p:cNvSpPr>
          <p:nvPr/>
        </p:nvSpPr>
        <p:spPr bwMode="auto">
          <a:xfrm>
            <a:off x="9928225" y="6581776"/>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a:solidFill>
                  <a:schemeClr val="bg1"/>
                </a:solidFill>
                <a:latin typeface="Gill Sans Light"/>
                <a:cs typeface="Helvetica" panose="020B0604020202020204" pitchFamily="34" charset="0"/>
              </a:rPr>
              <a:t>1</a:t>
            </a:r>
          </a:p>
        </p:txBody>
      </p:sp>
      <p:sp>
        <p:nvSpPr>
          <p:cNvPr id="10" name="TextBox 9"/>
          <p:cNvSpPr txBox="1"/>
          <p:nvPr/>
        </p:nvSpPr>
        <p:spPr>
          <a:xfrm>
            <a:off x="4708526" y="6611938"/>
            <a:ext cx="2378075" cy="246062"/>
          </a:xfrm>
          <a:prstGeom prst="rect">
            <a:avLst/>
          </a:prstGeom>
          <a:noFill/>
        </p:spPr>
        <p:txBody>
          <a:bodyPr>
            <a:spAutoFit/>
          </a:bodyPr>
          <a:lstStyle/>
          <a:p>
            <a:pPr algn="ctr">
              <a:defRPr/>
            </a:pPr>
            <a:r>
              <a:rPr lang="en-US" sz="1000" kern="1000" spc="100" dirty="0">
                <a:solidFill>
                  <a:schemeClr val="bg1"/>
                </a:solidFill>
                <a:latin typeface="Gill Sans Light"/>
                <a:cs typeface="Gill Sans Light"/>
              </a:rPr>
              <a:t>missionfirsthousing.org</a:t>
            </a:r>
          </a:p>
        </p:txBody>
      </p:sp>
      <p:sp>
        <p:nvSpPr>
          <p:cNvPr id="5127" name="Rectangle 1"/>
          <p:cNvSpPr>
            <a:spLocks noChangeArrowheads="1"/>
          </p:cNvSpPr>
          <p:nvPr/>
        </p:nvSpPr>
        <p:spPr bwMode="auto">
          <a:xfrm>
            <a:off x="6324601" y="4337050"/>
            <a:ext cx="42894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39B536"/>
                </a:solidFill>
                <a:latin typeface="Gill Sans Light"/>
              </a:rPr>
              <a:t>A full service nonprofit organization that develops and manages multi-family, affordable rental housing for more than 5,000 individuals and families in need in nealy 3,700 units throughout the Mid-Atlantic region from Central New Jersey to Washington, DC.</a:t>
            </a:r>
          </a:p>
        </p:txBody>
      </p:sp>
      <p:sp>
        <p:nvSpPr>
          <p:cNvPr id="9" name="Content Placeholder 2"/>
          <p:cNvSpPr txBox="1">
            <a:spLocks/>
          </p:cNvSpPr>
          <p:nvPr/>
        </p:nvSpPr>
        <p:spPr bwMode="auto">
          <a:xfrm>
            <a:off x="6324600" y="401638"/>
            <a:ext cx="4051300" cy="2362200"/>
          </a:xfrm>
          <a:prstGeom prst="rect">
            <a:avLst/>
          </a:prstGeom>
          <a:noFill/>
          <a:ln w="9525">
            <a:noFill/>
            <a:miter lim="800000"/>
            <a:headEnd/>
            <a:tailEnd/>
          </a:ln>
        </p:spPr>
        <p:txBody>
          <a:bodyPr/>
          <a:lstStyle/>
          <a:p>
            <a:pPr>
              <a:spcBef>
                <a:spcPct val="20000"/>
              </a:spcBef>
              <a:defRPr/>
            </a:pPr>
            <a:r>
              <a:rPr lang="en-US" sz="1500" kern="1000" dirty="0">
                <a:solidFill>
                  <a:srgbClr val="39B536"/>
                </a:solidFill>
                <a:latin typeface="Gill Sans"/>
                <a:cs typeface="Gill Sans Light"/>
              </a:rPr>
              <a:t>PORTFOLIO</a:t>
            </a:r>
          </a:p>
          <a:p>
            <a:pPr>
              <a:defRPr/>
            </a:pPr>
            <a:r>
              <a:rPr lang="en-US" sz="1500" dirty="0">
                <a:latin typeface="Gill Sans Light"/>
                <a:cs typeface="Gill Sans Light"/>
              </a:rPr>
              <a:t>Over 3,700 Affordable Housing Units</a:t>
            </a:r>
          </a:p>
          <a:p>
            <a:pPr>
              <a:defRPr/>
            </a:pPr>
            <a:endParaRPr lang="en-US" sz="1500" dirty="0">
              <a:latin typeface="Gill Sans Light"/>
              <a:cs typeface="Gill Sans Light"/>
            </a:endParaRPr>
          </a:p>
          <a:p>
            <a:pPr>
              <a:defRPr/>
            </a:pPr>
            <a:r>
              <a:rPr lang="en-US" sz="1500" dirty="0">
                <a:latin typeface="Gill Sans Light"/>
                <a:cs typeface="Gill Sans Light"/>
              </a:rPr>
              <a:t>422 Affordable Housing Units Preserved Since 2012 (326 in Pennsylvania)</a:t>
            </a:r>
          </a:p>
          <a:p>
            <a:pPr>
              <a:defRPr/>
            </a:pPr>
            <a:endParaRPr lang="en-US" sz="1500" dirty="0">
              <a:latin typeface="Gill Sans Light"/>
              <a:cs typeface="Gill Sans Light"/>
            </a:endParaRPr>
          </a:p>
          <a:p>
            <a:pPr>
              <a:defRPr/>
            </a:pPr>
            <a:r>
              <a:rPr lang="en-US" sz="1500" dirty="0">
                <a:latin typeface="Gill Sans Light"/>
                <a:cs typeface="Gill Sans Light"/>
              </a:rPr>
              <a:t>3,000 Affordable Housing Unit Pipeline</a:t>
            </a:r>
          </a:p>
          <a:p>
            <a:pPr>
              <a:defRPr/>
            </a:pPr>
            <a:endParaRPr lang="en-US" sz="1500" dirty="0">
              <a:latin typeface="Gill Sans Light"/>
              <a:cs typeface="Gill Sans Light"/>
            </a:endParaRPr>
          </a:p>
          <a:p>
            <a:pPr>
              <a:spcBef>
                <a:spcPct val="20000"/>
              </a:spcBef>
              <a:defRPr/>
            </a:pPr>
            <a:r>
              <a:rPr lang="en-US" sz="1500" kern="1000" dirty="0">
                <a:solidFill>
                  <a:srgbClr val="39B536"/>
                </a:solidFill>
                <a:latin typeface="Gill Sans"/>
                <a:cs typeface="Gill Sans Light"/>
              </a:rPr>
              <a:t>PEOPLE</a:t>
            </a:r>
          </a:p>
          <a:p>
            <a:pPr>
              <a:defRPr/>
            </a:pPr>
            <a:r>
              <a:rPr lang="en-US" sz="1500" dirty="0">
                <a:latin typeface="Gill Sans Light"/>
                <a:cs typeface="Gill Sans Light"/>
              </a:rPr>
              <a:t>Over 5,000 People Housed</a:t>
            </a:r>
          </a:p>
          <a:p>
            <a:pPr>
              <a:defRPr/>
            </a:pPr>
            <a:endParaRPr lang="en-US" sz="1500" dirty="0">
              <a:latin typeface="Gill Sans Light"/>
              <a:cs typeface="Gill Sans Light"/>
            </a:endParaRPr>
          </a:p>
          <a:p>
            <a:pPr>
              <a:defRPr/>
            </a:pPr>
            <a:r>
              <a:rPr lang="en-US" sz="1500" dirty="0">
                <a:latin typeface="Gill Sans Light"/>
                <a:cs typeface="Gill Sans Light"/>
              </a:rPr>
              <a:t>Over 1,000 Homeless People Housed</a:t>
            </a:r>
          </a:p>
          <a:p>
            <a:pPr>
              <a:defRPr/>
            </a:pPr>
            <a:endParaRPr lang="en-US" sz="1500" dirty="0">
              <a:latin typeface="Gill Sans Light"/>
              <a:cs typeface="Gill Sans Light"/>
            </a:endParaRPr>
          </a:p>
          <a:p>
            <a:pPr>
              <a:defRPr/>
            </a:pPr>
            <a:r>
              <a:rPr lang="en-US" sz="1500" dirty="0">
                <a:latin typeface="Gill Sans Light"/>
                <a:cs typeface="Gill Sans Light"/>
              </a:rPr>
              <a:t>More than 200 Veterans Housed</a:t>
            </a:r>
          </a:p>
          <a:p>
            <a:pPr>
              <a:defRPr/>
            </a:pPr>
            <a:endParaRPr lang="en-US" sz="1500" dirty="0">
              <a:latin typeface="Gill Sans Light"/>
              <a:cs typeface="Gill Sans Light"/>
            </a:endParaRPr>
          </a:p>
          <a:p>
            <a:pPr>
              <a:defRPr/>
            </a:pPr>
            <a:r>
              <a:rPr lang="en-US" sz="1500" dirty="0">
                <a:latin typeface="Gill Sans Light"/>
                <a:cs typeface="Gill Sans Light"/>
              </a:rPr>
              <a:t>Over 1,000 Seniors Housed</a:t>
            </a:r>
          </a:p>
        </p:txBody>
      </p:sp>
      <p:sp>
        <p:nvSpPr>
          <p:cNvPr id="12" name="Content Placeholder 2"/>
          <p:cNvSpPr txBox="1">
            <a:spLocks/>
          </p:cNvSpPr>
          <p:nvPr/>
        </p:nvSpPr>
        <p:spPr bwMode="auto">
          <a:xfrm>
            <a:off x="1752600" y="3581400"/>
            <a:ext cx="3276600" cy="1435100"/>
          </a:xfrm>
          <a:prstGeom prst="rect">
            <a:avLst/>
          </a:prstGeom>
          <a:noFill/>
          <a:ln w="9525">
            <a:noFill/>
            <a:miter lim="800000"/>
            <a:headEnd/>
            <a:tailEnd/>
          </a:ln>
        </p:spPr>
        <p:txBody>
          <a:bodyPr/>
          <a:lstStyle/>
          <a:p>
            <a:pPr>
              <a:spcBef>
                <a:spcPct val="20000"/>
              </a:spcBef>
              <a:defRPr/>
            </a:pPr>
            <a:r>
              <a:rPr lang="en-US" sz="1200" kern="1000" dirty="0">
                <a:solidFill>
                  <a:srgbClr val="39B536"/>
                </a:solidFill>
                <a:latin typeface="Gill Sans"/>
                <a:cs typeface="Gill Sans Light"/>
              </a:rPr>
              <a:t>MISSION FIRST HOUSING GROUP</a:t>
            </a:r>
          </a:p>
          <a:p>
            <a:pPr>
              <a:spcBef>
                <a:spcPct val="20000"/>
              </a:spcBef>
              <a:defRPr/>
            </a:pPr>
            <a:r>
              <a:rPr lang="en-US" sz="1000" dirty="0">
                <a:latin typeface="Gill Sans Light"/>
                <a:cs typeface="Gill Sans Light"/>
              </a:rPr>
              <a:t>1260 Housing Development Corporation</a:t>
            </a:r>
          </a:p>
          <a:p>
            <a:pPr>
              <a:spcBef>
                <a:spcPct val="20000"/>
              </a:spcBef>
              <a:defRPr/>
            </a:pPr>
            <a:r>
              <a:rPr lang="en-US" sz="1000" dirty="0">
                <a:latin typeface="Gill Sans Light"/>
                <a:cs typeface="Gill Sans Light"/>
              </a:rPr>
              <a:t>Columbus Property Management &amp; Development, Inc.</a:t>
            </a:r>
          </a:p>
          <a:p>
            <a:pPr>
              <a:spcBef>
                <a:spcPct val="20000"/>
              </a:spcBef>
              <a:defRPr/>
            </a:pPr>
            <a:r>
              <a:rPr lang="en-US" sz="1000" dirty="0">
                <a:latin typeface="Gill Sans Light"/>
                <a:cs typeface="Gill Sans Light"/>
              </a:rPr>
              <a:t>Mission First Housing Development Corporation</a:t>
            </a:r>
          </a:p>
          <a:p>
            <a:pPr>
              <a:spcBef>
                <a:spcPct val="20000"/>
              </a:spcBef>
              <a:defRPr/>
            </a:pPr>
            <a:r>
              <a:rPr lang="en-US" sz="1000" dirty="0">
                <a:latin typeface="Gill Sans Light"/>
                <a:cs typeface="Gill Sans Light"/>
              </a:rPr>
              <a:t>Dover Housing Development Corporation</a:t>
            </a:r>
          </a:p>
          <a:p>
            <a:pPr>
              <a:spcBef>
                <a:spcPct val="20000"/>
              </a:spcBef>
              <a:defRPr/>
            </a:pPr>
            <a:r>
              <a:rPr lang="en-US" sz="1000" dirty="0">
                <a:latin typeface="Gill Sans Light"/>
                <a:cs typeface="Gill Sans Light"/>
              </a:rPr>
              <a:t>ACHIEVEability</a:t>
            </a:r>
          </a:p>
          <a:p>
            <a:pPr>
              <a:spcBef>
                <a:spcPct val="20000"/>
              </a:spcBef>
              <a:defRPr/>
            </a:pPr>
            <a:r>
              <a:rPr lang="en-US" sz="1000" dirty="0">
                <a:latin typeface="Gill Sans Light"/>
                <a:cs typeface="Gill Sans Light"/>
              </a:rPr>
              <a:t>Making It Possible to End Homelessness</a:t>
            </a:r>
          </a:p>
          <a:p>
            <a:pPr>
              <a:spcBef>
                <a:spcPct val="20000"/>
              </a:spcBef>
              <a:defRPr/>
            </a:pPr>
            <a:r>
              <a:rPr lang="en-US" sz="1000" dirty="0">
                <a:latin typeface="Gill Sans Light"/>
                <a:cs typeface="Gill Sans Light"/>
              </a:rPr>
              <a:t>Philadelphia Council for Community Advancement </a:t>
            </a:r>
            <a:endParaRPr lang="en-US" sz="1500" dirty="0">
              <a:latin typeface="Gill Sans Light"/>
              <a:cs typeface="Gill Sans Light"/>
            </a:endParaRPr>
          </a:p>
        </p:txBody>
      </p:sp>
    </p:spTree>
    <p:extLst>
      <p:ext uri="{BB962C8B-B14F-4D97-AF65-F5344CB8AC3E}">
        <p14:creationId xmlns:p14="http://schemas.microsoft.com/office/powerpoint/2010/main" val="28876618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430588"/>
            <a:ext cx="4648200" cy="31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Content Placeholder 2"/>
          <p:cNvSpPr>
            <a:spLocks noGrp="1"/>
          </p:cNvSpPr>
          <p:nvPr>
            <p:ph idx="1"/>
          </p:nvPr>
        </p:nvSpPr>
        <p:spPr>
          <a:xfrm>
            <a:off x="1720850" y="698500"/>
            <a:ext cx="8694738" cy="3416300"/>
          </a:xfrm>
        </p:spPr>
        <p:txBody>
          <a:bodyPr>
            <a:normAutofit fontScale="92500" lnSpcReduction="20000"/>
          </a:bodyPr>
          <a:lstStyle/>
          <a:p>
            <a:pPr marL="233363" indent="-233363">
              <a:spcBef>
                <a:spcPts val="600"/>
              </a:spcBef>
              <a:defRPr/>
            </a:pPr>
            <a:r>
              <a:rPr lang="en-US" altLang="en-US" dirty="0">
                <a:latin typeface="Gill Sans Light"/>
                <a:ea typeface="Gill Sans Light"/>
                <a:cs typeface="Gill Sans Light"/>
              </a:rPr>
              <a:t>Contracts with Philadelphia’s Office of Homeless Services and Department of Behavioral Health to provide housing to:</a:t>
            </a:r>
          </a:p>
          <a:p>
            <a:pPr marL="457200" lvl="1" indent="-223838">
              <a:spcBef>
                <a:spcPts val="600"/>
              </a:spcBef>
              <a:buFont typeface="Arial" panose="020B0604020202020204" pitchFamily="34" charset="0"/>
              <a:buChar char="•"/>
              <a:defRPr/>
            </a:pPr>
            <a:r>
              <a:rPr lang="en-US" altLang="en-US" sz="1800" dirty="0">
                <a:latin typeface="Gill Sans Light"/>
                <a:ea typeface="Gill Sans Light"/>
                <a:cs typeface="Gill Sans Light"/>
              </a:rPr>
              <a:t>Previously homeless individuals and families</a:t>
            </a:r>
          </a:p>
          <a:p>
            <a:pPr marL="457200" lvl="1" indent="-223838">
              <a:spcBef>
                <a:spcPts val="600"/>
              </a:spcBef>
              <a:buFont typeface="Arial" panose="020B0604020202020204" pitchFamily="34" charset="0"/>
              <a:buChar char="•"/>
              <a:defRPr/>
            </a:pPr>
            <a:r>
              <a:rPr lang="en-US" altLang="en-US" sz="1800" dirty="0">
                <a:latin typeface="Gill Sans Light"/>
                <a:ea typeface="Gill Sans Light"/>
                <a:cs typeface="Gill Sans Light"/>
              </a:rPr>
              <a:t>Individuals with serious mental illness</a:t>
            </a:r>
          </a:p>
          <a:p>
            <a:pPr marL="233363" indent="-233363">
              <a:spcBef>
                <a:spcPct val="0"/>
              </a:spcBef>
              <a:defRPr/>
            </a:pPr>
            <a:r>
              <a:rPr lang="en-US" altLang="en-US" dirty="0">
                <a:latin typeface="Gill Sans Light"/>
                <a:ea typeface="Gill Sans Light"/>
                <a:cs typeface="Gill Sans Light"/>
              </a:rPr>
              <a:t>Montgomery County of Pennsylvania’s Department of Behavioral Health and Developmental Disabilities</a:t>
            </a:r>
          </a:p>
          <a:p>
            <a:pPr marL="233363" indent="-233363">
              <a:spcBef>
                <a:spcPct val="0"/>
              </a:spcBef>
              <a:defRPr/>
            </a:pPr>
            <a:r>
              <a:rPr lang="en-US" altLang="en-US" dirty="0">
                <a:latin typeface="Gill Sans Light"/>
                <a:ea typeface="Gill Sans Light"/>
                <a:cs typeface="Gill Sans Light"/>
              </a:rPr>
              <a:t>State of Delaware Health and Social Services’ Division of Substance Abuse and Mental Health</a:t>
            </a:r>
          </a:p>
          <a:p>
            <a:pPr marL="233363" indent="-233363">
              <a:spcBef>
                <a:spcPct val="0"/>
              </a:spcBef>
              <a:defRPr/>
            </a:pPr>
            <a:r>
              <a:rPr lang="en-US" altLang="en-US" dirty="0">
                <a:latin typeface="Gill Sans Light"/>
                <a:ea typeface="Gill Sans Light"/>
                <a:cs typeface="Gill Sans Light"/>
              </a:rPr>
              <a:t>The Whitehall, Spring City, Chester County—supportive housing for previously homeless veterans</a:t>
            </a:r>
          </a:p>
          <a:p>
            <a:pPr marL="233363" indent="-233363">
              <a:spcBef>
                <a:spcPct val="0"/>
              </a:spcBef>
              <a:defRPr/>
            </a:pPr>
            <a:r>
              <a:rPr lang="en-US" altLang="en-US" dirty="0">
                <a:latin typeface="Gill Sans Light"/>
                <a:ea typeface="Gill Sans Light"/>
                <a:cs typeface="Gill Sans Light"/>
              </a:rPr>
              <a:t>1700 total supportive housing units</a:t>
            </a:r>
          </a:p>
          <a:p>
            <a:pPr eaLnBrk="1" hangingPunct="1">
              <a:spcBef>
                <a:spcPct val="0"/>
              </a:spcBef>
              <a:defRPr/>
            </a:pPr>
            <a:endParaRPr lang="en-US" altLang="en-US" sz="2000" dirty="0">
              <a:latin typeface="Gill Sans Light"/>
              <a:ea typeface="Gill Sans Light"/>
              <a:cs typeface="Gill Sans Light"/>
            </a:endParaRPr>
          </a:p>
          <a:p>
            <a:pPr eaLnBrk="1" hangingPunct="1">
              <a:spcBef>
                <a:spcPct val="0"/>
              </a:spcBef>
              <a:defRPr/>
            </a:pPr>
            <a:endParaRPr lang="en-US" altLang="en-US" sz="2000" dirty="0">
              <a:latin typeface="Gill Sans Light"/>
              <a:ea typeface="Gill Sans Light"/>
              <a:cs typeface="Gill Sans Light"/>
            </a:endParaRPr>
          </a:p>
        </p:txBody>
      </p:sp>
      <p:pic>
        <p:nvPicPr>
          <p:cNvPr id="9" name="Picture 5" descr="M1_logo.eps"/>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1353" t="2176" r="11448" b="29707"/>
          <a:stretch/>
        </p:blipFill>
        <p:spPr bwMode="auto">
          <a:xfrm>
            <a:off x="1752601" y="5022850"/>
            <a:ext cx="1820757" cy="1606550"/>
          </a:xfrm>
          <a:prstGeom prst="rect">
            <a:avLst/>
          </a:prstGeom>
          <a:blipFill>
            <a:blip r:embed="rId4">
              <a:duotone>
                <a:schemeClr val="bg2">
                  <a:shade val="45000"/>
                  <a:satMod val="135000"/>
                </a:schemeClr>
                <a:prstClr val="white"/>
              </a:duotone>
            </a:blip>
            <a:tile tx="0" ty="0" sx="100000" sy="100000" flip="none" algn="tl"/>
          </a:blipFill>
          <a:ln>
            <a:noFill/>
          </a:ln>
          <a:effectLst/>
        </p:spPr>
      </p:pic>
      <p:pic>
        <p:nvPicPr>
          <p:cNvPr id="6149" name="Picture 11" descr="Footer.png"/>
          <p:cNvPicPr>
            <a:picLocks noChangeAspect="1"/>
          </p:cNvPicPr>
          <p:nvPr/>
        </p:nvPicPr>
        <p:blipFill>
          <a:blip r:embed="rId5">
            <a:extLst>
              <a:ext uri="{28A0092B-C50C-407E-A947-70E740481C1C}">
                <a14:useLocalDpi xmlns:a14="http://schemas.microsoft.com/office/drawing/2010/main" val="0"/>
              </a:ext>
            </a:extLst>
          </a:blip>
          <a:srcRect t="63422" r="9091"/>
          <a:stretch>
            <a:fillRect/>
          </a:stretch>
        </p:blipFill>
        <p:spPr bwMode="auto">
          <a:xfrm>
            <a:off x="1524000" y="6607176"/>
            <a:ext cx="91440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Box 6"/>
          <p:cNvSpPr txBox="1">
            <a:spLocks noChangeArrowheads="1"/>
          </p:cNvSpPr>
          <p:nvPr/>
        </p:nvSpPr>
        <p:spPr bwMode="auto">
          <a:xfrm>
            <a:off x="9928225" y="6581776"/>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a:solidFill>
                  <a:schemeClr val="bg1"/>
                </a:solidFill>
                <a:latin typeface="Gill Sans Light"/>
                <a:cs typeface="Helvetica" panose="020B0604020202020204" pitchFamily="34" charset="0"/>
              </a:rPr>
              <a:t>2</a:t>
            </a:r>
          </a:p>
        </p:txBody>
      </p:sp>
      <p:sp>
        <p:nvSpPr>
          <p:cNvPr id="14" name="TextBox 13"/>
          <p:cNvSpPr txBox="1"/>
          <p:nvPr/>
        </p:nvSpPr>
        <p:spPr>
          <a:xfrm>
            <a:off x="4708526" y="6611938"/>
            <a:ext cx="2378075" cy="246062"/>
          </a:xfrm>
          <a:prstGeom prst="rect">
            <a:avLst/>
          </a:prstGeom>
          <a:noFill/>
        </p:spPr>
        <p:txBody>
          <a:bodyPr>
            <a:spAutoFit/>
          </a:bodyPr>
          <a:lstStyle/>
          <a:p>
            <a:pPr algn="ctr">
              <a:defRPr/>
            </a:pPr>
            <a:r>
              <a:rPr lang="en-US" sz="1000" kern="1000" spc="100" dirty="0">
                <a:solidFill>
                  <a:schemeClr val="bg1"/>
                </a:solidFill>
                <a:latin typeface="Gill Sans Light"/>
                <a:cs typeface="Gill Sans Light"/>
              </a:rPr>
              <a:t>missionfirsthousing.org</a:t>
            </a:r>
          </a:p>
        </p:txBody>
      </p:sp>
      <p:sp>
        <p:nvSpPr>
          <p:cNvPr id="8" name="Content Placeholder 2"/>
          <p:cNvSpPr txBox="1">
            <a:spLocks/>
          </p:cNvSpPr>
          <p:nvPr/>
        </p:nvSpPr>
        <p:spPr bwMode="auto">
          <a:xfrm>
            <a:off x="1676401" y="292100"/>
            <a:ext cx="88296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en-US" sz="2000" kern="1000" spc="100" dirty="0">
                <a:solidFill>
                  <a:srgbClr val="39B536"/>
                </a:solidFill>
                <a:latin typeface="Gill Sans Light"/>
                <a:cs typeface="Gill Sans Light"/>
              </a:rPr>
              <a:t>MISSION FIRST’S SUPPORTIVE HOUSING</a:t>
            </a:r>
            <a:endParaRPr lang="en-US" sz="2000" dirty="0">
              <a:solidFill>
                <a:srgbClr val="39B536"/>
              </a:solidFill>
              <a:latin typeface="Gill Sans Light"/>
              <a:cs typeface="Gill Sans Light"/>
            </a:endParaRPr>
          </a:p>
        </p:txBody>
      </p:sp>
    </p:spTree>
    <p:extLst>
      <p:ext uri="{BB962C8B-B14F-4D97-AF65-F5344CB8AC3E}">
        <p14:creationId xmlns:p14="http://schemas.microsoft.com/office/powerpoint/2010/main" val="623480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M1_logo.eps"/>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1353" t="2176" r="11448" b="29707"/>
          <a:stretch/>
        </p:blipFill>
        <p:spPr bwMode="auto">
          <a:xfrm>
            <a:off x="1752601" y="5022850"/>
            <a:ext cx="1820757" cy="1606550"/>
          </a:xfrm>
          <a:prstGeom prst="rect">
            <a:avLst/>
          </a:prstGeom>
          <a:blipFill>
            <a:blip r:embed="rId3">
              <a:duotone>
                <a:schemeClr val="bg2">
                  <a:shade val="45000"/>
                  <a:satMod val="135000"/>
                </a:schemeClr>
                <a:prstClr val="white"/>
              </a:duotone>
            </a:blip>
            <a:tile tx="0" ty="0" sx="100000" sy="100000" flip="none" algn="tl"/>
          </a:blipFill>
          <a:ln>
            <a:noFill/>
          </a:ln>
          <a:effectLst/>
        </p:spPr>
      </p:pic>
      <p:pic>
        <p:nvPicPr>
          <p:cNvPr id="7171" name="Picture 11" descr="Footer.png"/>
          <p:cNvPicPr>
            <a:picLocks noChangeAspect="1"/>
          </p:cNvPicPr>
          <p:nvPr/>
        </p:nvPicPr>
        <p:blipFill>
          <a:blip r:embed="rId4">
            <a:extLst>
              <a:ext uri="{28A0092B-C50C-407E-A947-70E740481C1C}">
                <a14:useLocalDpi xmlns:a14="http://schemas.microsoft.com/office/drawing/2010/main" val="0"/>
              </a:ext>
            </a:extLst>
          </a:blip>
          <a:srcRect t="63422" r="9091"/>
          <a:stretch>
            <a:fillRect/>
          </a:stretch>
        </p:blipFill>
        <p:spPr bwMode="auto">
          <a:xfrm>
            <a:off x="1524000" y="6607176"/>
            <a:ext cx="91440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6"/>
          <p:cNvSpPr txBox="1">
            <a:spLocks noChangeArrowheads="1"/>
          </p:cNvSpPr>
          <p:nvPr/>
        </p:nvSpPr>
        <p:spPr bwMode="auto">
          <a:xfrm>
            <a:off x="9928225" y="6581776"/>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a:solidFill>
                  <a:schemeClr val="bg1"/>
                </a:solidFill>
                <a:latin typeface="Gill Sans Light"/>
                <a:cs typeface="Helvetica" panose="020B0604020202020204" pitchFamily="34" charset="0"/>
              </a:rPr>
              <a:t>3</a:t>
            </a:r>
          </a:p>
        </p:txBody>
      </p:sp>
      <p:sp>
        <p:nvSpPr>
          <p:cNvPr id="11" name="TextBox 10"/>
          <p:cNvSpPr txBox="1"/>
          <p:nvPr/>
        </p:nvSpPr>
        <p:spPr>
          <a:xfrm>
            <a:off x="4708526" y="6611938"/>
            <a:ext cx="2378075" cy="246062"/>
          </a:xfrm>
          <a:prstGeom prst="rect">
            <a:avLst/>
          </a:prstGeom>
          <a:noFill/>
        </p:spPr>
        <p:txBody>
          <a:bodyPr>
            <a:spAutoFit/>
          </a:bodyPr>
          <a:lstStyle/>
          <a:p>
            <a:pPr algn="ctr">
              <a:defRPr/>
            </a:pPr>
            <a:r>
              <a:rPr lang="en-US" sz="1000" kern="1000" spc="100" dirty="0">
                <a:solidFill>
                  <a:schemeClr val="bg1"/>
                </a:solidFill>
                <a:latin typeface="Gill Sans Light"/>
                <a:cs typeface="Gill Sans Light"/>
              </a:rPr>
              <a:t>missionfirsthousing.org</a:t>
            </a:r>
          </a:p>
        </p:txBody>
      </p:sp>
      <p:sp>
        <p:nvSpPr>
          <p:cNvPr id="5" name="Rectangle 4"/>
          <p:cNvSpPr/>
          <p:nvPr/>
        </p:nvSpPr>
        <p:spPr>
          <a:xfrm>
            <a:off x="1676401" y="708026"/>
            <a:ext cx="8143875" cy="1730375"/>
          </a:xfrm>
          <a:prstGeom prst="rect">
            <a:avLst/>
          </a:prstGeom>
        </p:spPr>
        <p:txBody>
          <a:bodyPr/>
          <a:lstStyle/>
          <a:p>
            <a:pPr>
              <a:defRPr/>
            </a:pPr>
            <a:r>
              <a:rPr lang="en-US" dirty="0">
                <a:latin typeface="Gill Sans Light"/>
              </a:rPr>
              <a:t>There are three key types of funding</a:t>
            </a:r>
          </a:p>
          <a:p>
            <a:pPr marL="285750" indent="-285750">
              <a:buFont typeface="Arial" panose="020B0604020202020204" pitchFamily="34" charset="0"/>
              <a:buChar char="•"/>
              <a:defRPr/>
            </a:pPr>
            <a:r>
              <a:rPr lang="en-US" dirty="0">
                <a:latin typeface="Gill Sans Light"/>
              </a:rPr>
              <a:t>Capital</a:t>
            </a:r>
          </a:p>
          <a:p>
            <a:pPr marL="285750" indent="-285750">
              <a:buFont typeface="Arial" panose="020B0604020202020204" pitchFamily="34" charset="0"/>
              <a:buChar char="•"/>
              <a:defRPr/>
            </a:pPr>
            <a:r>
              <a:rPr lang="en-US" dirty="0">
                <a:latin typeface="Gill Sans Light"/>
              </a:rPr>
              <a:t>Operating</a:t>
            </a:r>
          </a:p>
          <a:p>
            <a:pPr marL="285750" indent="-285750">
              <a:buFont typeface="Arial" panose="020B0604020202020204" pitchFamily="34" charset="0"/>
              <a:buChar char="•"/>
              <a:defRPr/>
            </a:pPr>
            <a:r>
              <a:rPr lang="en-US" dirty="0">
                <a:latin typeface="Gill Sans Light"/>
              </a:rPr>
              <a:t>Services</a:t>
            </a:r>
          </a:p>
          <a:p>
            <a:pPr>
              <a:defRPr/>
            </a:pPr>
            <a:endParaRPr lang="en-US" dirty="0">
              <a:latin typeface="Gill Sans Light"/>
            </a:endParaRPr>
          </a:p>
          <a:p>
            <a:pPr>
              <a:defRPr/>
            </a:pPr>
            <a:r>
              <a:rPr lang="en-US" i="1" dirty="0">
                <a:latin typeface="Gill Sans Light"/>
              </a:rPr>
              <a:t>                 Developers are mainly concerned with </a:t>
            </a:r>
            <a:r>
              <a:rPr lang="en-US" b="1" i="1" dirty="0">
                <a:latin typeface="Gill Sans Light"/>
              </a:rPr>
              <a:t>capital</a:t>
            </a:r>
            <a:r>
              <a:rPr lang="en-US" i="1" dirty="0">
                <a:latin typeface="Gill Sans Light"/>
              </a:rPr>
              <a:t> and </a:t>
            </a:r>
            <a:r>
              <a:rPr lang="en-US" b="1" i="1" dirty="0">
                <a:latin typeface="Gill Sans Light"/>
              </a:rPr>
              <a:t>operating.</a:t>
            </a:r>
            <a:endParaRPr lang="en-US" i="1" dirty="0">
              <a:latin typeface="Gill Sans Light"/>
            </a:endParaRPr>
          </a:p>
          <a:p>
            <a:pPr marL="285750" indent="-285750">
              <a:buFont typeface="Arial" panose="020B0604020202020204" pitchFamily="34" charset="0"/>
              <a:buChar char="•"/>
              <a:defRPr/>
            </a:pPr>
            <a:endParaRPr lang="en-US" altLang="en-US" dirty="0">
              <a:latin typeface="Gill Sans Light"/>
              <a:ea typeface="Times New Roman" panose="02020603050405020304" pitchFamily="18" charset="0"/>
            </a:endParaRPr>
          </a:p>
        </p:txBody>
      </p:sp>
      <p:sp>
        <p:nvSpPr>
          <p:cNvPr id="7" name="Content Placeholder 2"/>
          <p:cNvSpPr>
            <a:spLocks noGrp="1"/>
          </p:cNvSpPr>
          <p:nvPr>
            <p:ph idx="1"/>
          </p:nvPr>
        </p:nvSpPr>
        <p:spPr>
          <a:xfrm>
            <a:off x="1600200" y="301626"/>
            <a:ext cx="8382000" cy="460375"/>
          </a:xfrm>
        </p:spPr>
        <p:txBody>
          <a:bodyPr rtlCol="0">
            <a:noAutofit/>
          </a:bodyPr>
          <a:lstStyle/>
          <a:p>
            <a:pPr marL="0" indent="0">
              <a:buNone/>
              <a:defRPr/>
            </a:pPr>
            <a:r>
              <a:rPr lang="en-US" sz="2000" kern="1000" spc="100" dirty="0">
                <a:solidFill>
                  <a:srgbClr val="39B536"/>
                </a:solidFill>
                <a:latin typeface="Gill Sans Light"/>
                <a:cs typeface="Gill Sans Light"/>
              </a:rPr>
              <a:t>TYPES OF FUNDING</a:t>
            </a:r>
            <a:endParaRPr lang="en-US" sz="2000" dirty="0">
              <a:solidFill>
                <a:srgbClr val="39B536"/>
              </a:solidFill>
              <a:latin typeface="Gill Sans Light"/>
              <a:cs typeface="Gill Sans Light"/>
            </a:endParaRPr>
          </a:p>
        </p:txBody>
      </p:sp>
    </p:spTree>
    <p:extLst>
      <p:ext uri="{BB962C8B-B14F-4D97-AF65-F5344CB8AC3E}">
        <p14:creationId xmlns:p14="http://schemas.microsoft.com/office/powerpoint/2010/main" val="23583499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1"/>
          </p:nvPr>
        </p:nvSpPr>
        <p:spPr>
          <a:xfrm>
            <a:off x="1752601" y="3756025"/>
            <a:ext cx="8861425" cy="4476750"/>
          </a:xfrm>
        </p:spPr>
        <p:txBody>
          <a:bodyPr/>
          <a:lstStyle/>
          <a:p>
            <a:pPr marL="233363" indent="-233363">
              <a:defRPr/>
            </a:pPr>
            <a:r>
              <a:rPr lang="en-US" altLang="en-US" dirty="0">
                <a:latin typeface="Gill Sans Light"/>
              </a:rPr>
              <a:t>$$ to buy/build/renovate</a:t>
            </a:r>
          </a:p>
          <a:p>
            <a:pPr marL="233363" indent="-233363">
              <a:defRPr/>
            </a:pPr>
            <a:r>
              <a:rPr lang="en-US" altLang="en-US" dirty="0">
                <a:latin typeface="Gill Sans Light"/>
              </a:rPr>
              <a:t>Mostly from same sources as “conventional” affordable housing</a:t>
            </a:r>
          </a:p>
          <a:p>
            <a:pPr marL="1941513" lvl="1" indent="-225425">
              <a:buFont typeface="Arial" panose="020B0604020202020204" pitchFamily="34" charset="0"/>
              <a:buChar char="•"/>
              <a:defRPr/>
            </a:pPr>
            <a:r>
              <a:rPr lang="en-US" altLang="en-US" sz="1800" dirty="0">
                <a:latin typeface="Gill Sans Light"/>
              </a:rPr>
              <a:t>Low income housing tax credit equity: set-asides and points for supportive housing</a:t>
            </a:r>
          </a:p>
          <a:p>
            <a:pPr marL="1941513" lvl="1" indent="-225425">
              <a:buFont typeface="Arial" panose="020B0604020202020204" pitchFamily="34" charset="0"/>
              <a:buChar char="•"/>
              <a:defRPr/>
            </a:pPr>
            <a:r>
              <a:rPr lang="en-US" altLang="en-US" sz="1800" dirty="0">
                <a:latin typeface="Gill Sans Light"/>
              </a:rPr>
              <a:t>HOME/CDBG (via municipality): sometimes a special needs “pot” of funds (i.e., health reinvestment $$, SHP)</a:t>
            </a:r>
          </a:p>
          <a:p>
            <a:pPr marL="1941513" lvl="1" indent="-225425">
              <a:buFont typeface="Arial" panose="020B0604020202020204" pitchFamily="34" charset="0"/>
              <a:buChar char="•"/>
              <a:defRPr/>
            </a:pPr>
            <a:r>
              <a:rPr lang="en-US" altLang="en-US" sz="1800" dirty="0">
                <a:latin typeface="Gill Sans Light"/>
              </a:rPr>
              <a:t>State funds: PHARE, </a:t>
            </a:r>
            <a:r>
              <a:rPr lang="en-US" altLang="en-US" sz="1800" dirty="0" err="1">
                <a:latin typeface="Gill Sans Light"/>
              </a:rPr>
              <a:t>PennHOMES</a:t>
            </a:r>
            <a:endParaRPr lang="en-US" altLang="en-US" sz="1800" dirty="0">
              <a:latin typeface="Gill Sans Light"/>
            </a:endParaRPr>
          </a:p>
          <a:p>
            <a:pPr marL="1941513" lvl="1" indent="-225425">
              <a:buFont typeface="Arial" panose="020B0604020202020204" pitchFamily="34" charset="0"/>
              <a:buChar char="•"/>
              <a:defRPr/>
            </a:pPr>
            <a:r>
              <a:rPr lang="en-US" altLang="en-US" sz="1800" dirty="0">
                <a:latin typeface="Gill Sans Light"/>
              </a:rPr>
              <a:t>Federal Home Loan Bank Affordable Housing Program grants: easier to get for supportive housing projects</a:t>
            </a:r>
          </a:p>
          <a:p>
            <a:pPr eaLnBrk="1" hangingPunct="1">
              <a:spcBef>
                <a:spcPct val="0"/>
              </a:spcBef>
              <a:defRPr/>
            </a:pPr>
            <a:endParaRPr lang="en-US" altLang="en-US" dirty="0">
              <a:latin typeface="Gill Sans Light"/>
              <a:ea typeface="Gill Sans Light"/>
              <a:cs typeface="Gill Sans Light"/>
            </a:endParaRPr>
          </a:p>
          <a:p>
            <a:pPr eaLnBrk="1" hangingPunct="1">
              <a:spcBef>
                <a:spcPct val="0"/>
              </a:spcBef>
              <a:defRPr/>
            </a:pPr>
            <a:endParaRPr lang="en-US" altLang="en-US" dirty="0">
              <a:latin typeface="Gill Sans Light"/>
              <a:ea typeface="Gill Sans Light"/>
              <a:cs typeface="Gill Sans Light"/>
            </a:endParaRPr>
          </a:p>
        </p:txBody>
      </p:sp>
      <p:pic>
        <p:nvPicPr>
          <p:cNvPr id="9" name="Picture 5" descr="M1_logo.eps"/>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1353" t="2176" r="11448" b="29707"/>
          <a:stretch/>
        </p:blipFill>
        <p:spPr bwMode="auto">
          <a:xfrm>
            <a:off x="1752601" y="5022850"/>
            <a:ext cx="1820757" cy="1606550"/>
          </a:xfrm>
          <a:prstGeom prst="rect">
            <a:avLst/>
          </a:prstGeom>
          <a:blipFill>
            <a:blip r:embed="rId3">
              <a:duotone>
                <a:schemeClr val="bg2">
                  <a:shade val="45000"/>
                  <a:satMod val="135000"/>
                </a:schemeClr>
                <a:prstClr val="white"/>
              </a:duotone>
            </a:blip>
            <a:tile tx="0" ty="0" sx="100000" sy="100000" flip="none" algn="tl"/>
          </a:blipFill>
          <a:ln>
            <a:noFill/>
          </a:ln>
          <a:effectLst/>
        </p:spPr>
      </p:pic>
      <p:pic>
        <p:nvPicPr>
          <p:cNvPr id="8196" name="Picture 11" descr="Footer.png"/>
          <p:cNvPicPr>
            <a:picLocks noChangeAspect="1"/>
          </p:cNvPicPr>
          <p:nvPr/>
        </p:nvPicPr>
        <p:blipFill>
          <a:blip r:embed="rId4">
            <a:extLst>
              <a:ext uri="{28A0092B-C50C-407E-A947-70E740481C1C}">
                <a14:useLocalDpi xmlns:a14="http://schemas.microsoft.com/office/drawing/2010/main" val="0"/>
              </a:ext>
            </a:extLst>
          </a:blip>
          <a:srcRect t="63422" r="9091"/>
          <a:stretch>
            <a:fillRect/>
          </a:stretch>
        </p:blipFill>
        <p:spPr bwMode="auto">
          <a:xfrm>
            <a:off x="1524000" y="6607176"/>
            <a:ext cx="91440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6"/>
          <p:cNvSpPr txBox="1">
            <a:spLocks noChangeArrowheads="1"/>
          </p:cNvSpPr>
          <p:nvPr/>
        </p:nvSpPr>
        <p:spPr bwMode="auto">
          <a:xfrm>
            <a:off x="9928225" y="6581776"/>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a:solidFill>
                  <a:schemeClr val="bg1"/>
                </a:solidFill>
                <a:latin typeface="Gill Sans Light"/>
                <a:cs typeface="Helvetica" panose="020B0604020202020204" pitchFamily="34" charset="0"/>
              </a:rPr>
              <a:t>4</a:t>
            </a:r>
          </a:p>
        </p:txBody>
      </p:sp>
      <p:sp>
        <p:nvSpPr>
          <p:cNvPr id="14" name="TextBox 13"/>
          <p:cNvSpPr txBox="1"/>
          <p:nvPr/>
        </p:nvSpPr>
        <p:spPr>
          <a:xfrm>
            <a:off x="4708526" y="6611938"/>
            <a:ext cx="2378075" cy="246062"/>
          </a:xfrm>
          <a:prstGeom prst="rect">
            <a:avLst/>
          </a:prstGeom>
          <a:noFill/>
        </p:spPr>
        <p:txBody>
          <a:bodyPr>
            <a:spAutoFit/>
          </a:bodyPr>
          <a:lstStyle/>
          <a:p>
            <a:pPr algn="ctr">
              <a:defRPr/>
            </a:pPr>
            <a:r>
              <a:rPr lang="en-US" sz="1000" kern="1000" spc="100" dirty="0">
                <a:solidFill>
                  <a:schemeClr val="bg1"/>
                </a:solidFill>
                <a:latin typeface="Gill Sans Light"/>
                <a:cs typeface="Gill Sans Light"/>
              </a:rPr>
              <a:t>missionfirsthousing.org</a:t>
            </a:r>
          </a:p>
        </p:txBody>
      </p:sp>
      <p:sp>
        <p:nvSpPr>
          <p:cNvPr id="8" name="Content Placeholder 2"/>
          <p:cNvSpPr txBox="1">
            <a:spLocks/>
          </p:cNvSpPr>
          <p:nvPr/>
        </p:nvSpPr>
        <p:spPr bwMode="auto">
          <a:xfrm>
            <a:off x="1668464" y="3352800"/>
            <a:ext cx="88296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en-US" sz="2000" kern="1000" spc="100" dirty="0">
                <a:solidFill>
                  <a:srgbClr val="39B536"/>
                </a:solidFill>
                <a:latin typeface="Gill Sans Light"/>
                <a:cs typeface="Gill Sans Light"/>
              </a:rPr>
              <a:t>CAPITAL</a:t>
            </a:r>
            <a:endParaRPr lang="en-US" sz="2000" dirty="0">
              <a:solidFill>
                <a:srgbClr val="39B536"/>
              </a:solidFill>
              <a:latin typeface="Gill Sans Light"/>
              <a:cs typeface="Gill Sans Light"/>
            </a:endParaRPr>
          </a:p>
        </p:txBody>
      </p:sp>
      <p:pic>
        <p:nvPicPr>
          <p:cNvPr id="8200" name="Picture 2"/>
          <p:cNvPicPr>
            <a:picLocks noChangeAspect="1"/>
          </p:cNvPicPr>
          <p:nvPr/>
        </p:nvPicPr>
        <p:blipFill>
          <a:blip r:embed="rId5">
            <a:extLst>
              <a:ext uri="{28A0092B-C50C-407E-A947-70E740481C1C}">
                <a14:useLocalDpi xmlns:a14="http://schemas.microsoft.com/office/drawing/2010/main" val="0"/>
              </a:ext>
            </a:extLst>
          </a:blip>
          <a:srcRect l="-266" t="24179" r="1089" b="27464"/>
          <a:stretch>
            <a:fillRect/>
          </a:stretch>
        </p:blipFill>
        <p:spPr bwMode="auto">
          <a:xfrm>
            <a:off x="1500188" y="0"/>
            <a:ext cx="91678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3682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M1_logo.eps"/>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1353" t="2176" r="11448" b="29707"/>
          <a:stretch/>
        </p:blipFill>
        <p:spPr bwMode="auto">
          <a:xfrm>
            <a:off x="1752601" y="5022850"/>
            <a:ext cx="1820757" cy="1606550"/>
          </a:xfrm>
          <a:prstGeom prst="rect">
            <a:avLst/>
          </a:prstGeom>
          <a:blipFill>
            <a:blip r:embed="rId3">
              <a:duotone>
                <a:schemeClr val="bg2">
                  <a:shade val="45000"/>
                  <a:satMod val="135000"/>
                </a:schemeClr>
                <a:prstClr val="white"/>
              </a:duotone>
            </a:blip>
            <a:tile tx="0" ty="0" sx="100000" sy="100000" flip="none" algn="tl"/>
          </a:blipFill>
          <a:ln>
            <a:noFill/>
          </a:ln>
          <a:effectLst/>
        </p:spPr>
      </p:pic>
      <p:pic>
        <p:nvPicPr>
          <p:cNvPr id="9219" name="Content Placeholder 1"/>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752601" y="833438"/>
            <a:ext cx="8704263" cy="3052762"/>
          </a:xfrm>
        </p:spPr>
      </p:pic>
      <p:pic>
        <p:nvPicPr>
          <p:cNvPr id="9220" name="Picture 11" descr="Footer.png"/>
          <p:cNvPicPr>
            <a:picLocks noChangeAspect="1"/>
          </p:cNvPicPr>
          <p:nvPr/>
        </p:nvPicPr>
        <p:blipFill>
          <a:blip r:embed="rId5">
            <a:extLst>
              <a:ext uri="{28A0092B-C50C-407E-A947-70E740481C1C}">
                <a14:useLocalDpi xmlns:a14="http://schemas.microsoft.com/office/drawing/2010/main" val="0"/>
              </a:ext>
            </a:extLst>
          </a:blip>
          <a:srcRect t="63422" r="9091"/>
          <a:stretch>
            <a:fillRect/>
          </a:stretch>
        </p:blipFill>
        <p:spPr bwMode="auto">
          <a:xfrm>
            <a:off x="1524000" y="6607176"/>
            <a:ext cx="91440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6"/>
          <p:cNvSpPr txBox="1">
            <a:spLocks noChangeArrowheads="1"/>
          </p:cNvSpPr>
          <p:nvPr/>
        </p:nvSpPr>
        <p:spPr bwMode="auto">
          <a:xfrm>
            <a:off x="9928225" y="6581776"/>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a:solidFill>
                  <a:schemeClr val="bg1"/>
                </a:solidFill>
                <a:latin typeface="Gill Sans Light"/>
                <a:cs typeface="Helvetica" panose="020B0604020202020204" pitchFamily="34" charset="0"/>
              </a:rPr>
              <a:t>5</a:t>
            </a:r>
          </a:p>
        </p:txBody>
      </p:sp>
      <p:sp>
        <p:nvSpPr>
          <p:cNvPr id="11" name="TextBox 10"/>
          <p:cNvSpPr txBox="1"/>
          <p:nvPr/>
        </p:nvSpPr>
        <p:spPr>
          <a:xfrm>
            <a:off x="4708526" y="6611938"/>
            <a:ext cx="2378075" cy="246062"/>
          </a:xfrm>
          <a:prstGeom prst="rect">
            <a:avLst/>
          </a:prstGeom>
          <a:noFill/>
        </p:spPr>
        <p:txBody>
          <a:bodyPr>
            <a:spAutoFit/>
          </a:bodyPr>
          <a:lstStyle/>
          <a:p>
            <a:pPr algn="ctr">
              <a:defRPr/>
            </a:pPr>
            <a:r>
              <a:rPr lang="en-US" sz="1000" kern="1000" spc="100" dirty="0">
                <a:solidFill>
                  <a:schemeClr val="bg1"/>
                </a:solidFill>
                <a:latin typeface="Gill Sans Light"/>
                <a:cs typeface="Gill Sans Light"/>
              </a:rPr>
              <a:t>missionfirsthousing.org</a:t>
            </a:r>
          </a:p>
        </p:txBody>
      </p:sp>
      <p:sp>
        <p:nvSpPr>
          <p:cNvPr id="8" name="Content Placeholder 2"/>
          <p:cNvSpPr txBox="1">
            <a:spLocks/>
          </p:cNvSpPr>
          <p:nvPr/>
        </p:nvSpPr>
        <p:spPr bwMode="auto">
          <a:xfrm>
            <a:off x="1600200" y="304800"/>
            <a:ext cx="838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en-US" sz="2000" kern="1000" spc="100" dirty="0">
                <a:solidFill>
                  <a:srgbClr val="39B536"/>
                </a:solidFill>
                <a:latin typeface="Gill Sans Light"/>
                <a:cs typeface="Gill Sans Light"/>
              </a:rPr>
              <a:t>CAPITAL</a:t>
            </a:r>
            <a:endParaRPr lang="en-US" sz="2000" dirty="0">
              <a:solidFill>
                <a:srgbClr val="39B536"/>
              </a:solidFill>
              <a:latin typeface="Gill Sans Light"/>
              <a:cs typeface="Gill Sans Light"/>
            </a:endParaRPr>
          </a:p>
        </p:txBody>
      </p:sp>
    </p:spTree>
    <p:extLst>
      <p:ext uri="{BB962C8B-B14F-4D97-AF65-F5344CB8AC3E}">
        <p14:creationId xmlns:p14="http://schemas.microsoft.com/office/powerpoint/2010/main" val="41559304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CSH Community Investment –             Predevelopment &amp; Acquisition Financing</a:t>
            </a:r>
            <a:endParaRPr lang="en-US" dirty="0"/>
          </a:p>
        </p:txBody>
      </p:sp>
      <p:sp>
        <p:nvSpPr>
          <p:cNvPr id="3" name="Content Placeholder 2"/>
          <p:cNvSpPr>
            <a:spLocks noGrp="1"/>
          </p:cNvSpPr>
          <p:nvPr>
            <p:ph idx="1"/>
          </p:nvPr>
        </p:nvSpPr>
        <p:spPr>
          <a:xfrm>
            <a:off x="5085910" y="340111"/>
            <a:ext cx="5486400" cy="2560320"/>
          </a:xfrm>
        </p:spPr>
        <p:txBody>
          <a:bodyPr>
            <a:normAutofit/>
          </a:bodyPr>
          <a:lstStyle/>
          <a:p>
            <a:pPr marL="0" indent="0" algn="ctr">
              <a:buNone/>
            </a:pPr>
            <a:r>
              <a:rPr lang="en-US" sz="2200" b="1" dirty="0">
                <a:solidFill>
                  <a:srgbClr val="C00000"/>
                </a:solidFill>
              </a:rPr>
              <a:t>CSH is a source of early-stage financing, taken out at construction</a:t>
            </a:r>
          </a:p>
          <a:p>
            <a:pPr marL="0" indent="0" algn="ctr">
              <a:buNone/>
            </a:pPr>
            <a:endParaRPr lang="en-US" dirty="0"/>
          </a:p>
          <a:p>
            <a:pPr marL="0" indent="0" algn="ctr">
              <a:buNone/>
            </a:pPr>
            <a:endParaRPr lang="en-US" dirty="0" smtClean="0"/>
          </a:p>
          <a:p>
            <a:pPr marL="0" indent="0">
              <a:buNone/>
            </a:pPr>
            <a:endParaRPr lang="en-US" dirty="0"/>
          </a:p>
        </p:txBody>
      </p:sp>
      <p:sp>
        <p:nvSpPr>
          <p:cNvPr id="4" name="Footer Placeholder 3"/>
          <p:cNvSpPr>
            <a:spLocks noGrp="1"/>
          </p:cNvSpPr>
          <p:nvPr>
            <p:ph type="ftr" sz="quarter" idx="11"/>
          </p:nvPr>
        </p:nvSpPr>
        <p:spPr/>
        <p:txBody>
          <a:bodyPr/>
          <a:lstStyle/>
          <a:p>
            <a:r>
              <a:rPr lang="en-US" dirty="0" smtClean="0"/>
              <a:t>© All rights reserved. No utilization or reproduction of this material is allowed without the written permission of CSH.</a:t>
            </a:r>
            <a:endParaRPr lang="en-US" dirty="0"/>
          </a:p>
        </p:txBody>
      </p:sp>
      <p:sp>
        <p:nvSpPr>
          <p:cNvPr id="6" name="Content Placeholder 2"/>
          <p:cNvSpPr txBox="1">
            <a:spLocks/>
          </p:cNvSpPr>
          <p:nvPr/>
        </p:nvSpPr>
        <p:spPr>
          <a:xfrm>
            <a:off x="4936294" y="5176303"/>
            <a:ext cx="5486400" cy="1076628"/>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2"/>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lgn="ctr">
              <a:buNone/>
            </a:pPr>
            <a:r>
              <a:rPr lang="en-US" dirty="0"/>
              <a:t>Learn more at </a:t>
            </a:r>
            <a:r>
              <a:rPr lang="en-US" b="1" dirty="0">
                <a:hlinkClick r:id="rId3"/>
              </a:rPr>
              <a:t>https://www.csh.org/csh-solutions/lending-community-investment</a:t>
            </a:r>
            <a:r>
              <a:rPr lang="en-US" dirty="0">
                <a:hlinkClick r:id="rId3"/>
              </a:rPr>
              <a:t>/</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859553624"/>
              </p:ext>
            </p:extLst>
          </p:nvPr>
        </p:nvGraphicFramePr>
        <p:xfrm>
          <a:off x="3837547" y="1478943"/>
          <a:ext cx="7683894" cy="3651058"/>
        </p:xfrm>
        <a:graphic>
          <a:graphicData uri="http://schemas.openxmlformats.org/drawingml/2006/table">
            <a:tbl>
              <a:tblPr firstRow="1" bandRow="1">
                <a:tableStyleId>{5C22544A-7EE6-4342-B048-85BDC9FD1C3A}</a:tableStyleId>
              </a:tblPr>
              <a:tblGrid>
                <a:gridCol w="2561298">
                  <a:extLst>
                    <a:ext uri="{9D8B030D-6E8A-4147-A177-3AD203B41FA5}">
                      <a16:colId xmlns:a16="http://schemas.microsoft.com/office/drawing/2014/main" val="20000"/>
                    </a:ext>
                  </a:extLst>
                </a:gridCol>
                <a:gridCol w="2561298">
                  <a:extLst>
                    <a:ext uri="{9D8B030D-6E8A-4147-A177-3AD203B41FA5}">
                      <a16:colId xmlns:a16="http://schemas.microsoft.com/office/drawing/2014/main" val="20001"/>
                    </a:ext>
                  </a:extLst>
                </a:gridCol>
                <a:gridCol w="2561298">
                  <a:extLst>
                    <a:ext uri="{9D8B030D-6E8A-4147-A177-3AD203B41FA5}">
                      <a16:colId xmlns:a16="http://schemas.microsoft.com/office/drawing/2014/main" val="20002"/>
                    </a:ext>
                  </a:extLst>
                </a:gridCol>
              </a:tblGrid>
              <a:tr h="941285">
                <a:tc>
                  <a:txBody>
                    <a:bodyPr/>
                    <a:lstStyle/>
                    <a:p>
                      <a:pPr marL="0" marR="0" algn="ctr">
                        <a:lnSpc>
                          <a:spcPct val="107000"/>
                        </a:lnSpc>
                        <a:spcBef>
                          <a:spcPts val="0"/>
                        </a:spcBef>
                        <a:spcAft>
                          <a:spcPts val="800"/>
                        </a:spcAft>
                      </a:pPr>
                      <a:r>
                        <a:rPr lang="en-US" sz="1600" dirty="0">
                          <a:effectLst/>
                        </a:rPr>
                        <a:t>Project Initiation </a:t>
                      </a:r>
                      <a:r>
                        <a:rPr lang="en-US" sz="1600" dirty="0" smtClean="0">
                          <a:effectLst/>
                        </a:rPr>
                        <a:t>Loans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7588" marR="87588" marT="43794" marB="43794" anchor="ctr"/>
                </a:tc>
                <a:tc>
                  <a:txBody>
                    <a:bodyPr/>
                    <a:lstStyle/>
                    <a:p>
                      <a:pPr marL="0" marR="0" algn="ctr">
                        <a:lnSpc>
                          <a:spcPct val="107000"/>
                        </a:lnSpc>
                        <a:spcBef>
                          <a:spcPts val="0"/>
                        </a:spcBef>
                        <a:spcAft>
                          <a:spcPts val="800"/>
                        </a:spcAft>
                      </a:pPr>
                      <a:r>
                        <a:rPr lang="en-US" sz="1600" dirty="0">
                          <a:effectLst/>
                        </a:rPr>
                        <a:t>Acquisition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7588" marR="87588" marT="43794" marB="43794" anchor="ctr"/>
                </a:tc>
                <a:tc>
                  <a:txBody>
                    <a:bodyPr/>
                    <a:lstStyle/>
                    <a:p>
                      <a:pPr marL="0" marR="0" algn="ctr">
                        <a:lnSpc>
                          <a:spcPct val="107000"/>
                        </a:lnSpc>
                        <a:spcBef>
                          <a:spcPts val="0"/>
                        </a:spcBef>
                        <a:spcAft>
                          <a:spcPts val="800"/>
                        </a:spcAft>
                      </a:pPr>
                      <a:r>
                        <a:rPr lang="en-US" sz="1600" dirty="0">
                          <a:effectLst/>
                        </a:rPr>
                        <a:t>Predevelopment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7588" marR="87588" marT="43794" marB="43794" anchor="ctr"/>
                </a:tc>
                <a:extLst>
                  <a:ext uri="{0D108BD9-81ED-4DB2-BD59-A6C34878D82A}">
                    <a16:rowId xmlns:a16="http://schemas.microsoft.com/office/drawing/2014/main" val="10000"/>
                  </a:ext>
                </a:extLst>
              </a:tr>
              <a:tr h="545057">
                <a:tc>
                  <a:txBody>
                    <a:bodyPr/>
                    <a:lstStyle/>
                    <a:p>
                      <a:pPr marL="0" marR="0" algn="ctr">
                        <a:lnSpc>
                          <a:spcPct val="107000"/>
                        </a:lnSpc>
                        <a:spcBef>
                          <a:spcPts val="0"/>
                        </a:spcBef>
                        <a:spcAft>
                          <a:spcPts val="800"/>
                        </a:spcAft>
                      </a:pPr>
                      <a:r>
                        <a:rPr lang="en-US" sz="1600" b="1" dirty="0" smtClean="0">
                          <a:solidFill>
                            <a:schemeClr val="accent2"/>
                          </a:solidFill>
                          <a:effectLst/>
                        </a:rPr>
                        <a:t>Interest: 0% for 24 mos.</a:t>
                      </a:r>
                      <a:endParaRPr lang="en-US" sz="16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87588" marR="87588" marT="43794" marB="43794" anchor="ctr"/>
                </a:tc>
                <a:tc>
                  <a:txBody>
                    <a:bodyPr/>
                    <a:lstStyle/>
                    <a:p>
                      <a:pPr marL="0" marR="0" algn="ctr">
                        <a:lnSpc>
                          <a:spcPct val="107000"/>
                        </a:lnSpc>
                        <a:spcBef>
                          <a:spcPts val="0"/>
                        </a:spcBef>
                        <a:spcAft>
                          <a:spcPts val="800"/>
                        </a:spcAft>
                      </a:pPr>
                      <a:r>
                        <a:rPr lang="en-US" sz="1600" b="1" dirty="0" smtClean="0">
                          <a:solidFill>
                            <a:schemeClr val="accent2"/>
                          </a:solidFill>
                          <a:effectLst/>
                        </a:rPr>
                        <a:t>Interest:</a:t>
                      </a:r>
                      <a:r>
                        <a:rPr lang="en-US" sz="1600" b="1" baseline="0" dirty="0" smtClean="0">
                          <a:solidFill>
                            <a:schemeClr val="accent2"/>
                          </a:solidFill>
                          <a:effectLst/>
                        </a:rPr>
                        <a:t> </a:t>
                      </a:r>
                      <a:r>
                        <a:rPr lang="en-US" sz="1600" b="1" dirty="0" smtClean="0">
                          <a:solidFill>
                            <a:schemeClr val="accent2"/>
                          </a:solidFill>
                          <a:effectLst/>
                        </a:rPr>
                        <a:t>6% fixed</a:t>
                      </a:r>
                      <a:endParaRPr lang="en-US" sz="16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87588" marR="87588" marT="43794" marB="43794" anchor="ctr"/>
                </a:tc>
                <a:tc>
                  <a:txBody>
                    <a:bodyPr/>
                    <a:lstStyle/>
                    <a:p>
                      <a:pPr marL="0" marR="0" algn="ctr">
                        <a:lnSpc>
                          <a:spcPct val="107000"/>
                        </a:lnSpc>
                        <a:spcBef>
                          <a:spcPts val="0"/>
                        </a:spcBef>
                        <a:spcAft>
                          <a:spcPts val="800"/>
                        </a:spcAft>
                      </a:pPr>
                      <a:r>
                        <a:rPr lang="en-US" sz="1600" b="1" dirty="0" smtClean="0">
                          <a:solidFill>
                            <a:schemeClr val="accent2"/>
                          </a:solidFill>
                          <a:effectLst/>
                        </a:rPr>
                        <a:t>Interest:</a:t>
                      </a:r>
                      <a:r>
                        <a:rPr lang="en-US" sz="1600" b="1" baseline="0" dirty="0" smtClean="0">
                          <a:solidFill>
                            <a:schemeClr val="accent2"/>
                          </a:solidFill>
                          <a:effectLst/>
                        </a:rPr>
                        <a:t> </a:t>
                      </a:r>
                      <a:r>
                        <a:rPr lang="en-US" sz="1600" b="1" dirty="0" smtClean="0">
                          <a:solidFill>
                            <a:schemeClr val="accent2"/>
                          </a:solidFill>
                          <a:effectLst/>
                        </a:rPr>
                        <a:t>6% fixed</a:t>
                      </a:r>
                      <a:endParaRPr lang="en-US" sz="16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87588" marR="87588" marT="43794" marB="43794" anchor="ctr"/>
                </a:tc>
                <a:extLst>
                  <a:ext uri="{0D108BD9-81ED-4DB2-BD59-A6C34878D82A}">
                    <a16:rowId xmlns:a16="http://schemas.microsoft.com/office/drawing/2014/main" val="10001"/>
                  </a:ext>
                </a:extLst>
              </a:tr>
              <a:tr h="545057">
                <a:tc>
                  <a:txBody>
                    <a:bodyPr/>
                    <a:lstStyle/>
                    <a:p>
                      <a:pPr marL="0" marR="0" algn="ctr">
                        <a:lnSpc>
                          <a:spcPct val="107000"/>
                        </a:lnSpc>
                        <a:spcBef>
                          <a:spcPts val="0"/>
                        </a:spcBef>
                        <a:spcAft>
                          <a:spcPts val="800"/>
                        </a:spcAft>
                      </a:pPr>
                      <a:r>
                        <a:rPr lang="en-US" sz="1600" b="1" dirty="0" smtClean="0">
                          <a:solidFill>
                            <a:schemeClr val="accent2"/>
                          </a:solidFill>
                          <a:effectLst/>
                        </a:rPr>
                        <a:t>Typical</a:t>
                      </a:r>
                      <a:r>
                        <a:rPr lang="en-US" sz="1600" b="1" baseline="0" dirty="0" smtClean="0">
                          <a:solidFill>
                            <a:schemeClr val="accent2"/>
                          </a:solidFill>
                          <a:effectLst/>
                        </a:rPr>
                        <a:t> Term: </a:t>
                      </a:r>
                      <a:r>
                        <a:rPr lang="en-US" sz="1600" b="1" dirty="0" smtClean="0">
                          <a:solidFill>
                            <a:schemeClr val="accent2"/>
                          </a:solidFill>
                          <a:effectLst/>
                        </a:rPr>
                        <a:t>3</a:t>
                      </a:r>
                      <a:r>
                        <a:rPr lang="en-US" sz="1600" b="1" baseline="0" dirty="0" smtClean="0">
                          <a:solidFill>
                            <a:schemeClr val="accent2"/>
                          </a:solidFill>
                          <a:effectLst/>
                        </a:rPr>
                        <a:t> </a:t>
                      </a:r>
                      <a:r>
                        <a:rPr lang="en-US" sz="1600" b="1" dirty="0" smtClean="0">
                          <a:solidFill>
                            <a:schemeClr val="accent2"/>
                          </a:solidFill>
                          <a:effectLst/>
                        </a:rPr>
                        <a:t>years</a:t>
                      </a:r>
                      <a:endParaRPr lang="en-US" sz="16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87588" marR="87588" marT="43794" marB="43794" anchor="ctr"/>
                </a:tc>
                <a:tc>
                  <a:txBody>
                    <a:bodyPr/>
                    <a:lstStyle/>
                    <a:p>
                      <a:pPr marL="0" marR="0" algn="ctr">
                        <a:lnSpc>
                          <a:spcPct val="107000"/>
                        </a:lnSpc>
                        <a:spcBef>
                          <a:spcPts val="0"/>
                        </a:spcBef>
                        <a:spcAft>
                          <a:spcPts val="800"/>
                        </a:spcAft>
                      </a:pPr>
                      <a:r>
                        <a:rPr lang="en-US" sz="1600" b="1" dirty="0" smtClean="0">
                          <a:solidFill>
                            <a:schemeClr val="accent2"/>
                          </a:solidFill>
                          <a:effectLst/>
                        </a:rPr>
                        <a:t>Typical</a:t>
                      </a:r>
                      <a:r>
                        <a:rPr lang="en-US" sz="1600" b="1" baseline="0" dirty="0" smtClean="0">
                          <a:solidFill>
                            <a:schemeClr val="accent2"/>
                          </a:solidFill>
                          <a:effectLst/>
                        </a:rPr>
                        <a:t> Term: </a:t>
                      </a:r>
                      <a:r>
                        <a:rPr lang="en-US" sz="1600" b="1" dirty="0" smtClean="0">
                          <a:solidFill>
                            <a:schemeClr val="accent2"/>
                          </a:solidFill>
                          <a:effectLst/>
                        </a:rPr>
                        <a:t>3</a:t>
                      </a:r>
                      <a:r>
                        <a:rPr lang="en-US" sz="1600" b="1" baseline="0" dirty="0" smtClean="0">
                          <a:solidFill>
                            <a:schemeClr val="accent2"/>
                          </a:solidFill>
                          <a:effectLst/>
                        </a:rPr>
                        <a:t> </a:t>
                      </a:r>
                      <a:r>
                        <a:rPr lang="en-US" sz="1600" b="1" dirty="0" smtClean="0">
                          <a:solidFill>
                            <a:schemeClr val="accent2"/>
                          </a:solidFill>
                          <a:effectLst/>
                        </a:rPr>
                        <a:t>years</a:t>
                      </a:r>
                      <a:endParaRPr lang="en-US" sz="16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87588" marR="87588" marT="43794" marB="43794" anchor="ctr"/>
                </a:tc>
                <a:tc>
                  <a:txBody>
                    <a:bodyPr/>
                    <a:lstStyle/>
                    <a:p>
                      <a:pPr marL="0" marR="0" algn="ctr">
                        <a:lnSpc>
                          <a:spcPct val="107000"/>
                        </a:lnSpc>
                        <a:spcBef>
                          <a:spcPts val="0"/>
                        </a:spcBef>
                        <a:spcAft>
                          <a:spcPts val="800"/>
                        </a:spcAft>
                      </a:pPr>
                      <a:r>
                        <a:rPr lang="en-US" sz="1600" b="1" dirty="0" smtClean="0">
                          <a:solidFill>
                            <a:schemeClr val="accent2"/>
                          </a:solidFill>
                          <a:effectLst/>
                        </a:rPr>
                        <a:t>Typical</a:t>
                      </a:r>
                      <a:r>
                        <a:rPr lang="en-US" sz="1600" b="1" baseline="0" dirty="0" smtClean="0">
                          <a:solidFill>
                            <a:schemeClr val="accent2"/>
                          </a:solidFill>
                          <a:effectLst/>
                        </a:rPr>
                        <a:t> Term: </a:t>
                      </a:r>
                      <a:r>
                        <a:rPr lang="en-US" sz="1600" b="1" dirty="0" smtClean="0">
                          <a:solidFill>
                            <a:schemeClr val="accent2"/>
                          </a:solidFill>
                          <a:effectLst/>
                        </a:rPr>
                        <a:t>3</a:t>
                      </a:r>
                      <a:r>
                        <a:rPr lang="en-US" sz="1600" b="1" baseline="0" dirty="0" smtClean="0">
                          <a:solidFill>
                            <a:schemeClr val="accent2"/>
                          </a:solidFill>
                          <a:effectLst/>
                        </a:rPr>
                        <a:t> </a:t>
                      </a:r>
                      <a:r>
                        <a:rPr lang="en-US" sz="1600" b="1" dirty="0" smtClean="0">
                          <a:solidFill>
                            <a:schemeClr val="accent2"/>
                          </a:solidFill>
                          <a:effectLst/>
                        </a:rPr>
                        <a:t>years</a:t>
                      </a:r>
                      <a:endParaRPr lang="en-US" sz="16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87588" marR="87588" marT="43794" marB="43794" anchor="ctr"/>
                </a:tc>
                <a:extLst>
                  <a:ext uri="{0D108BD9-81ED-4DB2-BD59-A6C34878D82A}">
                    <a16:rowId xmlns:a16="http://schemas.microsoft.com/office/drawing/2014/main" val="10002"/>
                  </a:ext>
                </a:extLst>
              </a:tr>
              <a:tr h="974108">
                <a:tc>
                  <a:txBody>
                    <a:bodyPr/>
                    <a:lstStyle/>
                    <a:p>
                      <a:pPr marL="0" marR="0" algn="ctr">
                        <a:lnSpc>
                          <a:spcPct val="107000"/>
                        </a:lnSpc>
                        <a:spcBef>
                          <a:spcPts val="0"/>
                        </a:spcBef>
                        <a:spcAft>
                          <a:spcPts val="800"/>
                        </a:spcAft>
                      </a:pPr>
                      <a:r>
                        <a:rPr lang="en-US" sz="1600" b="1" dirty="0" smtClean="0">
                          <a:solidFill>
                            <a:schemeClr val="accent2"/>
                          </a:solidFill>
                          <a:effectLst/>
                        </a:rPr>
                        <a:t>Typical Range:             Up to </a:t>
                      </a:r>
                      <a:r>
                        <a:rPr lang="en-US" sz="1600" b="1" dirty="0">
                          <a:solidFill>
                            <a:schemeClr val="accent2"/>
                          </a:solidFill>
                          <a:effectLst/>
                        </a:rPr>
                        <a:t>$50k</a:t>
                      </a:r>
                      <a:endParaRPr lang="en-US" sz="16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87588" marR="87588" marT="43794" marB="43794" anchor="ctr"/>
                </a:tc>
                <a:tc>
                  <a:txBody>
                    <a:bodyPr/>
                    <a:lstStyle/>
                    <a:p>
                      <a:pPr marL="0" marR="0" algn="ctr">
                        <a:lnSpc>
                          <a:spcPct val="107000"/>
                        </a:lnSpc>
                        <a:spcBef>
                          <a:spcPts val="0"/>
                        </a:spcBef>
                        <a:spcAft>
                          <a:spcPts val="800"/>
                        </a:spcAft>
                      </a:pPr>
                      <a:r>
                        <a:rPr lang="en-US" sz="1600" b="1" dirty="0" smtClean="0">
                          <a:solidFill>
                            <a:schemeClr val="accent2"/>
                          </a:solidFill>
                          <a:effectLst/>
                        </a:rPr>
                        <a:t>Typical Range:                 $150k </a:t>
                      </a:r>
                      <a:r>
                        <a:rPr lang="en-US" sz="1600" b="1" baseline="0" dirty="0" smtClean="0">
                          <a:solidFill>
                            <a:schemeClr val="accent2"/>
                          </a:solidFill>
                          <a:effectLst/>
                        </a:rPr>
                        <a:t>- $5 million</a:t>
                      </a:r>
                      <a:endParaRPr lang="en-US" sz="16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87588" marR="87588" marT="43794" marB="43794" anchor="ctr"/>
                </a:tc>
                <a:tc>
                  <a:txBody>
                    <a:bodyPr/>
                    <a:lstStyle/>
                    <a:p>
                      <a:pPr marL="0" marR="0" algn="ctr">
                        <a:lnSpc>
                          <a:spcPct val="107000"/>
                        </a:lnSpc>
                        <a:spcBef>
                          <a:spcPts val="0"/>
                        </a:spcBef>
                        <a:spcAft>
                          <a:spcPts val="800"/>
                        </a:spcAft>
                      </a:pPr>
                      <a:r>
                        <a:rPr lang="en-US" sz="1600" b="1" dirty="0" smtClean="0">
                          <a:solidFill>
                            <a:schemeClr val="accent2"/>
                          </a:solidFill>
                          <a:effectLst/>
                        </a:rPr>
                        <a:t>Typical Range:              $150k - $2 million           (Up</a:t>
                      </a:r>
                      <a:r>
                        <a:rPr lang="en-US" sz="1600" b="1" baseline="0" dirty="0" smtClean="0">
                          <a:solidFill>
                            <a:schemeClr val="accent2"/>
                          </a:solidFill>
                          <a:effectLst/>
                        </a:rPr>
                        <a:t> to</a:t>
                      </a:r>
                      <a:r>
                        <a:rPr lang="en-US" sz="1600" b="1" dirty="0" smtClean="0">
                          <a:solidFill>
                            <a:schemeClr val="accent2"/>
                          </a:solidFill>
                          <a:effectLst/>
                        </a:rPr>
                        <a:t> </a:t>
                      </a:r>
                      <a:r>
                        <a:rPr lang="en-US" sz="1600" b="1" dirty="0">
                          <a:solidFill>
                            <a:schemeClr val="accent2"/>
                          </a:solidFill>
                          <a:effectLst/>
                        </a:rPr>
                        <a:t>$500k </a:t>
                      </a:r>
                      <a:r>
                        <a:rPr lang="en-US" sz="1600" b="1" dirty="0" smtClean="0">
                          <a:solidFill>
                            <a:schemeClr val="accent2"/>
                          </a:solidFill>
                          <a:effectLst/>
                        </a:rPr>
                        <a:t>unsecured)</a:t>
                      </a:r>
                      <a:endParaRPr lang="en-US" sz="16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87588" marR="87588" marT="43794" marB="43794" anchor="ctr"/>
                </a:tc>
                <a:extLst>
                  <a:ext uri="{0D108BD9-81ED-4DB2-BD59-A6C34878D82A}">
                    <a16:rowId xmlns:a16="http://schemas.microsoft.com/office/drawing/2014/main" val="10003"/>
                  </a:ext>
                </a:extLst>
              </a:tr>
              <a:tr h="645551">
                <a:tc>
                  <a:txBody>
                    <a:bodyPr/>
                    <a:lstStyle/>
                    <a:p>
                      <a:pPr marL="0" marR="0" algn="ctr">
                        <a:lnSpc>
                          <a:spcPct val="107000"/>
                        </a:lnSpc>
                        <a:spcBef>
                          <a:spcPts val="0"/>
                        </a:spcBef>
                        <a:spcAft>
                          <a:spcPts val="800"/>
                        </a:spcAft>
                      </a:pPr>
                      <a:r>
                        <a:rPr lang="en-US" sz="1600" b="1">
                          <a:solidFill>
                            <a:schemeClr val="accent2"/>
                          </a:solidFill>
                          <a:effectLst/>
                        </a:rPr>
                        <a:t>No Collateral</a:t>
                      </a:r>
                      <a:endParaRPr lang="en-US" sz="1600" b="1">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87588" marR="87588" marT="43794" marB="43794" anchor="ctr"/>
                </a:tc>
                <a:tc>
                  <a:txBody>
                    <a:bodyPr/>
                    <a:lstStyle/>
                    <a:p>
                      <a:pPr marL="0" marR="0" algn="ctr">
                        <a:lnSpc>
                          <a:spcPct val="107000"/>
                        </a:lnSpc>
                        <a:spcBef>
                          <a:spcPts val="0"/>
                        </a:spcBef>
                        <a:spcAft>
                          <a:spcPts val="800"/>
                        </a:spcAft>
                      </a:pPr>
                      <a:r>
                        <a:rPr lang="en-US" sz="1600" b="1" dirty="0">
                          <a:solidFill>
                            <a:schemeClr val="accent2"/>
                          </a:solidFill>
                          <a:effectLst/>
                        </a:rPr>
                        <a:t>130% </a:t>
                      </a:r>
                      <a:r>
                        <a:rPr lang="en-US" sz="1600" b="1" dirty="0" smtClean="0">
                          <a:solidFill>
                            <a:schemeClr val="accent2"/>
                          </a:solidFill>
                          <a:effectLst/>
                        </a:rPr>
                        <a:t>LTV </a:t>
                      </a:r>
                      <a:r>
                        <a:rPr lang="en-US" sz="1400" b="1" dirty="0" smtClean="0">
                          <a:solidFill>
                            <a:schemeClr val="accent2"/>
                          </a:solidFill>
                          <a:effectLst/>
                        </a:rPr>
                        <a:t>(not including interest holdback)</a:t>
                      </a:r>
                      <a:endParaRPr lang="en-US" sz="14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87588" marR="87588" marT="43794" marB="43794" anchor="ctr"/>
                </a:tc>
                <a:tc>
                  <a:txBody>
                    <a:bodyPr/>
                    <a:lstStyle/>
                    <a:p>
                      <a:pPr marL="0" marR="0" algn="ctr">
                        <a:lnSpc>
                          <a:spcPct val="107000"/>
                        </a:lnSpc>
                        <a:spcBef>
                          <a:spcPts val="0"/>
                        </a:spcBef>
                        <a:spcAft>
                          <a:spcPts val="800"/>
                        </a:spcAft>
                      </a:pPr>
                      <a:r>
                        <a:rPr lang="en-US" sz="1600" b="1" dirty="0" smtClean="0">
                          <a:solidFill>
                            <a:schemeClr val="accent2"/>
                          </a:solidFill>
                          <a:effectLst/>
                        </a:rPr>
                        <a:t>130% LTV </a:t>
                      </a:r>
                      <a:r>
                        <a:rPr lang="en-US" sz="1400" b="1" dirty="0" smtClean="0">
                          <a:solidFill>
                            <a:schemeClr val="accent2"/>
                          </a:solidFill>
                          <a:effectLst/>
                        </a:rPr>
                        <a:t>(not including interest holdback)</a:t>
                      </a:r>
                      <a:endParaRPr lang="en-US" sz="14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87588" marR="87588" marT="43794" marB="43794"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690280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2">
            <a:extLst>
              <a:ext uri="{28A0092B-C50C-407E-A947-70E740481C1C}">
                <a14:useLocalDpi xmlns:a14="http://schemas.microsoft.com/office/drawing/2010/main" val="0"/>
              </a:ext>
            </a:extLst>
          </a:blip>
          <a:srcRect t="2898" b="21738"/>
          <a:stretch>
            <a:fillRect/>
          </a:stretch>
        </p:blipFill>
        <p:spPr bwMode="auto">
          <a:xfrm>
            <a:off x="4708526" y="3260726"/>
            <a:ext cx="5959475"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p:cNvSpPr>
            <a:spLocks noGrp="1"/>
          </p:cNvSpPr>
          <p:nvPr>
            <p:ph idx="1"/>
          </p:nvPr>
        </p:nvSpPr>
        <p:spPr>
          <a:xfrm>
            <a:off x="1720850" y="698500"/>
            <a:ext cx="8694738" cy="2654300"/>
          </a:xfrm>
        </p:spPr>
        <p:txBody>
          <a:bodyPr/>
          <a:lstStyle/>
          <a:p>
            <a:pPr marL="57150" indent="-223838">
              <a:defRPr/>
            </a:pPr>
            <a:r>
              <a:rPr lang="en-US" altLang="en-US" sz="2000" dirty="0">
                <a:latin typeface="Gill Sans Light"/>
              </a:rPr>
              <a:t>Often supportive housing clients are not able to pay full rent, even if it’s “affordable”</a:t>
            </a:r>
          </a:p>
          <a:p>
            <a:pPr marL="914400" lvl="4" indent="0">
              <a:buNone/>
              <a:defRPr/>
            </a:pPr>
            <a:r>
              <a:rPr lang="en-US" altLang="en-US" dirty="0" smtClean="0">
                <a:latin typeface="Gill Sans Light"/>
              </a:rPr>
              <a:t>Philly rent at 50% of area median income:</a:t>
            </a:r>
          </a:p>
          <a:p>
            <a:pPr marL="914400" lvl="4" indent="0">
              <a:buNone/>
              <a:defRPr/>
            </a:pPr>
            <a:r>
              <a:rPr lang="en-US" altLang="en-US" dirty="0" smtClean="0">
                <a:latin typeface="Gill Sans Light"/>
              </a:rPr>
              <a:t>                    </a:t>
            </a:r>
            <a:r>
              <a:rPr lang="en-US" altLang="en-US" dirty="0" smtClean="0">
                <a:solidFill>
                  <a:srgbClr val="39B536"/>
                </a:solidFill>
                <a:latin typeface="Gill Sans Light"/>
              </a:rPr>
              <a:t>one-bedroom $845            two-bedroom $1013</a:t>
            </a:r>
          </a:p>
          <a:p>
            <a:pPr marL="57150" indent="-223838">
              <a:defRPr/>
            </a:pPr>
            <a:r>
              <a:rPr lang="en-US" altLang="en-US" sz="2000" dirty="0">
                <a:latin typeface="Gill Sans Light"/>
              </a:rPr>
              <a:t>Sources include: Section 8, ACCs, state source of rent subsidy (not PA)</a:t>
            </a:r>
          </a:p>
          <a:p>
            <a:pPr marL="57150" indent="-223838">
              <a:defRPr/>
            </a:pPr>
            <a:r>
              <a:rPr lang="en-US" altLang="en-US" sz="2000" dirty="0">
                <a:latin typeface="Gill Sans Light"/>
              </a:rPr>
              <a:t>DBH and OHS contract with providers to house people</a:t>
            </a:r>
          </a:p>
          <a:p>
            <a:pPr marL="57150" indent="-223838">
              <a:defRPr/>
            </a:pPr>
            <a:r>
              <a:rPr lang="en-US" altLang="en-US" sz="2000" dirty="0">
                <a:latin typeface="Gill Sans Light"/>
              </a:rPr>
              <a:t>Older HUD contracts (e.g. Shelter + Care)</a:t>
            </a:r>
          </a:p>
          <a:p>
            <a:pPr eaLnBrk="1" hangingPunct="1">
              <a:spcBef>
                <a:spcPct val="0"/>
              </a:spcBef>
              <a:defRPr/>
            </a:pPr>
            <a:endParaRPr lang="en-US" altLang="en-US" sz="2000" dirty="0">
              <a:latin typeface="Gill Sans Light"/>
              <a:ea typeface="Gill Sans Light"/>
              <a:cs typeface="Gill Sans Light"/>
            </a:endParaRPr>
          </a:p>
          <a:p>
            <a:pPr eaLnBrk="1" hangingPunct="1">
              <a:spcBef>
                <a:spcPct val="0"/>
              </a:spcBef>
              <a:defRPr/>
            </a:pPr>
            <a:endParaRPr lang="en-US" altLang="en-US" sz="2000" dirty="0">
              <a:latin typeface="Gill Sans Light"/>
              <a:ea typeface="Gill Sans Light"/>
              <a:cs typeface="Gill Sans Light"/>
            </a:endParaRPr>
          </a:p>
        </p:txBody>
      </p:sp>
      <p:pic>
        <p:nvPicPr>
          <p:cNvPr id="9" name="Picture 5" descr="M1_logo.eps"/>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1353" t="2176" r="11448" b="29707"/>
          <a:stretch/>
        </p:blipFill>
        <p:spPr bwMode="auto">
          <a:xfrm>
            <a:off x="1752601" y="5022850"/>
            <a:ext cx="1820757" cy="1606550"/>
          </a:xfrm>
          <a:prstGeom prst="rect">
            <a:avLst/>
          </a:prstGeom>
          <a:blipFill>
            <a:blip r:embed="rId4">
              <a:duotone>
                <a:schemeClr val="bg2">
                  <a:shade val="45000"/>
                  <a:satMod val="135000"/>
                </a:schemeClr>
                <a:prstClr val="white"/>
              </a:duotone>
            </a:blip>
            <a:tile tx="0" ty="0" sx="100000" sy="100000" flip="none" algn="tl"/>
          </a:blipFill>
          <a:ln>
            <a:noFill/>
          </a:ln>
          <a:effectLst/>
        </p:spPr>
      </p:pic>
      <p:pic>
        <p:nvPicPr>
          <p:cNvPr id="10245" name="Picture 11" descr="Footer.png"/>
          <p:cNvPicPr>
            <a:picLocks noChangeAspect="1"/>
          </p:cNvPicPr>
          <p:nvPr/>
        </p:nvPicPr>
        <p:blipFill>
          <a:blip r:embed="rId5">
            <a:extLst>
              <a:ext uri="{28A0092B-C50C-407E-A947-70E740481C1C}">
                <a14:useLocalDpi xmlns:a14="http://schemas.microsoft.com/office/drawing/2010/main" val="0"/>
              </a:ext>
            </a:extLst>
          </a:blip>
          <a:srcRect t="63422" r="9091"/>
          <a:stretch>
            <a:fillRect/>
          </a:stretch>
        </p:blipFill>
        <p:spPr bwMode="auto">
          <a:xfrm>
            <a:off x="1524000" y="6607176"/>
            <a:ext cx="91440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6"/>
          <p:cNvSpPr txBox="1">
            <a:spLocks noChangeArrowheads="1"/>
          </p:cNvSpPr>
          <p:nvPr/>
        </p:nvSpPr>
        <p:spPr bwMode="auto">
          <a:xfrm>
            <a:off x="9928225" y="6581776"/>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a:solidFill>
                  <a:schemeClr val="bg1"/>
                </a:solidFill>
                <a:latin typeface="Gill Sans Light"/>
                <a:cs typeface="Helvetica" panose="020B0604020202020204" pitchFamily="34" charset="0"/>
              </a:rPr>
              <a:t>6</a:t>
            </a:r>
          </a:p>
        </p:txBody>
      </p:sp>
      <p:sp>
        <p:nvSpPr>
          <p:cNvPr id="14" name="TextBox 13"/>
          <p:cNvSpPr txBox="1"/>
          <p:nvPr/>
        </p:nvSpPr>
        <p:spPr>
          <a:xfrm>
            <a:off x="4708526" y="6611938"/>
            <a:ext cx="2378075" cy="246062"/>
          </a:xfrm>
          <a:prstGeom prst="rect">
            <a:avLst/>
          </a:prstGeom>
          <a:noFill/>
        </p:spPr>
        <p:txBody>
          <a:bodyPr>
            <a:spAutoFit/>
          </a:bodyPr>
          <a:lstStyle/>
          <a:p>
            <a:pPr algn="ctr">
              <a:defRPr/>
            </a:pPr>
            <a:r>
              <a:rPr lang="en-US" sz="1000" kern="1000" spc="100" dirty="0">
                <a:solidFill>
                  <a:schemeClr val="bg1"/>
                </a:solidFill>
                <a:latin typeface="Gill Sans Light"/>
                <a:cs typeface="Gill Sans Light"/>
              </a:rPr>
              <a:t>missionfirsthousing.org</a:t>
            </a:r>
          </a:p>
        </p:txBody>
      </p:sp>
      <p:sp>
        <p:nvSpPr>
          <p:cNvPr id="8" name="Content Placeholder 2"/>
          <p:cNvSpPr txBox="1">
            <a:spLocks/>
          </p:cNvSpPr>
          <p:nvPr/>
        </p:nvSpPr>
        <p:spPr bwMode="auto">
          <a:xfrm>
            <a:off x="1676401" y="292100"/>
            <a:ext cx="88296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en-US" sz="2000" kern="1000" spc="100" dirty="0">
                <a:solidFill>
                  <a:srgbClr val="39B536"/>
                </a:solidFill>
                <a:latin typeface="Gill Sans Light"/>
                <a:cs typeface="Gill Sans Light"/>
              </a:rPr>
              <a:t>OPERATING</a:t>
            </a:r>
            <a:endParaRPr lang="en-US" sz="2000" dirty="0">
              <a:solidFill>
                <a:srgbClr val="39B536"/>
              </a:solidFill>
              <a:latin typeface="Gill Sans Light"/>
              <a:cs typeface="Gill Sans Light"/>
            </a:endParaRPr>
          </a:p>
        </p:txBody>
      </p:sp>
    </p:spTree>
    <p:extLst>
      <p:ext uri="{BB962C8B-B14F-4D97-AF65-F5344CB8AC3E}">
        <p14:creationId xmlns:p14="http://schemas.microsoft.com/office/powerpoint/2010/main" val="11023261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2">
            <a:extLst>
              <a:ext uri="{28A0092B-C50C-407E-A947-70E740481C1C}">
                <a14:useLocalDpi xmlns:a14="http://schemas.microsoft.com/office/drawing/2010/main" val="0"/>
              </a:ext>
            </a:extLst>
          </a:blip>
          <a:srcRect t="9586" r="948" b="15742"/>
          <a:stretch>
            <a:fillRect/>
          </a:stretch>
        </p:blipFill>
        <p:spPr bwMode="auto">
          <a:xfrm>
            <a:off x="3657600" y="3335338"/>
            <a:ext cx="7010400" cy="352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Content Placeholder 2"/>
          <p:cNvSpPr>
            <a:spLocks noGrp="1"/>
          </p:cNvSpPr>
          <p:nvPr>
            <p:ph idx="1"/>
          </p:nvPr>
        </p:nvSpPr>
        <p:spPr>
          <a:xfrm>
            <a:off x="1720850" y="698500"/>
            <a:ext cx="8694738" cy="2654300"/>
          </a:xfrm>
        </p:spPr>
        <p:txBody>
          <a:bodyPr/>
          <a:lstStyle/>
          <a:p>
            <a:pPr marL="233363" indent="-233363">
              <a:defRPr/>
            </a:pPr>
            <a:r>
              <a:rPr lang="en-US" dirty="0">
                <a:latin typeface="Gill Sans Light"/>
              </a:rPr>
              <a:t>Money is outside the project—three primary types:</a:t>
            </a:r>
          </a:p>
          <a:p>
            <a:pPr marL="457200" lvl="1" indent="-223838">
              <a:buFont typeface="Arial" panose="020B0604020202020204" pitchFamily="34" charset="0"/>
              <a:buChar char="•"/>
              <a:defRPr/>
            </a:pPr>
            <a:r>
              <a:rPr lang="en-US" sz="1800" dirty="0">
                <a:latin typeface="Gill Sans Light"/>
              </a:rPr>
              <a:t>HUD/other contracts to pay for project-based staff (shrinking)</a:t>
            </a:r>
          </a:p>
          <a:p>
            <a:pPr marL="457200" lvl="1" indent="-223838">
              <a:buFont typeface="Arial" panose="020B0604020202020204" pitchFamily="34" charset="0"/>
              <a:buChar char="•"/>
              <a:defRPr/>
            </a:pPr>
            <a:r>
              <a:rPr lang="en-US" sz="1800" dirty="0">
                <a:latin typeface="Gill Sans Light"/>
              </a:rPr>
              <a:t>Funding to service provider who has a relationship with the resident, not the project</a:t>
            </a:r>
          </a:p>
          <a:p>
            <a:pPr marL="457200" lvl="1" indent="-223838">
              <a:buFont typeface="Arial" panose="020B0604020202020204" pitchFamily="34" charset="0"/>
              <a:buChar char="•"/>
              <a:defRPr/>
            </a:pPr>
            <a:r>
              <a:rPr lang="en-US" sz="1800" dirty="0">
                <a:latin typeface="Gill Sans Light"/>
              </a:rPr>
              <a:t>Supportive service escrow for </a:t>
            </a:r>
            <a:r>
              <a:rPr lang="en-US" sz="1800" b="1" dirty="0">
                <a:latin typeface="Gill Sans Light"/>
              </a:rPr>
              <a:t>resident services coordination</a:t>
            </a:r>
            <a:endParaRPr lang="en-US" sz="1800" dirty="0">
              <a:latin typeface="Gill Sans Light"/>
            </a:endParaRPr>
          </a:p>
          <a:p>
            <a:pPr marL="1087438" lvl="2" indent="-457200">
              <a:defRPr/>
            </a:pPr>
            <a:r>
              <a:rPr lang="en-US" sz="1600" dirty="0">
                <a:latin typeface="Gill Sans Light"/>
              </a:rPr>
              <a:t>In an LIHTC project, take additional developer fee&gt;&gt;generates cash equity&gt;&gt;cash is put into an escrow account and pays the cost of services over 15 years.</a:t>
            </a:r>
            <a:endParaRPr lang="en-US" altLang="en-US" sz="1600" dirty="0">
              <a:latin typeface="Gill Sans Light"/>
              <a:ea typeface="Gill Sans Light"/>
              <a:cs typeface="Gill Sans Light"/>
            </a:endParaRPr>
          </a:p>
          <a:p>
            <a:pPr marL="457200" lvl="1" indent="0">
              <a:buNone/>
              <a:defRPr/>
            </a:pPr>
            <a:endParaRPr lang="en-US" sz="1800" b="1" dirty="0"/>
          </a:p>
          <a:p>
            <a:pPr lvl="1">
              <a:defRPr/>
            </a:pPr>
            <a:endParaRPr lang="en-US" sz="1800" dirty="0"/>
          </a:p>
          <a:p>
            <a:pPr lvl="1">
              <a:defRPr/>
            </a:pPr>
            <a:endParaRPr lang="en-US" sz="1800" dirty="0"/>
          </a:p>
          <a:p>
            <a:pPr eaLnBrk="1" hangingPunct="1">
              <a:spcBef>
                <a:spcPct val="0"/>
              </a:spcBef>
              <a:defRPr/>
            </a:pPr>
            <a:endParaRPr lang="en-US" altLang="en-US" dirty="0">
              <a:latin typeface="Gill Sans Light"/>
              <a:ea typeface="Gill Sans Light"/>
              <a:cs typeface="Gill Sans Light"/>
            </a:endParaRPr>
          </a:p>
          <a:p>
            <a:pPr eaLnBrk="1" hangingPunct="1">
              <a:spcBef>
                <a:spcPct val="0"/>
              </a:spcBef>
              <a:defRPr/>
            </a:pPr>
            <a:endParaRPr lang="en-US" altLang="en-US" dirty="0">
              <a:latin typeface="Gill Sans Light"/>
              <a:ea typeface="Gill Sans Light"/>
              <a:cs typeface="Gill Sans Light"/>
            </a:endParaRPr>
          </a:p>
        </p:txBody>
      </p:sp>
      <p:pic>
        <p:nvPicPr>
          <p:cNvPr id="9" name="Picture 5" descr="M1_logo.eps"/>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1353" t="2176" r="11448" b="29707"/>
          <a:stretch/>
        </p:blipFill>
        <p:spPr bwMode="auto">
          <a:xfrm>
            <a:off x="1752601" y="5022850"/>
            <a:ext cx="1820757" cy="1606550"/>
          </a:xfrm>
          <a:prstGeom prst="rect">
            <a:avLst/>
          </a:prstGeom>
          <a:blipFill>
            <a:blip r:embed="rId4">
              <a:duotone>
                <a:schemeClr val="bg2">
                  <a:shade val="45000"/>
                  <a:satMod val="135000"/>
                </a:schemeClr>
                <a:prstClr val="white"/>
              </a:duotone>
            </a:blip>
            <a:tile tx="0" ty="0" sx="100000" sy="100000" flip="none" algn="tl"/>
          </a:blipFill>
          <a:ln>
            <a:noFill/>
          </a:ln>
          <a:effectLst/>
        </p:spPr>
      </p:pic>
      <p:pic>
        <p:nvPicPr>
          <p:cNvPr id="11269" name="Picture 11" descr="Footer.png"/>
          <p:cNvPicPr>
            <a:picLocks noChangeAspect="1"/>
          </p:cNvPicPr>
          <p:nvPr/>
        </p:nvPicPr>
        <p:blipFill>
          <a:blip r:embed="rId5">
            <a:extLst>
              <a:ext uri="{28A0092B-C50C-407E-A947-70E740481C1C}">
                <a14:useLocalDpi xmlns:a14="http://schemas.microsoft.com/office/drawing/2010/main" val="0"/>
              </a:ext>
            </a:extLst>
          </a:blip>
          <a:srcRect t="63422" r="9091"/>
          <a:stretch>
            <a:fillRect/>
          </a:stretch>
        </p:blipFill>
        <p:spPr bwMode="auto">
          <a:xfrm>
            <a:off x="1524000" y="6607176"/>
            <a:ext cx="91440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6"/>
          <p:cNvSpPr txBox="1">
            <a:spLocks noChangeArrowheads="1"/>
          </p:cNvSpPr>
          <p:nvPr/>
        </p:nvSpPr>
        <p:spPr bwMode="auto">
          <a:xfrm>
            <a:off x="9928225" y="6581776"/>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a:solidFill>
                  <a:schemeClr val="bg1"/>
                </a:solidFill>
                <a:latin typeface="Gill Sans Light"/>
                <a:cs typeface="Helvetica" panose="020B0604020202020204" pitchFamily="34" charset="0"/>
              </a:rPr>
              <a:t>7</a:t>
            </a:r>
          </a:p>
        </p:txBody>
      </p:sp>
      <p:sp>
        <p:nvSpPr>
          <p:cNvPr id="14" name="TextBox 13"/>
          <p:cNvSpPr txBox="1"/>
          <p:nvPr/>
        </p:nvSpPr>
        <p:spPr>
          <a:xfrm>
            <a:off x="4708526" y="6611938"/>
            <a:ext cx="2378075" cy="246062"/>
          </a:xfrm>
          <a:prstGeom prst="rect">
            <a:avLst/>
          </a:prstGeom>
          <a:noFill/>
        </p:spPr>
        <p:txBody>
          <a:bodyPr>
            <a:spAutoFit/>
          </a:bodyPr>
          <a:lstStyle/>
          <a:p>
            <a:pPr algn="ctr">
              <a:defRPr/>
            </a:pPr>
            <a:r>
              <a:rPr lang="en-US" sz="1000" kern="1000" spc="100" dirty="0">
                <a:solidFill>
                  <a:schemeClr val="bg1"/>
                </a:solidFill>
                <a:latin typeface="Gill Sans Light"/>
                <a:cs typeface="Gill Sans Light"/>
              </a:rPr>
              <a:t>missionfirsthousing.org</a:t>
            </a:r>
          </a:p>
        </p:txBody>
      </p:sp>
      <p:sp>
        <p:nvSpPr>
          <p:cNvPr id="8" name="Content Placeholder 2"/>
          <p:cNvSpPr txBox="1">
            <a:spLocks/>
          </p:cNvSpPr>
          <p:nvPr/>
        </p:nvSpPr>
        <p:spPr bwMode="auto">
          <a:xfrm>
            <a:off x="1676401" y="292100"/>
            <a:ext cx="88296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en-US" sz="2000" kern="1000" spc="100" dirty="0">
                <a:solidFill>
                  <a:srgbClr val="39B536"/>
                </a:solidFill>
                <a:latin typeface="Gill Sans Light"/>
                <a:cs typeface="Gill Sans Light"/>
              </a:rPr>
              <a:t>SERVICES</a:t>
            </a:r>
            <a:endParaRPr lang="en-US" sz="2000" dirty="0">
              <a:solidFill>
                <a:srgbClr val="39B536"/>
              </a:solidFill>
              <a:latin typeface="Gill Sans Light"/>
              <a:cs typeface="Gill Sans Light"/>
            </a:endParaRPr>
          </a:p>
        </p:txBody>
      </p:sp>
    </p:spTree>
    <p:extLst>
      <p:ext uri="{BB962C8B-B14F-4D97-AF65-F5344CB8AC3E}">
        <p14:creationId xmlns:p14="http://schemas.microsoft.com/office/powerpoint/2010/main" val="7610192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1720850" y="711200"/>
            <a:ext cx="8694738" cy="2273300"/>
          </a:xfrm>
        </p:spPr>
        <p:txBody>
          <a:bodyPr/>
          <a:lstStyle/>
          <a:p>
            <a:pPr marL="0" indent="0">
              <a:buNone/>
              <a:defRPr/>
            </a:pPr>
            <a:r>
              <a:rPr lang="en-US" dirty="0">
                <a:latin typeface="Gill Sans Light"/>
              </a:rPr>
              <a:t>Resident services coordination</a:t>
            </a:r>
          </a:p>
          <a:p>
            <a:pPr marL="233363" lvl="1" indent="-233363">
              <a:buFont typeface="Arial" panose="020B0604020202020204" pitchFamily="34" charset="0"/>
              <a:buChar char="•"/>
              <a:defRPr/>
            </a:pPr>
            <a:r>
              <a:rPr lang="en-US" sz="1800" dirty="0">
                <a:latin typeface="Gill Sans Light"/>
              </a:rPr>
              <a:t>In “conventional” affordable housing</a:t>
            </a:r>
          </a:p>
          <a:p>
            <a:pPr marL="457200" lvl="3" indent="0">
              <a:buNone/>
              <a:defRPr/>
            </a:pPr>
            <a:r>
              <a:rPr lang="en-US" sz="1800" i="1" dirty="0">
                <a:latin typeface="Gill Sans Light"/>
              </a:rPr>
              <a:t>focus on social activities, workshops, connecting with residents with services like tax prep, utility support, financial counseling</a:t>
            </a:r>
          </a:p>
          <a:p>
            <a:pPr marL="233363" lvl="1" indent="-233363">
              <a:buFont typeface="Arial" panose="020B0604020202020204" pitchFamily="34" charset="0"/>
              <a:buChar char="•"/>
              <a:defRPr/>
            </a:pPr>
            <a:r>
              <a:rPr lang="en-US" sz="1800" dirty="0">
                <a:latin typeface="Gill Sans Light"/>
              </a:rPr>
              <a:t>In supportive housing</a:t>
            </a:r>
          </a:p>
          <a:p>
            <a:pPr marL="1314450" lvl="3" indent="-857250">
              <a:buNone/>
              <a:defRPr/>
            </a:pPr>
            <a:r>
              <a:rPr lang="en-US" sz="1800" i="1" dirty="0">
                <a:latin typeface="Gill Sans Light"/>
              </a:rPr>
              <a:t>also includes liaison with residents’ case managers</a:t>
            </a:r>
            <a:endParaRPr lang="en-US" altLang="en-US" dirty="0" smtClean="0">
              <a:latin typeface="Gill Sans Light"/>
              <a:ea typeface="Gill Sans Light"/>
              <a:cs typeface="Gill Sans Light"/>
            </a:endParaRPr>
          </a:p>
          <a:p>
            <a:pPr eaLnBrk="1" hangingPunct="1">
              <a:spcBef>
                <a:spcPct val="0"/>
              </a:spcBef>
              <a:defRPr/>
            </a:pPr>
            <a:endParaRPr lang="en-US" altLang="en-US" sz="2000" dirty="0">
              <a:latin typeface="Gill Sans Light"/>
              <a:ea typeface="Gill Sans Light"/>
              <a:cs typeface="Gill Sans Light"/>
            </a:endParaRPr>
          </a:p>
        </p:txBody>
      </p:sp>
      <p:pic>
        <p:nvPicPr>
          <p:cNvPr id="9" name="Picture 5" descr="M1_logo.eps"/>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1353" t="2176" r="11448" b="29707"/>
          <a:stretch/>
        </p:blipFill>
        <p:spPr bwMode="auto">
          <a:xfrm>
            <a:off x="1752601" y="5022850"/>
            <a:ext cx="1820757" cy="1606550"/>
          </a:xfrm>
          <a:prstGeom prst="rect">
            <a:avLst/>
          </a:prstGeom>
          <a:blipFill>
            <a:blip r:embed="rId3">
              <a:duotone>
                <a:schemeClr val="bg2">
                  <a:shade val="45000"/>
                  <a:satMod val="135000"/>
                </a:schemeClr>
                <a:prstClr val="white"/>
              </a:duotone>
            </a:blip>
            <a:tile tx="0" ty="0" sx="100000" sy="100000" flip="none" algn="tl"/>
          </a:blipFill>
          <a:ln>
            <a:noFill/>
          </a:ln>
          <a:effectLst/>
        </p:spPr>
      </p:pic>
      <p:pic>
        <p:nvPicPr>
          <p:cNvPr id="12292" name="Picture 11" descr="Footer.png"/>
          <p:cNvPicPr>
            <a:picLocks noChangeAspect="1"/>
          </p:cNvPicPr>
          <p:nvPr/>
        </p:nvPicPr>
        <p:blipFill>
          <a:blip r:embed="rId4">
            <a:extLst>
              <a:ext uri="{28A0092B-C50C-407E-A947-70E740481C1C}">
                <a14:useLocalDpi xmlns:a14="http://schemas.microsoft.com/office/drawing/2010/main" val="0"/>
              </a:ext>
            </a:extLst>
          </a:blip>
          <a:srcRect t="63422" r="9091"/>
          <a:stretch>
            <a:fillRect/>
          </a:stretch>
        </p:blipFill>
        <p:spPr bwMode="auto">
          <a:xfrm>
            <a:off x="1524000" y="6607176"/>
            <a:ext cx="91440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6"/>
          <p:cNvSpPr txBox="1">
            <a:spLocks noChangeArrowheads="1"/>
          </p:cNvSpPr>
          <p:nvPr/>
        </p:nvSpPr>
        <p:spPr bwMode="auto">
          <a:xfrm>
            <a:off x="9928225" y="6581776"/>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a:solidFill>
                  <a:schemeClr val="bg1"/>
                </a:solidFill>
                <a:latin typeface="Gill Sans Light"/>
                <a:cs typeface="Helvetica" panose="020B0604020202020204" pitchFamily="34" charset="0"/>
              </a:rPr>
              <a:t>8</a:t>
            </a:r>
          </a:p>
        </p:txBody>
      </p:sp>
      <p:sp>
        <p:nvSpPr>
          <p:cNvPr id="14" name="TextBox 13"/>
          <p:cNvSpPr txBox="1"/>
          <p:nvPr/>
        </p:nvSpPr>
        <p:spPr>
          <a:xfrm>
            <a:off x="4708526" y="6611938"/>
            <a:ext cx="2378075" cy="246062"/>
          </a:xfrm>
          <a:prstGeom prst="rect">
            <a:avLst/>
          </a:prstGeom>
          <a:noFill/>
        </p:spPr>
        <p:txBody>
          <a:bodyPr>
            <a:spAutoFit/>
          </a:bodyPr>
          <a:lstStyle/>
          <a:p>
            <a:pPr algn="ctr">
              <a:defRPr/>
            </a:pPr>
            <a:r>
              <a:rPr lang="en-US" sz="1000" kern="1000" spc="100" dirty="0">
                <a:solidFill>
                  <a:schemeClr val="bg1"/>
                </a:solidFill>
                <a:latin typeface="Gill Sans Light"/>
                <a:cs typeface="Gill Sans Light"/>
              </a:rPr>
              <a:t>missionfirsthousing.org</a:t>
            </a:r>
          </a:p>
        </p:txBody>
      </p:sp>
      <p:sp>
        <p:nvSpPr>
          <p:cNvPr id="8" name="Content Placeholder 2"/>
          <p:cNvSpPr txBox="1">
            <a:spLocks/>
          </p:cNvSpPr>
          <p:nvPr/>
        </p:nvSpPr>
        <p:spPr bwMode="auto">
          <a:xfrm>
            <a:off x="1676401" y="304800"/>
            <a:ext cx="88296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en-US" sz="2000" kern="1000" spc="100" dirty="0">
                <a:solidFill>
                  <a:srgbClr val="39B536"/>
                </a:solidFill>
                <a:latin typeface="Gill Sans Light"/>
                <a:cs typeface="Gill Sans Light"/>
              </a:rPr>
              <a:t>SERVICES</a:t>
            </a:r>
            <a:endParaRPr lang="en-US" sz="2000" dirty="0">
              <a:solidFill>
                <a:srgbClr val="39B536"/>
              </a:solidFill>
              <a:latin typeface="Gill Sans Light"/>
              <a:cs typeface="Gill Sans Light"/>
            </a:endParaRPr>
          </a:p>
        </p:txBody>
      </p:sp>
      <p:pic>
        <p:nvPicPr>
          <p:cNvPr id="12296" name="Picture 2"/>
          <p:cNvPicPr>
            <a:picLocks noChangeAspect="1"/>
          </p:cNvPicPr>
          <p:nvPr/>
        </p:nvPicPr>
        <p:blipFill>
          <a:blip r:embed="rId5">
            <a:extLst>
              <a:ext uri="{28A0092B-C50C-407E-A947-70E740481C1C}">
                <a14:useLocalDpi xmlns:a14="http://schemas.microsoft.com/office/drawing/2010/main" val="0"/>
              </a:ext>
            </a:extLst>
          </a:blip>
          <a:srcRect r="1357"/>
          <a:stretch>
            <a:fillRect/>
          </a:stretch>
        </p:blipFill>
        <p:spPr bwMode="auto">
          <a:xfrm>
            <a:off x="7639050" y="2846389"/>
            <a:ext cx="30289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3"/>
          <p:cNvPicPr>
            <a:picLocks noChangeAspect="1"/>
          </p:cNvPicPr>
          <p:nvPr/>
        </p:nvPicPr>
        <p:blipFill>
          <a:blip r:embed="rId6">
            <a:extLst>
              <a:ext uri="{28A0092B-C50C-407E-A947-70E740481C1C}">
                <a14:useLocalDpi xmlns:a14="http://schemas.microsoft.com/office/drawing/2010/main" val="0"/>
              </a:ext>
            </a:extLst>
          </a:blip>
          <a:srcRect l="-2" r="28487"/>
          <a:stretch>
            <a:fillRect/>
          </a:stretch>
        </p:blipFill>
        <p:spPr bwMode="auto">
          <a:xfrm>
            <a:off x="1524000" y="2832101"/>
            <a:ext cx="3276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92650" y="2846389"/>
            <a:ext cx="30670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26147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M1_logo.eps"/>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1353" t="2176" r="11448" b="29707"/>
          <a:stretch/>
        </p:blipFill>
        <p:spPr bwMode="auto">
          <a:xfrm>
            <a:off x="1752601" y="5022850"/>
            <a:ext cx="1820757" cy="1606550"/>
          </a:xfrm>
          <a:prstGeom prst="rect">
            <a:avLst/>
          </a:prstGeom>
          <a:blipFill>
            <a:blip r:embed="rId3">
              <a:duotone>
                <a:schemeClr val="bg2">
                  <a:shade val="45000"/>
                  <a:satMod val="135000"/>
                </a:schemeClr>
                <a:prstClr val="white"/>
              </a:duotone>
            </a:blip>
            <a:tile tx="0" ty="0" sx="100000" sy="100000" flip="none" algn="tl"/>
          </a:blipFill>
          <a:ln>
            <a:noFill/>
          </a:ln>
          <a:effectLst/>
        </p:spPr>
      </p:pic>
      <p:sp>
        <p:nvSpPr>
          <p:cNvPr id="3" name="Content Placeholder 2"/>
          <p:cNvSpPr>
            <a:spLocks noGrp="1"/>
          </p:cNvSpPr>
          <p:nvPr>
            <p:ph idx="1"/>
          </p:nvPr>
        </p:nvSpPr>
        <p:spPr>
          <a:xfrm>
            <a:off x="3587751" y="5292725"/>
            <a:ext cx="7026275" cy="1276350"/>
          </a:xfrm>
        </p:spPr>
        <p:txBody>
          <a:bodyPr rtlCol="0">
            <a:noAutofit/>
          </a:bodyPr>
          <a:lstStyle/>
          <a:p>
            <a:pPr marL="233363" indent="-233363">
              <a:defRPr/>
            </a:pPr>
            <a:r>
              <a:rPr lang="en-US" sz="1600" dirty="0">
                <a:latin typeface="Gill Sans Light"/>
              </a:rPr>
              <a:t>82 apartments in 13 buildings in Philadelphia’s Parkside neighborhood</a:t>
            </a:r>
          </a:p>
          <a:p>
            <a:pPr marL="233363" indent="-233363">
              <a:defRPr/>
            </a:pPr>
            <a:r>
              <a:rPr lang="en-US" sz="1600" dirty="0">
                <a:latin typeface="Gill Sans Light"/>
              </a:rPr>
              <a:t>Mix of mainstream and supportive housing residents</a:t>
            </a:r>
          </a:p>
          <a:p>
            <a:pPr marL="233363" indent="-233363">
              <a:defRPr/>
            </a:pPr>
            <a:r>
              <a:rPr lang="en-US" sz="1600" dirty="0">
                <a:latin typeface="Gill Sans Light"/>
              </a:rPr>
              <a:t>Clients served by various providers</a:t>
            </a:r>
          </a:p>
          <a:p>
            <a:pPr marL="233363" indent="-233363">
              <a:defRPr/>
            </a:pPr>
            <a:r>
              <a:rPr lang="en-US" sz="1600" dirty="0">
                <a:latin typeface="Gill Sans Light"/>
              </a:rPr>
              <a:t>Rent support includes both Section 8 and DBH contracts</a:t>
            </a:r>
          </a:p>
          <a:p>
            <a:pPr marL="0" indent="0">
              <a:buNone/>
              <a:defRPr/>
            </a:pPr>
            <a:endParaRPr lang="en-US" sz="2000" dirty="0">
              <a:latin typeface="Gill Sans Light"/>
            </a:endParaRPr>
          </a:p>
        </p:txBody>
      </p:sp>
      <p:pic>
        <p:nvPicPr>
          <p:cNvPr id="13316" name="Picture 11" descr="Footer.png"/>
          <p:cNvPicPr>
            <a:picLocks noChangeAspect="1"/>
          </p:cNvPicPr>
          <p:nvPr/>
        </p:nvPicPr>
        <p:blipFill>
          <a:blip r:embed="rId4">
            <a:extLst>
              <a:ext uri="{28A0092B-C50C-407E-A947-70E740481C1C}">
                <a14:useLocalDpi xmlns:a14="http://schemas.microsoft.com/office/drawing/2010/main" val="0"/>
              </a:ext>
            </a:extLst>
          </a:blip>
          <a:srcRect t="63422" r="9091"/>
          <a:stretch>
            <a:fillRect/>
          </a:stretch>
        </p:blipFill>
        <p:spPr bwMode="auto">
          <a:xfrm>
            <a:off x="1524000" y="6607176"/>
            <a:ext cx="91440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6"/>
          <p:cNvSpPr txBox="1">
            <a:spLocks noChangeArrowheads="1"/>
          </p:cNvSpPr>
          <p:nvPr/>
        </p:nvSpPr>
        <p:spPr bwMode="auto">
          <a:xfrm>
            <a:off x="9928225" y="6581776"/>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a:solidFill>
                  <a:schemeClr val="bg1"/>
                </a:solidFill>
                <a:latin typeface="Gill Sans Light"/>
                <a:cs typeface="Helvetica" panose="020B0604020202020204" pitchFamily="34" charset="0"/>
              </a:rPr>
              <a:t>9</a:t>
            </a:r>
          </a:p>
        </p:txBody>
      </p:sp>
      <p:sp>
        <p:nvSpPr>
          <p:cNvPr id="11" name="TextBox 10"/>
          <p:cNvSpPr txBox="1"/>
          <p:nvPr/>
        </p:nvSpPr>
        <p:spPr>
          <a:xfrm>
            <a:off x="4708526" y="6611938"/>
            <a:ext cx="2378075" cy="246062"/>
          </a:xfrm>
          <a:prstGeom prst="rect">
            <a:avLst/>
          </a:prstGeom>
          <a:noFill/>
        </p:spPr>
        <p:txBody>
          <a:bodyPr>
            <a:spAutoFit/>
          </a:bodyPr>
          <a:lstStyle/>
          <a:p>
            <a:pPr algn="ctr">
              <a:defRPr/>
            </a:pPr>
            <a:r>
              <a:rPr lang="en-US" sz="1000" kern="1000" spc="100" dirty="0">
                <a:solidFill>
                  <a:schemeClr val="bg1"/>
                </a:solidFill>
                <a:latin typeface="Gill Sans Light"/>
                <a:cs typeface="Gill Sans Light"/>
              </a:rPr>
              <a:t>missionfirsthousing.org</a:t>
            </a:r>
          </a:p>
        </p:txBody>
      </p:sp>
      <p:sp>
        <p:nvSpPr>
          <p:cNvPr id="8" name="Content Placeholder 2"/>
          <p:cNvSpPr txBox="1">
            <a:spLocks/>
          </p:cNvSpPr>
          <p:nvPr/>
        </p:nvSpPr>
        <p:spPr bwMode="auto">
          <a:xfrm>
            <a:off x="3587751" y="4911725"/>
            <a:ext cx="68992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en-US" sz="2000" kern="1000" spc="100" dirty="0">
                <a:solidFill>
                  <a:srgbClr val="39B536"/>
                </a:solidFill>
                <a:latin typeface="Gill Sans Light"/>
                <a:cs typeface="Gill Sans Light"/>
              </a:rPr>
              <a:t>PARKSIDE PRESERVATION</a:t>
            </a:r>
            <a:endParaRPr lang="en-US" sz="2000" dirty="0">
              <a:solidFill>
                <a:srgbClr val="39B536"/>
              </a:solidFill>
              <a:latin typeface="Gill Sans Light"/>
              <a:cs typeface="Gill Sans Light"/>
            </a:endParaRPr>
          </a:p>
        </p:txBody>
      </p:sp>
      <p:pic>
        <p:nvPicPr>
          <p:cNvPr id="13320" name="Picture 4"/>
          <p:cNvPicPr>
            <a:picLocks noChangeAspect="1"/>
          </p:cNvPicPr>
          <p:nvPr/>
        </p:nvPicPr>
        <p:blipFill>
          <a:blip r:embed="rId5">
            <a:extLst>
              <a:ext uri="{28A0092B-C50C-407E-A947-70E740481C1C}">
                <a14:useLocalDpi xmlns:a14="http://schemas.microsoft.com/office/drawing/2010/main" val="0"/>
              </a:ext>
            </a:extLst>
          </a:blip>
          <a:srcRect t="20000" b="8890"/>
          <a:stretch>
            <a:fillRect/>
          </a:stretch>
        </p:blipFill>
        <p:spPr bwMode="auto">
          <a:xfrm>
            <a:off x="1525588" y="0"/>
            <a:ext cx="914241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54717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M1_logo.eps"/>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1353" t="2176" r="11448" b="29707"/>
          <a:stretch/>
        </p:blipFill>
        <p:spPr bwMode="auto">
          <a:xfrm>
            <a:off x="1752601" y="5022850"/>
            <a:ext cx="1820757" cy="1606550"/>
          </a:xfrm>
          <a:prstGeom prst="rect">
            <a:avLst/>
          </a:prstGeom>
          <a:blipFill>
            <a:blip r:embed="rId4">
              <a:duotone>
                <a:schemeClr val="bg2">
                  <a:shade val="45000"/>
                  <a:satMod val="135000"/>
                </a:schemeClr>
                <a:prstClr val="white"/>
              </a:duotone>
            </a:blip>
            <a:tile tx="0" ty="0" sx="100000" sy="100000" flip="none" algn="tl"/>
          </a:blipFill>
          <a:ln>
            <a:noFill/>
          </a:ln>
          <a:effectLst/>
        </p:spPr>
      </p:pic>
      <p:sp>
        <p:nvSpPr>
          <p:cNvPr id="3" name="Content Placeholder 2"/>
          <p:cNvSpPr>
            <a:spLocks noGrp="1"/>
          </p:cNvSpPr>
          <p:nvPr>
            <p:ph idx="1"/>
          </p:nvPr>
        </p:nvSpPr>
        <p:spPr>
          <a:xfrm>
            <a:off x="1676400" y="2552700"/>
            <a:ext cx="8839200" cy="3314700"/>
          </a:xfrm>
        </p:spPr>
        <p:txBody>
          <a:bodyPr rtlCol="0">
            <a:noAutofit/>
          </a:bodyPr>
          <a:lstStyle/>
          <a:p>
            <a:pPr marL="233363" indent="-233363">
              <a:defRPr/>
            </a:pPr>
            <a:r>
              <a:rPr lang="en-US" sz="1600" b="1" dirty="0">
                <a:latin typeface="Gill Sans Light"/>
                <a:cs typeface="Gill Sans Light"/>
              </a:rPr>
              <a:t>Integrated Supportive Housing: </a:t>
            </a:r>
            <a:r>
              <a:rPr lang="en-US" sz="1600" dirty="0">
                <a:latin typeface="Gill Sans Light"/>
                <a:cs typeface="Gill Sans Light"/>
              </a:rPr>
              <a:t>Mission First’s partnership with the Housing Authority and Coatesville VA Medical Center integrates supportive housing for veterans into the local community.</a:t>
            </a:r>
            <a:br>
              <a:rPr lang="en-US" sz="1600" dirty="0">
                <a:latin typeface="Gill Sans Light"/>
                <a:cs typeface="Gill Sans Light"/>
              </a:rPr>
            </a:br>
            <a:endParaRPr lang="en-US" sz="1600" dirty="0">
              <a:latin typeface="Gill Sans Light"/>
              <a:cs typeface="Gill Sans Light"/>
            </a:endParaRPr>
          </a:p>
          <a:p>
            <a:pPr marL="233363" indent="-233363">
              <a:defRPr/>
            </a:pPr>
            <a:r>
              <a:rPr lang="en-US" sz="1600" dirty="0">
                <a:latin typeface="Gill Sans Light"/>
                <a:cs typeface="Gill Sans Light"/>
              </a:rPr>
              <a:t>New Construction: 49 units of affordable housing </a:t>
            </a:r>
          </a:p>
          <a:p>
            <a:pPr marL="569913" lvl="2" indent="-225425">
              <a:defRPr/>
            </a:pPr>
            <a:r>
              <a:rPr lang="en-US" sz="1600" dirty="0">
                <a:latin typeface="Gill Sans Light"/>
                <a:cs typeface="Gill Sans Light"/>
              </a:rPr>
              <a:t>40 1-bedroom units</a:t>
            </a:r>
          </a:p>
          <a:p>
            <a:pPr marL="569913" lvl="2" indent="-225425">
              <a:defRPr/>
            </a:pPr>
            <a:r>
              <a:rPr lang="en-US" sz="1600" dirty="0">
                <a:latin typeface="Gill Sans Light"/>
                <a:cs typeface="Gill Sans Light"/>
              </a:rPr>
              <a:t>3 2-bedroom units</a:t>
            </a:r>
          </a:p>
          <a:p>
            <a:pPr marL="569913" lvl="2" indent="-225425">
              <a:defRPr/>
            </a:pPr>
            <a:r>
              <a:rPr lang="en-US" sz="1600" dirty="0">
                <a:latin typeface="Gill Sans Light"/>
                <a:cs typeface="Gill Sans Light"/>
              </a:rPr>
              <a:t>5 3-bedroom “suite” units</a:t>
            </a:r>
          </a:p>
          <a:p>
            <a:pPr marL="569913" lvl="2" indent="-225425">
              <a:defRPr/>
            </a:pPr>
            <a:r>
              <a:rPr lang="en-US" sz="1600" dirty="0">
                <a:latin typeface="Gill Sans Light"/>
                <a:cs typeface="Gill Sans Light"/>
              </a:rPr>
              <a:t>1 on-site manager unit</a:t>
            </a:r>
            <a:br>
              <a:rPr lang="en-US" sz="1600" dirty="0">
                <a:latin typeface="Gill Sans Light"/>
                <a:cs typeface="Gill Sans Light"/>
              </a:rPr>
            </a:br>
            <a:endParaRPr lang="en-US" sz="1600" dirty="0">
              <a:latin typeface="Gill Sans Light"/>
              <a:cs typeface="Gill Sans Light"/>
            </a:endParaRPr>
          </a:p>
          <a:p>
            <a:pPr marL="1941513" indent="-173038">
              <a:defRPr/>
            </a:pPr>
            <a:r>
              <a:rPr lang="en-US" sz="1600" dirty="0">
                <a:latin typeface="Gill Sans Light"/>
                <a:cs typeface="Gill Sans Light"/>
              </a:rPr>
              <a:t>Awarded 35 HUD-VASH Vouchers; preference for Veterans in all units</a:t>
            </a:r>
            <a:br>
              <a:rPr lang="en-US" sz="1600" dirty="0">
                <a:latin typeface="Gill Sans Light"/>
                <a:cs typeface="Gill Sans Light"/>
              </a:rPr>
            </a:br>
            <a:endParaRPr lang="en-US" sz="1600" dirty="0">
              <a:latin typeface="Gill Sans Light"/>
              <a:cs typeface="Gill Sans Light"/>
            </a:endParaRPr>
          </a:p>
          <a:p>
            <a:pPr marL="1941513" indent="-173038">
              <a:defRPr/>
            </a:pPr>
            <a:r>
              <a:rPr lang="en-US" sz="1600" dirty="0">
                <a:latin typeface="Gill Sans Light"/>
                <a:cs typeface="Gill Sans Light"/>
              </a:rPr>
              <a:t>Building amenities: community room, computer room, laundry room, on-site support service, fitness room and management office</a:t>
            </a:r>
          </a:p>
          <a:p>
            <a:pPr marL="117475" indent="-117475">
              <a:defRPr/>
            </a:pPr>
            <a:endParaRPr lang="en-US" sz="1500" dirty="0">
              <a:solidFill>
                <a:srgbClr val="5F2727"/>
              </a:solidFill>
              <a:latin typeface="Gill Sans Light"/>
              <a:cs typeface="Gill Sans Light"/>
            </a:endParaRPr>
          </a:p>
          <a:p>
            <a:pPr marL="117475" indent="-117475">
              <a:defRPr/>
            </a:pPr>
            <a:endParaRPr lang="en-US" sz="1500" dirty="0">
              <a:solidFill>
                <a:srgbClr val="5F2727"/>
              </a:solidFill>
              <a:latin typeface="Gill Sans Light"/>
              <a:cs typeface="Gill Sans Light"/>
            </a:endParaRPr>
          </a:p>
        </p:txBody>
      </p:sp>
      <p:pic>
        <p:nvPicPr>
          <p:cNvPr id="14340" name="Picture 11" descr="Footer.png"/>
          <p:cNvPicPr>
            <a:picLocks noChangeAspect="1"/>
          </p:cNvPicPr>
          <p:nvPr/>
        </p:nvPicPr>
        <p:blipFill>
          <a:blip r:embed="rId5">
            <a:extLst>
              <a:ext uri="{28A0092B-C50C-407E-A947-70E740481C1C}">
                <a14:useLocalDpi xmlns:a14="http://schemas.microsoft.com/office/drawing/2010/main" val="0"/>
              </a:ext>
            </a:extLst>
          </a:blip>
          <a:srcRect t="63422" r="9091"/>
          <a:stretch>
            <a:fillRect/>
          </a:stretch>
        </p:blipFill>
        <p:spPr bwMode="auto">
          <a:xfrm>
            <a:off x="1524000" y="6607176"/>
            <a:ext cx="91440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4708526" y="6611938"/>
            <a:ext cx="2378075" cy="246062"/>
          </a:xfrm>
          <a:prstGeom prst="rect">
            <a:avLst/>
          </a:prstGeom>
          <a:noFill/>
        </p:spPr>
        <p:txBody>
          <a:bodyPr>
            <a:spAutoFit/>
          </a:bodyPr>
          <a:lstStyle/>
          <a:p>
            <a:pPr algn="ctr">
              <a:defRPr/>
            </a:pPr>
            <a:r>
              <a:rPr lang="en-US" sz="1000" kern="1000" spc="100" dirty="0">
                <a:solidFill>
                  <a:schemeClr val="bg1"/>
                </a:solidFill>
                <a:latin typeface="Gill Sans Light"/>
                <a:cs typeface="Gill Sans Light"/>
              </a:rPr>
              <a:t>missionfirsthousing.org</a:t>
            </a:r>
          </a:p>
        </p:txBody>
      </p:sp>
      <p:sp>
        <p:nvSpPr>
          <p:cNvPr id="16" name="Content Placeholder 2"/>
          <p:cNvSpPr txBox="1">
            <a:spLocks/>
          </p:cNvSpPr>
          <p:nvPr/>
        </p:nvSpPr>
        <p:spPr bwMode="auto">
          <a:xfrm>
            <a:off x="1620839" y="2216150"/>
            <a:ext cx="89169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en-US" sz="2000" kern="1000" spc="100" dirty="0">
                <a:solidFill>
                  <a:srgbClr val="39B536"/>
                </a:solidFill>
                <a:latin typeface="Gill Sans Light"/>
                <a:cs typeface="Gill Sans Light"/>
              </a:rPr>
              <a:t>THE WHITEHALL APARTMENTS</a:t>
            </a:r>
            <a:endParaRPr lang="en-US" sz="2000" dirty="0">
              <a:solidFill>
                <a:srgbClr val="39B536"/>
              </a:solidFill>
              <a:latin typeface="Gill Sans Light"/>
              <a:cs typeface="Gill Sans Light"/>
            </a:endParaRPr>
          </a:p>
        </p:txBody>
      </p:sp>
      <p:pic>
        <p:nvPicPr>
          <p:cNvPr id="14343" name="Picture 16"/>
          <p:cNvPicPr>
            <a:picLocks noChangeAspect="1"/>
          </p:cNvPicPr>
          <p:nvPr/>
        </p:nvPicPr>
        <p:blipFill>
          <a:blip r:embed="rId6">
            <a:extLst>
              <a:ext uri="{28A0092B-C50C-407E-A947-70E740481C1C}">
                <a14:useLocalDpi xmlns:a14="http://schemas.microsoft.com/office/drawing/2010/main" val="0"/>
              </a:ext>
            </a:extLst>
          </a:blip>
          <a:srcRect l="13577" t="44545" r="3436" b="25795"/>
          <a:stretch>
            <a:fillRect/>
          </a:stretch>
        </p:blipFill>
        <p:spPr bwMode="auto">
          <a:xfrm>
            <a:off x="1524000" y="-44450"/>
            <a:ext cx="914400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Box 6"/>
          <p:cNvSpPr txBox="1">
            <a:spLocks noChangeArrowheads="1"/>
          </p:cNvSpPr>
          <p:nvPr/>
        </p:nvSpPr>
        <p:spPr bwMode="auto">
          <a:xfrm>
            <a:off x="9928225" y="6581776"/>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a:solidFill>
                  <a:schemeClr val="bg1"/>
                </a:solidFill>
                <a:latin typeface="Gill Sans Light"/>
                <a:cs typeface="Helvetica" panose="020B0604020202020204" pitchFamily="34" charset="0"/>
              </a:rPr>
              <a:t>10</a:t>
            </a:r>
          </a:p>
        </p:txBody>
      </p:sp>
    </p:spTree>
    <p:extLst>
      <p:ext uri="{BB962C8B-B14F-4D97-AF65-F5344CB8AC3E}">
        <p14:creationId xmlns:p14="http://schemas.microsoft.com/office/powerpoint/2010/main" val="41024412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p:cNvPicPr>
          <p:nvPr/>
        </p:nvPicPr>
        <p:blipFill>
          <a:blip r:embed="rId2">
            <a:extLst>
              <a:ext uri="{28A0092B-C50C-407E-A947-70E740481C1C}">
                <a14:useLocalDpi xmlns:a14="http://schemas.microsoft.com/office/drawing/2010/main" val="0"/>
              </a:ext>
            </a:extLst>
          </a:blip>
          <a:srcRect l="127" t="10526" r="-127" b="18605"/>
          <a:stretch>
            <a:fillRect/>
          </a:stretch>
        </p:blipFill>
        <p:spPr bwMode="auto">
          <a:xfrm>
            <a:off x="1535114" y="-15875"/>
            <a:ext cx="9132887"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M1_logo.eps"/>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1353" t="2176" r="11448" b="29707"/>
          <a:stretch/>
        </p:blipFill>
        <p:spPr bwMode="auto">
          <a:xfrm>
            <a:off x="1752601" y="5022850"/>
            <a:ext cx="1820757" cy="1606550"/>
          </a:xfrm>
          <a:prstGeom prst="rect">
            <a:avLst/>
          </a:prstGeom>
          <a:blipFill>
            <a:blip r:embed="rId4">
              <a:duotone>
                <a:schemeClr val="bg2">
                  <a:shade val="45000"/>
                  <a:satMod val="135000"/>
                </a:schemeClr>
                <a:prstClr val="white"/>
              </a:duotone>
            </a:blip>
            <a:tile tx="0" ty="0" sx="100000" sy="100000" flip="none" algn="tl"/>
          </a:blipFill>
          <a:ln>
            <a:noFill/>
          </a:ln>
          <a:effectLst/>
        </p:spPr>
      </p:pic>
      <p:pic>
        <p:nvPicPr>
          <p:cNvPr id="16388" name="Picture 11" descr="Footer.png"/>
          <p:cNvPicPr>
            <a:picLocks noChangeAspect="1"/>
          </p:cNvPicPr>
          <p:nvPr/>
        </p:nvPicPr>
        <p:blipFill>
          <a:blip r:embed="rId5">
            <a:extLst>
              <a:ext uri="{28A0092B-C50C-407E-A947-70E740481C1C}">
                <a14:useLocalDpi xmlns:a14="http://schemas.microsoft.com/office/drawing/2010/main" val="0"/>
              </a:ext>
            </a:extLst>
          </a:blip>
          <a:srcRect t="63422" r="9091"/>
          <a:stretch>
            <a:fillRect/>
          </a:stretch>
        </p:blipFill>
        <p:spPr bwMode="auto">
          <a:xfrm>
            <a:off x="1524000" y="6607176"/>
            <a:ext cx="91440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6"/>
          <p:cNvSpPr txBox="1">
            <a:spLocks noChangeArrowheads="1"/>
          </p:cNvSpPr>
          <p:nvPr/>
        </p:nvSpPr>
        <p:spPr bwMode="auto">
          <a:xfrm>
            <a:off x="9928225" y="6581776"/>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a:solidFill>
                  <a:schemeClr val="bg1"/>
                </a:solidFill>
                <a:latin typeface="Gill Sans Light"/>
                <a:cs typeface="Helvetica" panose="020B0604020202020204" pitchFamily="34" charset="0"/>
              </a:rPr>
              <a:t>11</a:t>
            </a:r>
          </a:p>
        </p:txBody>
      </p:sp>
      <p:sp>
        <p:nvSpPr>
          <p:cNvPr id="11" name="TextBox 10"/>
          <p:cNvSpPr txBox="1"/>
          <p:nvPr/>
        </p:nvSpPr>
        <p:spPr>
          <a:xfrm>
            <a:off x="4708526" y="6611938"/>
            <a:ext cx="2378075" cy="246062"/>
          </a:xfrm>
          <a:prstGeom prst="rect">
            <a:avLst/>
          </a:prstGeom>
          <a:noFill/>
        </p:spPr>
        <p:txBody>
          <a:bodyPr>
            <a:spAutoFit/>
          </a:bodyPr>
          <a:lstStyle/>
          <a:p>
            <a:pPr algn="ctr">
              <a:defRPr/>
            </a:pPr>
            <a:r>
              <a:rPr lang="en-US" sz="1000" kern="1000" spc="100" dirty="0">
                <a:solidFill>
                  <a:schemeClr val="bg1"/>
                </a:solidFill>
                <a:latin typeface="Gill Sans Light"/>
                <a:cs typeface="Gill Sans Light"/>
              </a:rPr>
              <a:t>missionfirsthousing.org</a:t>
            </a:r>
          </a:p>
        </p:txBody>
      </p:sp>
      <p:sp>
        <p:nvSpPr>
          <p:cNvPr id="9" name="Content Placeholder 2"/>
          <p:cNvSpPr txBox="1">
            <a:spLocks/>
          </p:cNvSpPr>
          <p:nvPr/>
        </p:nvSpPr>
        <p:spPr bwMode="auto">
          <a:xfrm>
            <a:off x="3587751" y="4895850"/>
            <a:ext cx="702627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3363" indent="-233363" eaLnBrk="1" fontAlgn="auto" hangingPunct="1">
              <a:spcAft>
                <a:spcPts val="0"/>
              </a:spcAft>
              <a:defRPr/>
            </a:pPr>
            <a:r>
              <a:rPr lang="en-US" sz="1800" dirty="0">
                <a:latin typeface="Gill Sans Light"/>
              </a:rPr>
              <a:t>60 apartments</a:t>
            </a:r>
          </a:p>
          <a:p>
            <a:pPr marL="233363" indent="-233363" eaLnBrk="1" fontAlgn="auto" hangingPunct="1">
              <a:spcAft>
                <a:spcPts val="0"/>
              </a:spcAft>
              <a:defRPr/>
            </a:pPr>
            <a:r>
              <a:rPr lang="en-US" sz="1800" dirty="0">
                <a:latin typeface="Gill Sans Light"/>
              </a:rPr>
              <a:t>Partnership with Methodist Services</a:t>
            </a:r>
          </a:p>
          <a:p>
            <a:pPr marL="233363" indent="-233363" eaLnBrk="1" fontAlgn="auto" hangingPunct="1">
              <a:spcAft>
                <a:spcPts val="0"/>
              </a:spcAft>
              <a:defRPr/>
            </a:pPr>
            <a:r>
              <a:rPr lang="en-US" sz="1800" dirty="0">
                <a:latin typeface="Gill Sans Light"/>
              </a:rPr>
              <a:t>Located on Methodist Services’ campus in West Philadelphia</a:t>
            </a:r>
          </a:p>
          <a:p>
            <a:pPr marL="233363" indent="-233363" eaLnBrk="1" fontAlgn="auto" hangingPunct="1">
              <a:spcAft>
                <a:spcPts val="0"/>
              </a:spcAft>
              <a:defRPr/>
            </a:pPr>
            <a:r>
              <a:rPr lang="en-US" sz="1800" dirty="0">
                <a:latin typeface="Gill Sans Light"/>
              </a:rPr>
              <a:t>30 mental health clients (services via various providers)</a:t>
            </a:r>
          </a:p>
          <a:p>
            <a:pPr marL="233363" indent="-233363" eaLnBrk="1" fontAlgn="auto" hangingPunct="1">
              <a:spcAft>
                <a:spcPts val="0"/>
              </a:spcAft>
              <a:defRPr/>
            </a:pPr>
            <a:r>
              <a:rPr lang="en-US" sz="1800" dirty="0">
                <a:latin typeface="Gill Sans Light"/>
              </a:rPr>
              <a:t>30 homeless families (services from Methodist Services)</a:t>
            </a:r>
          </a:p>
          <a:p>
            <a:pPr marL="0" indent="0" eaLnBrk="1" fontAlgn="auto" hangingPunct="1">
              <a:spcAft>
                <a:spcPts val="0"/>
              </a:spcAft>
              <a:buNone/>
              <a:defRPr/>
            </a:pPr>
            <a:endParaRPr lang="en-US" sz="2000" dirty="0">
              <a:latin typeface="Gill Sans Light"/>
            </a:endParaRPr>
          </a:p>
        </p:txBody>
      </p:sp>
      <p:sp>
        <p:nvSpPr>
          <p:cNvPr id="10" name="Content Placeholder 2"/>
          <p:cNvSpPr txBox="1">
            <a:spLocks/>
          </p:cNvSpPr>
          <p:nvPr/>
        </p:nvSpPr>
        <p:spPr bwMode="auto">
          <a:xfrm>
            <a:off x="3587751" y="4514850"/>
            <a:ext cx="68992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spcAft>
                <a:spcPts val="0"/>
              </a:spcAft>
              <a:buNone/>
              <a:defRPr/>
            </a:pPr>
            <a:r>
              <a:rPr lang="en-US" sz="2000" kern="1000" spc="100" dirty="0">
                <a:solidFill>
                  <a:srgbClr val="39B536"/>
                </a:solidFill>
                <a:latin typeface="Gill Sans Light"/>
                <a:cs typeface="Gill Sans Light"/>
              </a:rPr>
              <a:t>MONUMENT MEWS</a:t>
            </a:r>
            <a:endParaRPr lang="en-US" sz="2000" dirty="0">
              <a:solidFill>
                <a:srgbClr val="39B536"/>
              </a:solidFill>
              <a:latin typeface="Gill Sans Light"/>
              <a:cs typeface="Gill Sans Light"/>
            </a:endParaRPr>
          </a:p>
        </p:txBody>
      </p:sp>
    </p:spTree>
    <p:extLst>
      <p:ext uri="{BB962C8B-B14F-4D97-AF65-F5344CB8AC3E}">
        <p14:creationId xmlns:p14="http://schemas.microsoft.com/office/powerpoint/2010/main" val="21017005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CSH Community Investment –                 New Markets Tax Credits</a:t>
            </a:r>
            <a:endParaRPr lang="en-US" dirty="0"/>
          </a:p>
        </p:txBody>
      </p:sp>
      <p:sp>
        <p:nvSpPr>
          <p:cNvPr id="3" name="Content Placeholder 2"/>
          <p:cNvSpPr>
            <a:spLocks noGrp="1"/>
          </p:cNvSpPr>
          <p:nvPr>
            <p:ph idx="1"/>
          </p:nvPr>
        </p:nvSpPr>
        <p:spPr>
          <a:xfrm>
            <a:off x="4352379" y="969209"/>
            <a:ext cx="5486400" cy="5147808"/>
          </a:xfrm>
        </p:spPr>
        <p:txBody>
          <a:bodyPr>
            <a:normAutofit lnSpcReduction="10000"/>
          </a:bodyPr>
          <a:lstStyle/>
          <a:p>
            <a:pPr marL="0" indent="0" algn="ctr">
              <a:buNone/>
            </a:pPr>
            <a:r>
              <a:rPr lang="en-US" sz="3100" b="1" dirty="0">
                <a:solidFill>
                  <a:srgbClr val="C00000"/>
                </a:solidFill>
              </a:rPr>
              <a:t>CSH </a:t>
            </a:r>
            <a:r>
              <a:rPr lang="en-US" sz="3100" b="1" dirty="0"/>
              <a:t>Recently received an additional $55 million allocation from U.S. </a:t>
            </a:r>
            <a:r>
              <a:rPr lang="en-US" sz="3100" b="1" u="sng" dirty="0"/>
              <a:t>Treasury Dept.’s CDFI Fund</a:t>
            </a:r>
          </a:p>
          <a:p>
            <a:pPr marL="0" indent="0" algn="ctr">
              <a:buNone/>
            </a:pPr>
            <a:endParaRPr lang="en-US" dirty="0"/>
          </a:p>
          <a:p>
            <a:pPr>
              <a:spcAft>
                <a:spcPts val="600"/>
              </a:spcAft>
            </a:pPr>
            <a:r>
              <a:rPr lang="en-US" sz="2000" dirty="0"/>
              <a:t>CSH uses our New Markets Tax Credit (NMTC) allocations to support the innovative financing of: </a:t>
            </a:r>
          </a:p>
          <a:p>
            <a:pPr lvl="1">
              <a:spcAft>
                <a:spcPts val="600"/>
              </a:spcAft>
            </a:pPr>
            <a:r>
              <a:rPr lang="en-US" sz="2000" dirty="0">
                <a:solidFill>
                  <a:schemeClr val="accent1"/>
                </a:solidFill>
              </a:rPr>
              <a:t>Mixed use projects that include supportive housing </a:t>
            </a:r>
          </a:p>
          <a:p>
            <a:pPr lvl="1"/>
            <a:r>
              <a:rPr lang="en-US" sz="2000" dirty="0">
                <a:solidFill>
                  <a:schemeClr val="accent1"/>
                </a:solidFill>
              </a:rPr>
              <a:t>Non-residential projects like community health facilities that are either co-located with supportive housing or in the community, providing critical services to both our target populations and residents of supportive housing.</a:t>
            </a:r>
          </a:p>
          <a:p>
            <a:pPr marL="0" indent="0">
              <a:buNone/>
            </a:pPr>
            <a:endParaRPr lang="en-US" dirty="0"/>
          </a:p>
        </p:txBody>
      </p:sp>
      <p:sp>
        <p:nvSpPr>
          <p:cNvPr id="4" name="Footer Placeholder 3"/>
          <p:cNvSpPr>
            <a:spLocks noGrp="1"/>
          </p:cNvSpPr>
          <p:nvPr>
            <p:ph type="ftr" sz="quarter" idx="11"/>
          </p:nvPr>
        </p:nvSpPr>
        <p:spPr/>
        <p:txBody>
          <a:bodyPr/>
          <a:lstStyle/>
          <a:p>
            <a:r>
              <a:rPr lang="en-US" dirty="0" smtClean="0"/>
              <a:t>© All rights reserved. No utilization or reproduction of this material is allowed without the written permission of CSH.</a:t>
            </a:r>
            <a:endParaRPr lang="en-US" dirty="0"/>
          </a:p>
        </p:txBody>
      </p:sp>
    </p:spTree>
    <p:extLst>
      <p:ext uri="{BB962C8B-B14F-4D97-AF65-F5344CB8AC3E}">
        <p14:creationId xmlns:p14="http://schemas.microsoft.com/office/powerpoint/2010/main" val="13033902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What Is Quality Supportive Housing?</a:t>
            </a:r>
          </a:p>
        </p:txBody>
      </p:sp>
    </p:spTree>
    <p:extLst>
      <p:ext uri="{BB962C8B-B14F-4D97-AF65-F5344CB8AC3E}">
        <p14:creationId xmlns:p14="http://schemas.microsoft.com/office/powerpoint/2010/main" val="3293215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9336" t="9435" r="27562" b="14454"/>
          <a:stretch/>
        </p:blipFill>
        <p:spPr>
          <a:xfrm>
            <a:off x="8158658" y="3027830"/>
            <a:ext cx="2509343" cy="2516593"/>
          </a:xfrm>
          <a:prstGeom prst="rect">
            <a:avLst/>
          </a:prstGeom>
          <a:ln>
            <a:noFill/>
          </a:ln>
          <a:effectLst>
            <a:outerShdw blurRad="292100" dist="139700" dir="2700000" algn="tl" rotWithShape="0">
              <a:srgbClr val="333333">
                <a:alpha val="65000"/>
              </a:srgbClr>
            </a:outerShdw>
          </a:effectLst>
        </p:spPr>
      </p:pic>
      <p:sp>
        <p:nvSpPr>
          <p:cNvPr id="9" name="Title 1"/>
          <p:cNvSpPr>
            <a:spLocks noGrp="1"/>
          </p:cNvSpPr>
          <p:nvPr>
            <p:ph type="title"/>
          </p:nvPr>
        </p:nvSpPr>
        <p:spPr/>
        <p:txBody>
          <a:bodyPr/>
          <a:lstStyle/>
          <a:p>
            <a:r>
              <a:rPr lang="en-US" b="1" dirty="0"/>
              <a:t>What is Supportive Housing?</a:t>
            </a:r>
            <a:endParaRPr lang="en-US" b="1" dirty="0">
              <a:cs typeface="Arial"/>
            </a:endParaRPr>
          </a:p>
        </p:txBody>
      </p:sp>
      <p:pic>
        <p:nvPicPr>
          <p:cNvPr id="4" name="Picture 3"/>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t="18588"/>
          <a:stretch/>
        </p:blipFill>
        <p:spPr>
          <a:xfrm>
            <a:off x="8158657" y="1006321"/>
            <a:ext cx="2509342" cy="2066241"/>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3479502" y="857584"/>
            <a:ext cx="5123954" cy="707886"/>
          </a:xfrm>
          <a:prstGeom prst="rect">
            <a:avLst/>
          </a:prstGeom>
          <a:noFill/>
        </p:spPr>
        <p:txBody>
          <a:bodyPr wrap="square" rtlCol="0" anchor="t">
            <a:spAutoFit/>
          </a:bodyPr>
          <a:lstStyle/>
          <a:p>
            <a:pPr algn="ctr" eaLnBrk="0" fontAlgn="base" hangingPunct="0">
              <a:spcBef>
                <a:spcPct val="0"/>
              </a:spcBef>
              <a:spcAft>
                <a:spcPct val="0"/>
              </a:spcAft>
            </a:pPr>
            <a:r>
              <a:rPr lang="en-US" sz="4000" dirty="0">
                <a:solidFill>
                  <a:srgbClr val="0081C6"/>
                </a:solidFill>
                <a:effectLst>
                  <a:outerShdw blurRad="38100" dist="38100" dir="2700000" algn="tl">
                    <a:srgbClr val="000000">
                      <a:alpha val="43137"/>
                    </a:srgbClr>
                  </a:outerShdw>
                </a:effectLst>
                <a:latin typeface="Arial"/>
                <a:cs typeface="Arial"/>
              </a:rPr>
              <a:t>Permanent </a:t>
            </a:r>
            <a:endParaRPr lang="en-US" sz="4000">
              <a:solidFill>
                <a:srgbClr val="0081C6"/>
              </a:solidFill>
              <a:effectLst>
                <a:outerShdw blurRad="38100" dist="38100" dir="2700000" algn="tl">
                  <a:srgbClr val="000000">
                    <a:alpha val="43137"/>
                  </a:srgbClr>
                </a:outerShdw>
              </a:effectLst>
              <a:latin typeface="Century Schoolbook" pitchFamily="18" charset="0"/>
            </a:endParaRPr>
          </a:p>
        </p:txBody>
      </p:sp>
      <p:sp>
        <p:nvSpPr>
          <p:cNvPr id="14" name="TextBox 13"/>
          <p:cNvSpPr txBox="1"/>
          <p:nvPr/>
        </p:nvSpPr>
        <p:spPr>
          <a:xfrm>
            <a:off x="3403900" y="1622924"/>
            <a:ext cx="5152448" cy="707886"/>
          </a:xfrm>
          <a:prstGeom prst="rect">
            <a:avLst/>
          </a:prstGeom>
          <a:noFill/>
        </p:spPr>
        <p:txBody>
          <a:bodyPr wrap="square" rtlCol="0" anchor="t">
            <a:spAutoFit/>
          </a:bodyPr>
          <a:lstStyle/>
          <a:p>
            <a:pPr algn="ctr" eaLnBrk="0" fontAlgn="base" hangingPunct="0">
              <a:spcBef>
                <a:spcPct val="0"/>
              </a:spcBef>
              <a:spcAft>
                <a:spcPct val="0"/>
              </a:spcAft>
            </a:pPr>
            <a:r>
              <a:rPr lang="en-US" sz="4000" dirty="0">
                <a:solidFill>
                  <a:srgbClr val="0081C6"/>
                </a:solidFill>
                <a:effectLst>
                  <a:outerShdw blurRad="38100" dist="38100" dir="2700000" algn="tl">
                    <a:srgbClr val="000000">
                      <a:alpha val="43137"/>
                    </a:srgbClr>
                  </a:outerShdw>
                </a:effectLst>
                <a:latin typeface="Arial"/>
                <a:cs typeface="Arial"/>
              </a:rPr>
              <a:t>Affordable</a:t>
            </a:r>
            <a:r>
              <a:rPr lang="en-US" sz="4000" dirty="0">
                <a:solidFill>
                  <a:srgbClr val="0081C6"/>
                </a:solidFill>
                <a:effectLst>
                  <a:outerShdw blurRad="38100" dist="38100" dir="2700000" algn="tl">
                    <a:srgbClr val="000000">
                      <a:alpha val="43137"/>
                    </a:srgbClr>
                  </a:outerShdw>
                </a:effectLst>
                <a:latin typeface="Century Schoolbook" pitchFamily="18" charset="0"/>
              </a:rPr>
              <a:t> </a:t>
            </a:r>
            <a:endParaRPr lang="en-US" sz="4000">
              <a:solidFill>
                <a:srgbClr val="0081C6"/>
              </a:solidFill>
              <a:effectLst>
                <a:outerShdw blurRad="38100" dist="38100" dir="2700000" algn="tl">
                  <a:srgbClr val="000000">
                    <a:alpha val="43137"/>
                  </a:srgbClr>
                </a:outerShdw>
              </a:effectLst>
              <a:latin typeface="Century Schoolbook" pitchFamily="18" charset="0"/>
            </a:endParaRPr>
          </a:p>
        </p:txBody>
      </p:sp>
      <p:sp>
        <p:nvSpPr>
          <p:cNvPr id="15" name="TextBox 14"/>
          <p:cNvSpPr txBox="1"/>
          <p:nvPr/>
        </p:nvSpPr>
        <p:spPr>
          <a:xfrm>
            <a:off x="3397244" y="2445509"/>
            <a:ext cx="5110657" cy="707886"/>
          </a:xfrm>
          <a:prstGeom prst="rect">
            <a:avLst/>
          </a:prstGeom>
          <a:noFill/>
        </p:spPr>
        <p:txBody>
          <a:bodyPr wrap="square" rtlCol="0" anchor="t">
            <a:spAutoFit/>
          </a:bodyPr>
          <a:lstStyle/>
          <a:p>
            <a:pPr algn="ctr" eaLnBrk="0" fontAlgn="base" hangingPunct="0">
              <a:spcBef>
                <a:spcPct val="0"/>
              </a:spcBef>
              <a:spcAft>
                <a:spcPct val="0"/>
              </a:spcAft>
            </a:pPr>
            <a:r>
              <a:rPr lang="en-US" sz="4000" dirty="0">
                <a:solidFill>
                  <a:srgbClr val="0081C6"/>
                </a:solidFill>
                <a:effectLst>
                  <a:outerShdw blurRad="38100" dist="38100" dir="2700000" algn="tl">
                    <a:srgbClr val="000000">
                      <a:alpha val="43137"/>
                    </a:srgbClr>
                  </a:outerShdw>
                </a:effectLst>
                <a:latin typeface="Arial"/>
                <a:cs typeface="Arial"/>
              </a:rPr>
              <a:t>Independent </a:t>
            </a:r>
            <a:endParaRPr lang="en-US" sz="4000">
              <a:solidFill>
                <a:srgbClr val="0081C6"/>
              </a:solidFill>
              <a:effectLst>
                <a:outerShdw blurRad="38100" dist="38100" dir="2700000" algn="tl">
                  <a:srgbClr val="000000">
                    <a:alpha val="43137"/>
                  </a:srgbClr>
                </a:outerShdw>
              </a:effectLst>
              <a:latin typeface="Century Schoolbook" pitchFamily="18" charset="0"/>
            </a:endParaRPr>
          </a:p>
        </p:txBody>
      </p:sp>
      <p:sp>
        <p:nvSpPr>
          <p:cNvPr id="16" name="TextBox 15"/>
          <p:cNvSpPr txBox="1"/>
          <p:nvPr/>
        </p:nvSpPr>
        <p:spPr>
          <a:xfrm>
            <a:off x="3507825" y="3332053"/>
            <a:ext cx="5143504" cy="646331"/>
          </a:xfrm>
          <a:prstGeom prst="rect">
            <a:avLst/>
          </a:prstGeom>
          <a:noFill/>
        </p:spPr>
        <p:txBody>
          <a:bodyPr wrap="square" rtlCol="0" anchor="t">
            <a:spAutoFit/>
          </a:bodyPr>
          <a:lstStyle/>
          <a:p>
            <a:pPr algn="ctr" eaLnBrk="0" fontAlgn="base" hangingPunct="0">
              <a:spcBef>
                <a:spcPct val="0"/>
              </a:spcBef>
              <a:spcAft>
                <a:spcPct val="0"/>
              </a:spcAft>
            </a:pPr>
            <a:r>
              <a:rPr lang="en-US" sz="3600" dirty="0">
                <a:solidFill>
                  <a:srgbClr val="0081C6"/>
                </a:solidFill>
                <a:effectLst>
                  <a:outerShdw blurRad="38100" dist="38100" dir="2700000" algn="tl">
                    <a:srgbClr val="000000">
                      <a:alpha val="43137"/>
                    </a:srgbClr>
                  </a:outerShdw>
                </a:effectLst>
                <a:latin typeface="Arial"/>
                <a:cs typeface="Arial"/>
              </a:rPr>
              <a:t>Tenant-Centere</a:t>
            </a:r>
            <a:r>
              <a:rPr lang="en-US" sz="3600" dirty="0">
                <a:solidFill>
                  <a:srgbClr val="0081C6"/>
                </a:solidFill>
                <a:effectLst>
                  <a:outerShdw blurRad="38100" dist="38100" dir="2700000" algn="tl">
                    <a:srgbClr val="000000">
                      <a:alpha val="43137"/>
                    </a:srgbClr>
                  </a:outerShdw>
                </a:effectLst>
                <a:latin typeface="Century Schoolbook" pitchFamily="18" charset="0"/>
              </a:rPr>
              <a:t>d</a:t>
            </a:r>
          </a:p>
        </p:txBody>
      </p:sp>
      <p:sp>
        <p:nvSpPr>
          <p:cNvPr id="17" name="TextBox 16"/>
          <p:cNvSpPr txBox="1"/>
          <p:nvPr/>
        </p:nvSpPr>
        <p:spPr>
          <a:xfrm>
            <a:off x="3479502" y="4180962"/>
            <a:ext cx="5098654" cy="707886"/>
          </a:xfrm>
          <a:prstGeom prst="rect">
            <a:avLst/>
          </a:prstGeom>
          <a:noFill/>
        </p:spPr>
        <p:txBody>
          <a:bodyPr wrap="square" rtlCol="0" anchor="t">
            <a:spAutoFit/>
          </a:bodyPr>
          <a:lstStyle/>
          <a:p>
            <a:pPr algn="ctr" eaLnBrk="0" fontAlgn="base" hangingPunct="0">
              <a:spcBef>
                <a:spcPct val="0"/>
              </a:spcBef>
              <a:spcAft>
                <a:spcPct val="0"/>
              </a:spcAft>
            </a:pPr>
            <a:r>
              <a:rPr lang="en-US" sz="4000" dirty="0">
                <a:solidFill>
                  <a:srgbClr val="0081C6"/>
                </a:solidFill>
                <a:effectLst>
                  <a:outerShdw blurRad="38100" dist="38100" dir="2700000" algn="tl">
                    <a:srgbClr val="000000">
                      <a:alpha val="43137"/>
                    </a:srgbClr>
                  </a:outerShdw>
                </a:effectLst>
                <a:latin typeface="Arial"/>
                <a:cs typeface="Arial"/>
              </a:rPr>
              <a:t>Flexible</a:t>
            </a:r>
          </a:p>
        </p:txBody>
      </p:sp>
      <p:sp>
        <p:nvSpPr>
          <p:cNvPr id="18" name="TextBox 17"/>
          <p:cNvSpPr txBox="1"/>
          <p:nvPr/>
        </p:nvSpPr>
        <p:spPr>
          <a:xfrm>
            <a:off x="3540673" y="5001082"/>
            <a:ext cx="5110657" cy="707886"/>
          </a:xfrm>
          <a:prstGeom prst="rect">
            <a:avLst/>
          </a:prstGeom>
          <a:noFill/>
        </p:spPr>
        <p:txBody>
          <a:bodyPr wrap="square" rtlCol="0" anchor="t">
            <a:spAutoFit/>
          </a:bodyPr>
          <a:lstStyle/>
          <a:p>
            <a:pPr algn="ctr" eaLnBrk="0" fontAlgn="base" hangingPunct="0">
              <a:spcBef>
                <a:spcPct val="0"/>
              </a:spcBef>
              <a:spcAft>
                <a:spcPct val="0"/>
              </a:spcAft>
            </a:pPr>
            <a:r>
              <a:rPr lang="en-US" sz="4000" dirty="0">
                <a:solidFill>
                  <a:srgbClr val="0081C6"/>
                </a:solidFill>
                <a:effectLst>
                  <a:outerShdw blurRad="38100" dist="38100" dir="2700000" algn="tl">
                    <a:srgbClr val="000000">
                      <a:alpha val="43137"/>
                    </a:srgbClr>
                  </a:outerShdw>
                </a:effectLst>
                <a:latin typeface="Arial"/>
                <a:cs typeface="Arial"/>
              </a:rPr>
              <a:t>Voluntary</a:t>
            </a:r>
            <a:endParaRPr lang="en-US" sz="4000" dirty="0">
              <a:solidFill>
                <a:srgbClr val="0081C6"/>
              </a:solidFill>
              <a:latin typeface="Arial"/>
              <a:cs typeface="Arial"/>
            </a:endParaRPr>
          </a:p>
        </p:txBody>
      </p:sp>
    </p:spTree>
    <p:extLst>
      <p:ext uri="{BB962C8B-B14F-4D97-AF65-F5344CB8AC3E}">
        <p14:creationId xmlns:p14="http://schemas.microsoft.com/office/powerpoint/2010/main" val="2979916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Why</a:t>
            </a:r>
            <a:r>
              <a:rPr lang="en-US" dirty="0">
                <a:cs typeface="Arial"/>
              </a:rPr>
              <a:t/>
            </a:r>
            <a:br>
              <a:rPr lang="en-US" dirty="0">
                <a:cs typeface="Arial"/>
              </a:rPr>
            </a:br>
            <a:r>
              <a:rPr lang="en-US" dirty="0"/>
              <a:t>Supportive Housing?</a:t>
            </a:r>
          </a:p>
        </p:txBody>
      </p:sp>
      <p:graphicFrame>
        <p:nvGraphicFramePr>
          <p:cNvPr id="6" name="Diagram 5"/>
          <p:cNvGraphicFramePr/>
          <p:nvPr>
            <p:extLst/>
          </p:nvPr>
        </p:nvGraphicFramePr>
        <p:xfrm>
          <a:off x="3278896" y="912951"/>
          <a:ext cx="7959213" cy="4812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9933741"/>
      </p:ext>
    </p:extLst>
  </p:cSld>
  <p:clrMapOvr>
    <a:masterClrMapping/>
  </p:clrMapOvr>
</p:sld>
</file>

<file path=ppt/theme/theme1.xml><?xml version="1.0" encoding="utf-8"?>
<a:theme xmlns:a="http://schemas.openxmlformats.org/drawingml/2006/main" name="Webex MEETING Center PPT Template">
  <a:themeElements>
    <a:clrScheme name="Custom 8">
      <a:dk1>
        <a:srgbClr val="F8971D"/>
      </a:dk1>
      <a:lt1>
        <a:srgbClr val="FFFFFF"/>
      </a:lt1>
      <a:dk2>
        <a:srgbClr val="C60C46"/>
      </a:dk2>
      <a:lt2>
        <a:srgbClr val="9FA1A4"/>
      </a:lt2>
      <a:accent1>
        <a:srgbClr val="F8971D"/>
      </a:accent1>
      <a:accent2>
        <a:srgbClr val="C60C46"/>
      </a:accent2>
      <a:accent3>
        <a:srgbClr val="0081C6"/>
      </a:accent3>
      <a:accent4>
        <a:srgbClr val="8DC63F"/>
      </a:accent4>
      <a:accent5>
        <a:srgbClr val="6C207E"/>
      </a:accent5>
      <a:accent6>
        <a:srgbClr val="9FA1A4"/>
      </a:accent6>
      <a:hlink>
        <a:srgbClr val="C97306"/>
      </a:hlink>
      <a:folHlink>
        <a:srgbClr val="F8971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Assertive Engagement New Template" id="{99FC8E08-D3A2-434A-88A9-917D9289A148}" vid="{C7032159-320A-435C-AAB9-8AC0C770629E}"/>
    </a:ext>
  </a:extLst>
</a:theme>
</file>

<file path=ppt/theme/theme2.xml><?xml version="1.0" encoding="utf-8"?>
<a:theme xmlns:a="http://schemas.openxmlformats.org/drawingml/2006/main" name="3_Webex MEETING Center PPT Template">
  <a:themeElements>
    <a:clrScheme name="Custom 8">
      <a:dk1>
        <a:srgbClr val="F8971D"/>
      </a:dk1>
      <a:lt1>
        <a:srgbClr val="FFFFFF"/>
      </a:lt1>
      <a:dk2>
        <a:srgbClr val="C60C46"/>
      </a:dk2>
      <a:lt2>
        <a:srgbClr val="9FA1A4"/>
      </a:lt2>
      <a:accent1>
        <a:srgbClr val="F8971D"/>
      </a:accent1>
      <a:accent2>
        <a:srgbClr val="C60C46"/>
      </a:accent2>
      <a:accent3>
        <a:srgbClr val="0081C6"/>
      </a:accent3>
      <a:accent4>
        <a:srgbClr val="8DC63F"/>
      </a:accent4>
      <a:accent5>
        <a:srgbClr val="6C207E"/>
      </a:accent5>
      <a:accent6>
        <a:srgbClr val="9FA1A4"/>
      </a:accent6>
      <a:hlink>
        <a:srgbClr val="C97306"/>
      </a:hlink>
      <a:folHlink>
        <a:srgbClr val="F8971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Webex MEETING Center PPT Template.potx" id="{6B8FDF98-FB4C-47C1-82B0-F4FEAE9BF7BC}" vid="{23F40F01-6285-4FDB-B7F4-0D44996E0C54}"/>
    </a:ext>
  </a:extLst>
</a:theme>
</file>

<file path=ppt/theme/theme3.xml><?xml version="1.0" encoding="utf-8"?>
<a:theme xmlns:a="http://schemas.openxmlformats.org/drawingml/2006/main" name="1_Webex MEETING Center PPT Template">
  <a:themeElements>
    <a:clrScheme name="Custom 8">
      <a:dk1>
        <a:srgbClr val="F8971D"/>
      </a:dk1>
      <a:lt1>
        <a:srgbClr val="FFFFFF"/>
      </a:lt1>
      <a:dk2>
        <a:srgbClr val="C60C46"/>
      </a:dk2>
      <a:lt2>
        <a:srgbClr val="9FA1A4"/>
      </a:lt2>
      <a:accent1>
        <a:srgbClr val="F8971D"/>
      </a:accent1>
      <a:accent2>
        <a:srgbClr val="C60C46"/>
      </a:accent2>
      <a:accent3>
        <a:srgbClr val="0081C6"/>
      </a:accent3>
      <a:accent4>
        <a:srgbClr val="8DC63F"/>
      </a:accent4>
      <a:accent5>
        <a:srgbClr val="6C207E"/>
      </a:accent5>
      <a:accent6>
        <a:srgbClr val="9FA1A4"/>
      </a:accent6>
      <a:hlink>
        <a:srgbClr val="C97306"/>
      </a:hlink>
      <a:folHlink>
        <a:srgbClr val="F8971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Assertive Engagement New Template" id="{99FC8E08-D3A2-434A-88A9-917D9289A148}" vid="{C7032159-320A-435C-AAB9-8AC0C770629E}"/>
    </a:ext>
  </a:extLst>
</a:theme>
</file>

<file path=ppt/theme/theme4.xml><?xml version="1.0" encoding="utf-8"?>
<a:theme xmlns:a="http://schemas.openxmlformats.org/drawingml/2006/main" name="CSH_PowerPointTemplate_2017 (1)">
  <a:themeElements>
    <a:clrScheme name="Custom 3">
      <a:dk1>
        <a:srgbClr val="F8971D"/>
      </a:dk1>
      <a:lt1>
        <a:srgbClr val="FFFFFF"/>
      </a:lt1>
      <a:dk2>
        <a:srgbClr val="C60C46"/>
      </a:dk2>
      <a:lt2>
        <a:srgbClr val="9FA1A4"/>
      </a:lt2>
      <a:accent1>
        <a:srgbClr val="F8971D"/>
      </a:accent1>
      <a:accent2>
        <a:srgbClr val="C60C46"/>
      </a:accent2>
      <a:accent3>
        <a:srgbClr val="0081C6"/>
      </a:accent3>
      <a:accent4>
        <a:srgbClr val="8DC63F"/>
      </a:accent4>
      <a:accent5>
        <a:srgbClr val="6C207E"/>
      </a:accent5>
      <a:accent6>
        <a:srgbClr val="9FA1A4"/>
      </a:accent6>
      <a:hlink>
        <a:srgbClr val="0081C6"/>
      </a:hlink>
      <a:folHlink>
        <a:srgbClr val="6C207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CSH_PowerPointTemplate_2017" id="{0257F2E5-AC29-4D1C-BBBE-FFA7401444A1}" vid="{CA1030F1-C4A0-40A3-8715-ADECB83E1B23}"/>
    </a:ext>
  </a:extLst>
</a:theme>
</file>

<file path=ppt/theme/theme5.xml><?xml version="1.0" encoding="utf-8"?>
<a:theme xmlns:a="http://schemas.openxmlformats.org/drawingml/2006/main" name="2_Webex MEETING Center PPT Template">
  <a:themeElements>
    <a:clrScheme name="Custom 8">
      <a:dk1>
        <a:srgbClr val="F8971D"/>
      </a:dk1>
      <a:lt1>
        <a:srgbClr val="FFFFFF"/>
      </a:lt1>
      <a:dk2>
        <a:srgbClr val="C60C46"/>
      </a:dk2>
      <a:lt2>
        <a:srgbClr val="9FA1A4"/>
      </a:lt2>
      <a:accent1>
        <a:srgbClr val="F8971D"/>
      </a:accent1>
      <a:accent2>
        <a:srgbClr val="C60C46"/>
      </a:accent2>
      <a:accent3>
        <a:srgbClr val="0081C6"/>
      </a:accent3>
      <a:accent4>
        <a:srgbClr val="8DC63F"/>
      </a:accent4>
      <a:accent5>
        <a:srgbClr val="6C207E"/>
      </a:accent5>
      <a:accent6>
        <a:srgbClr val="9FA1A4"/>
      </a:accent6>
      <a:hlink>
        <a:srgbClr val="C97306"/>
      </a:hlink>
      <a:folHlink>
        <a:srgbClr val="F8971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Assertive Engagement New Template" id="{99FC8E08-D3A2-434A-88A9-917D9289A148}" vid="{C7032159-320A-435C-AAB9-8AC0C770629E}"/>
    </a:ext>
  </a:extLst>
</a:theme>
</file>

<file path=ppt/theme/theme6.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3652</Words>
  <Application>Microsoft Office PowerPoint</Application>
  <PresentationFormat>Widescreen</PresentationFormat>
  <Paragraphs>487</Paragraphs>
  <Slides>55</Slides>
  <Notes>31</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55</vt:i4>
      </vt:variant>
    </vt:vector>
  </HeadingPairs>
  <TitlesOfParts>
    <vt:vector size="77" baseType="lpstr">
      <vt:lpstr>MS PGothic</vt:lpstr>
      <vt:lpstr>Arial</vt:lpstr>
      <vt:lpstr>Calibri</vt:lpstr>
      <vt:lpstr>Calibri Light</vt:lpstr>
      <vt:lpstr>Century Schoolbook</vt:lpstr>
      <vt:lpstr>Garamond</vt:lpstr>
      <vt:lpstr>Gill Sans</vt:lpstr>
      <vt:lpstr>Gill Sans Light</vt:lpstr>
      <vt:lpstr>Helvetica</vt:lpstr>
      <vt:lpstr>Times</vt:lpstr>
      <vt:lpstr>Times New Roman</vt:lpstr>
      <vt:lpstr>Trebuchet MS</vt:lpstr>
      <vt:lpstr>Wingdings</vt:lpstr>
      <vt:lpstr>Wingdings 2</vt:lpstr>
      <vt:lpstr>Wingdings 3</vt:lpstr>
      <vt:lpstr>Webex MEETING Center PPT Template</vt:lpstr>
      <vt:lpstr>3_Webex MEETING Center PPT Template</vt:lpstr>
      <vt:lpstr>1_Webex MEETING Center PPT Template</vt:lpstr>
      <vt:lpstr>CSH_PowerPointTemplate_2017 (1)</vt:lpstr>
      <vt:lpstr>2_Webex MEETING Center PPT Template</vt:lpstr>
      <vt:lpstr>Facet</vt:lpstr>
      <vt:lpstr>Office Theme</vt:lpstr>
      <vt:lpstr>Supportive Housing 101</vt:lpstr>
      <vt:lpstr>Today’s Agenda</vt:lpstr>
      <vt:lpstr>Who is in the Room?</vt:lpstr>
      <vt:lpstr>PowerPoint Presentation</vt:lpstr>
      <vt:lpstr>CSH Community Investment –             Predevelopment &amp; Acquisition Financing</vt:lpstr>
      <vt:lpstr>CSH Community Investment –                 New Markets Tax Credits</vt:lpstr>
      <vt:lpstr>What Is Quality Supportive Housing?</vt:lpstr>
      <vt:lpstr>What is Supportive Housing?</vt:lpstr>
      <vt:lpstr>Why Supportive Housing?</vt:lpstr>
      <vt:lpstr>Key Components of Supportive Housing </vt:lpstr>
      <vt:lpstr>Key Components of Supportive Housing </vt:lpstr>
      <vt:lpstr>Who is supportive housing for?</vt:lpstr>
      <vt:lpstr>Key Components of Supportive Housing </vt:lpstr>
      <vt:lpstr>Key Components:Leases in Supportive Housing</vt:lpstr>
      <vt:lpstr>Key Components of Supportive Housing </vt:lpstr>
      <vt:lpstr>Key Components of Supportive Housing </vt:lpstr>
      <vt:lpstr>Key Components of Supportive Housing </vt:lpstr>
      <vt:lpstr>Key Components of Supportive Housing </vt:lpstr>
      <vt:lpstr>Key Components of Supportive Housing </vt:lpstr>
      <vt:lpstr>Key Components of Supportive Housing </vt:lpstr>
      <vt:lpstr>Key Components of Supportive Housing </vt:lpstr>
      <vt:lpstr>Key Components of Supportive Housing </vt:lpstr>
      <vt:lpstr>Key Components of Supportive Housing </vt:lpstr>
      <vt:lpstr>Key Components of Supportive Housing </vt:lpstr>
      <vt:lpstr>Core Outcomes</vt:lpstr>
      <vt:lpstr>Core Outcomes</vt:lpstr>
      <vt:lpstr>CSH in Philadelphia</vt:lpstr>
      <vt:lpstr>PowerPoint Presentation</vt:lpstr>
      <vt:lpstr>Resources</vt:lpstr>
      <vt:lpstr>PowerPoint Presentation</vt:lpstr>
      <vt:lpstr>  Permanent Supportive Housing (PSH) Service Overview  </vt:lpstr>
      <vt:lpstr> PROVIDERS</vt:lpstr>
      <vt:lpstr> INCEPTION   </vt:lpstr>
      <vt:lpstr>MISSION</vt:lpstr>
      <vt:lpstr>Elements of the Mission  </vt:lpstr>
      <vt:lpstr>DOMAINS of Psychiatric Rehabilitation </vt:lpstr>
      <vt:lpstr>Roles and Responsibilities Mobile Psychiatric Rehabilitation Worker (MPRW)/Certified Peer Specialist (CPS )</vt:lpstr>
      <vt:lpstr>Cont’d Roles and Responsibilities MPRW/CPS</vt:lpstr>
      <vt:lpstr>Stakeholders </vt:lpstr>
      <vt:lpstr>COLLABORATIVE EFFORTS  MPRW &amp; CM STAFF  </vt:lpstr>
      <vt:lpstr>PowerPoint Presentation</vt:lpstr>
      <vt:lpstr>Q &amp;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Quality Supportive Housing?</dc:title>
  <dc:creator>Brian McShane</dc:creator>
  <cp:lastModifiedBy>Zakya Hall</cp:lastModifiedBy>
  <cp:revision>16</cp:revision>
  <dcterms:created xsi:type="dcterms:W3CDTF">2019-06-11T18:33:22Z</dcterms:created>
  <dcterms:modified xsi:type="dcterms:W3CDTF">2019-06-28T19:03:59Z</dcterms:modified>
</cp:coreProperties>
</file>